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hyperlink" Target="https://pt.smartsheet.com/try-it?trp=58029"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pt-BR" sz="2400" b="1" dirty="0">
                <a:solidFill>
                  <a:schemeClr val="tx1">
                    <a:lumMod val="75000"/>
                    <a:lumOff val="25000"/>
                  </a:schemeClr>
                </a:solidFill>
                <a:latin typeface="Century Gothic" panose="020B0502020202020204" pitchFamily="34" charset="0"/>
              </a:rPr>
              <a:t>MODELO DE ESTUDO DE CASO DE </a:t>
            </a:r>
            <a:br>
              <a:rPr lang="pt-BR" sz="2400" b="1" dirty="0">
                <a:solidFill>
                  <a:schemeClr val="tx1">
                    <a:lumMod val="75000"/>
                    <a:lumOff val="25000"/>
                  </a:schemeClr>
                </a:solidFill>
                <a:latin typeface="Century Gothic" panose="020B0502020202020204" pitchFamily="34" charset="0"/>
              </a:rPr>
            </a:br>
            <a:r>
              <a:rPr lang="pt-BR" sz="2400" b="1" dirty="0">
                <a:solidFill>
                  <a:schemeClr val="tx1">
                    <a:lumMod val="75000"/>
                    <a:lumOff val="25000"/>
                  </a:schemeClr>
                </a:solidFill>
                <a:latin typeface="Century Gothic" panose="020B0502020202020204" pitchFamily="34" charset="0"/>
              </a:rPr>
              <a:t>PROBLEMA-SOLUÇÃO-IMPACTO EM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sz="1400">
                <a:solidFill>
                  <a:schemeClr val="tx1">
                    <a:lumMod val="50000"/>
                    <a:lumOff val="50000"/>
                  </a:schemeClr>
                </a:solidFill>
                <a:latin typeface="Century Gothic" panose="020B0502020202020204" pitchFamily="34" charset="0"/>
              </a:rPr>
              <a:t>NOME</a:t>
            </a:r>
          </a:p>
          <a:p>
            <a:endParaRPr lang="en-US" sz="1400" dirty="0">
              <a:solidFill>
                <a:schemeClr val="tx1">
                  <a:lumMod val="50000"/>
                  <a:lumOff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Data de criação: DD/MM/AA</a:t>
            </a:r>
          </a:p>
          <a:p>
            <a:pPr rtl="0"/>
            <a:r>
              <a:rPr lang="pt-BR" sz="1400">
                <a:solidFill>
                  <a:schemeClr val="bg1">
                    <a:lumMod val="50000"/>
                  </a:schemeClr>
                </a:solidFill>
                <a:latin typeface="Century Gothic" panose="020B0502020202020204" pitchFamily="34" charset="0"/>
              </a:rPr>
              <a:t> </a:t>
            </a:r>
          </a:p>
        </p:txBody>
      </p:sp>
      <p:pic>
        <p:nvPicPr>
          <p:cNvPr id="8" name="Graphic 7" descr="Ilustração importante de comentário">
            <a:extLst>
              <a:ext uri="{FF2B5EF4-FFF2-40B4-BE49-F238E27FC236}">
                <a16:creationId xmlns:a16="http://schemas.microsoft.com/office/drawing/2014/main" id="{FD49A617-4D42-4193-6F38-2F4BD3E14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971" y="2112098"/>
            <a:ext cx="2307772" cy="2307772"/>
          </a:xfrm>
          <a:prstGeom prst="rect">
            <a:avLst/>
          </a:prstGeom>
        </p:spPr>
      </p:pic>
      <p:pic>
        <p:nvPicPr>
          <p:cNvPr id="9" name="Graphic 8" descr="Ilustração de causas e efeitos">
            <a:extLst>
              <a:ext uri="{FF2B5EF4-FFF2-40B4-BE49-F238E27FC236}">
                <a16:creationId xmlns:a16="http://schemas.microsoft.com/office/drawing/2014/main" id="{DDD42C86-2987-ED3C-589E-D59B27C4A5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8242" y="2168449"/>
            <a:ext cx="2307772" cy="2307772"/>
          </a:xfrm>
          <a:prstGeom prst="rect">
            <a:avLst/>
          </a:prstGeom>
        </p:spPr>
      </p:pic>
      <p:pic>
        <p:nvPicPr>
          <p:cNvPr id="10" name="Graphic 9" descr="Ilustração de brainstorming">
            <a:extLst>
              <a:ext uri="{FF2B5EF4-FFF2-40B4-BE49-F238E27FC236}">
                <a16:creationId xmlns:a16="http://schemas.microsoft.com/office/drawing/2014/main" id="{186BCEF7-59FC-5A95-B15F-4FAB38EAC6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5779" y="2257726"/>
            <a:ext cx="2307772" cy="2307772"/>
          </a:xfrm>
          <a:prstGeom prst="rect">
            <a:avLst/>
          </a:prstGeom>
        </p:spPr>
      </p:pic>
      <p:pic>
        <p:nvPicPr>
          <p:cNvPr id="2" name="Picture 1">
            <a:hlinkClick r:id="rId9"/>
            <a:extLst>
              <a:ext uri="{FF2B5EF4-FFF2-40B4-BE49-F238E27FC236}">
                <a16:creationId xmlns:a16="http://schemas.microsoft.com/office/drawing/2014/main" id="{AA574E9D-865D-9AE0-AA42-AD3D1CB88A4B}"/>
              </a:ext>
            </a:extLst>
          </p:cNvPr>
          <p:cNvPicPr>
            <a:picLocks noChangeAspect="1"/>
          </p:cNvPicPr>
          <p:nvPr/>
        </p:nvPicPr>
        <p:blipFill>
          <a:blip r:embed="rId10"/>
          <a:srcRect/>
          <a:stretch/>
        </p:blipFill>
        <p:spPr>
          <a:xfrm>
            <a:off x="9371862" y="366336"/>
            <a:ext cx="2413333" cy="480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80" y="2147019"/>
            <a:ext cx="9863328" cy="3816429"/>
          </a:xfrm>
          <a:prstGeom prst="rect">
            <a:avLst/>
          </a:prstGeom>
          <a:noFill/>
        </p:spPr>
        <p:txBody>
          <a:bodyPr wrap="square">
            <a:spAutoFit/>
          </a:bodyPr>
          <a:lstStyle/>
          <a:p>
            <a:pPr marL="457200" indent="-457200" rtl="0">
              <a:buAutoNum type="arabicPeriod"/>
            </a:pPr>
            <a:r>
              <a:rPr lang="pt-BR" sz="2200" dirty="0">
                <a:solidFill>
                  <a:srgbClr val="000000"/>
                </a:solidFill>
                <a:latin typeface="Century Gothic" panose="020B0502020202020204" pitchFamily="34" charset="0"/>
              </a:rPr>
              <a:t>N</a:t>
            </a:r>
            <a:r>
              <a:rPr lang="pt-BR" sz="2200" b="0" i="0" u="none" strike="noStrike" dirty="0">
                <a:solidFill>
                  <a:srgbClr val="000000"/>
                </a:solidFill>
                <a:effectLst/>
                <a:latin typeface="Century Gothic" panose="020B0502020202020204" pitchFamily="34" charset="0"/>
              </a:rPr>
              <a:t>a seção </a:t>
            </a:r>
            <a:r>
              <a:rPr lang="pt-BR" sz="2200" b="1" i="0" u="none" strike="noStrike" dirty="0">
                <a:solidFill>
                  <a:schemeClr val="accent2"/>
                </a:solidFill>
                <a:effectLst/>
                <a:latin typeface="Century Gothic" panose="020B0502020202020204" pitchFamily="34" charset="0"/>
              </a:rPr>
              <a:t>Problema</a:t>
            </a:r>
            <a:r>
              <a:rPr lang="pt-BR" sz="2200" b="0" i="0" u="none" strike="noStrike" dirty="0">
                <a:solidFill>
                  <a:srgbClr val="000000"/>
                </a:solidFill>
                <a:effectLst/>
                <a:latin typeface="Century Gothic" panose="020B0502020202020204" pitchFamily="34" charset="0"/>
              </a:rPr>
              <a:t>, identifique e descrev</a:t>
            </a:r>
            <a:r>
              <a:rPr lang="pt-BR" sz="2200" dirty="0">
                <a:solidFill>
                  <a:srgbClr val="000000"/>
                </a:solidFill>
                <a:latin typeface="Century Gothic" panose="020B0502020202020204" pitchFamily="34" charset="0"/>
              </a:rPr>
              <a:t>a</a:t>
            </a:r>
            <a:r>
              <a:rPr lang="pt-BR" sz="2200" b="0" i="0" u="none" strike="noStrike" dirty="0">
                <a:solidFill>
                  <a:srgbClr val="000000"/>
                </a:solidFill>
                <a:effectLst/>
                <a:latin typeface="Century Gothic" panose="020B0502020202020204" pitchFamily="34" charset="0"/>
              </a:rPr>
              <a:t> um desafio específico que sua empresa enfrentou</a:t>
            </a:r>
            <a:r>
              <a:rPr lang="pt-BR" sz="2200" dirty="0">
                <a:solidFill>
                  <a:srgbClr val="000000"/>
                </a:solidFill>
                <a:latin typeface="Century Gothic" panose="020B0502020202020204" pitchFamily="34" charset="0"/>
              </a:rPr>
              <a:t>.</a:t>
            </a:r>
          </a:p>
          <a:p>
            <a:pPr marL="457200" indent="-457200" rtl="0">
              <a:buAutoNum type="arabicPeriod"/>
            </a:pPr>
            <a:r>
              <a:rPr lang="pt-BR" sz="2200" b="0" i="0" u="none" strike="noStrike" dirty="0">
                <a:solidFill>
                  <a:srgbClr val="000000"/>
                </a:solidFill>
                <a:effectLst/>
                <a:latin typeface="Century Gothic" panose="020B0502020202020204" pitchFamily="34" charset="0"/>
              </a:rPr>
              <a:t>Na seção </a:t>
            </a:r>
            <a:r>
              <a:rPr lang="pt-BR" sz="2200" b="1" i="0" u="none" strike="noStrike" dirty="0">
                <a:solidFill>
                  <a:schemeClr val="accent6"/>
                </a:solidFill>
                <a:effectLst/>
                <a:latin typeface="Century Gothic" panose="020B0502020202020204" pitchFamily="34" charset="0"/>
              </a:rPr>
              <a:t>Impacto</a:t>
            </a:r>
            <a:r>
              <a:rPr lang="pt-BR" sz="2200" dirty="0">
                <a:solidFill>
                  <a:srgbClr val="000000"/>
                </a:solidFill>
                <a:latin typeface="Century Gothic" panose="020B0502020202020204" pitchFamily="34" charset="0"/>
              </a:rPr>
              <a:t>,</a:t>
            </a:r>
            <a:r>
              <a:rPr lang="pt-BR" sz="2200" b="0" i="0" u="none" strike="noStrike" dirty="0">
                <a:solidFill>
                  <a:srgbClr val="000000"/>
                </a:solidFill>
                <a:effectLst/>
                <a:latin typeface="Century Gothic" panose="020B0502020202020204" pitchFamily="34" charset="0"/>
              </a:rPr>
              <a:t> </a:t>
            </a:r>
            <a:r>
              <a:rPr kumimoji="0" lang="pt-BR"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descreva as consequências desse problema.</a:t>
            </a:r>
          </a:p>
          <a:p>
            <a:pPr marL="457200" indent="-457200" rtl="0">
              <a:buAutoNum type="arabicPeriod"/>
            </a:pPr>
            <a:r>
              <a:rPr lang="pt-BR" sz="2200" dirty="0">
                <a:solidFill>
                  <a:srgbClr val="000000"/>
                </a:solidFill>
                <a:latin typeface="Century Gothic" panose="020B0502020202020204" pitchFamily="34" charset="0"/>
              </a:rPr>
              <a:t>N</a:t>
            </a:r>
            <a:r>
              <a:rPr lang="pt-BR" sz="2200" b="0" i="0" u="none" strike="noStrike" dirty="0">
                <a:solidFill>
                  <a:srgbClr val="000000"/>
                </a:solidFill>
                <a:effectLst/>
                <a:latin typeface="Century Gothic" panose="020B0502020202020204" pitchFamily="34" charset="0"/>
              </a:rPr>
              <a:t>a seção </a:t>
            </a:r>
            <a:r>
              <a:rPr lang="pt-BR" sz="2200" b="1" i="0" u="none" strike="noStrike" dirty="0">
                <a:solidFill>
                  <a:schemeClr val="accent5"/>
                </a:solidFill>
                <a:effectLst/>
                <a:latin typeface="Century Gothic" panose="020B0502020202020204" pitchFamily="34" charset="0"/>
              </a:rPr>
              <a:t>Solução</a:t>
            </a:r>
            <a:r>
              <a:rPr lang="pt-BR" sz="2200" b="0" i="0" u="none" strike="noStrike" dirty="0">
                <a:solidFill>
                  <a:srgbClr val="000000"/>
                </a:solidFill>
                <a:effectLst/>
                <a:latin typeface="Century Gothic" panose="020B0502020202020204" pitchFamily="34" charset="0"/>
              </a:rPr>
              <a:t>, explique as estratégias e ações que você realizou para resolver o problema, criando uma narrativa clara e concisa para cada componente.</a:t>
            </a:r>
          </a:p>
          <a:p>
            <a:endParaRPr lang="en-US" sz="2200" dirty="0">
              <a:solidFill>
                <a:srgbClr val="000000"/>
              </a:solidFill>
              <a:latin typeface="Century Gothic" panose="020B0502020202020204" pitchFamily="34" charset="0"/>
            </a:endParaRPr>
          </a:p>
          <a:p>
            <a:pPr rtl="0"/>
            <a:r>
              <a:rPr lang="pt-BR" sz="2200" dirty="0">
                <a:solidFill>
                  <a:srgbClr val="000000"/>
                </a:solidFill>
                <a:latin typeface="Century Gothic" panose="020B0502020202020204" pitchFamily="34" charset="0"/>
              </a:rPr>
              <a:t>Usando essa abordagem, </a:t>
            </a:r>
            <a:r>
              <a:rPr lang="pt-BR" sz="2200" b="0" i="0" u="none" strike="noStrike" dirty="0">
                <a:solidFill>
                  <a:srgbClr val="000000"/>
                </a:solidFill>
                <a:effectLst/>
                <a:latin typeface="Century Gothic" panose="020B0502020202020204" pitchFamily="34" charset="0"/>
              </a:rPr>
              <a:t>você pode comunicar com eficácia os desafios, </a:t>
            </a:r>
            <a:r>
              <a:rPr lang="pt-BR" sz="2200" dirty="0">
                <a:solidFill>
                  <a:srgbClr val="000000"/>
                </a:solidFill>
                <a:latin typeface="Century Gothic" panose="020B0502020202020204" pitchFamily="34" charset="0"/>
              </a:rPr>
              <a:t>suas</a:t>
            </a:r>
            <a:r>
              <a:rPr lang="pt-BR" sz="2200" b="0" i="0" u="none" strike="noStrike" dirty="0">
                <a:solidFill>
                  <a:srgbClr val="000000"/>
                </a:solidFill>
                <a:effectLst/>
                <a:latin typeface="Century Gothic" panose="020B0502020202020204" pitchFamily="34" charset="0"/>
              </a:rPr>
              <a:t> repercussões e </a:t>
            </a:r>
            <a:r>
              <a:rPr lang="pt-BR" sz="2200" dirty="0">
                <a:solidFill>
                  <a:srgbClr val="000000"/>
                </a:solidFill>
                <a:latin typeface="Century Gothic" panose="020B0502020202020204" pitchFamily="34" charset="0"/>
              </a:rPr>
              <a:t>suas</a:t>
            </a:r>
            <a:r>
              <a:rPr lang="pt-BR" sz="2200" b="0" i="0" u="none" strike="noStrike" dirty="0">
                <a:solidFill>
                  <a:srgbClr val="000000"/>
                </a:solidFill>
                <a:effectLst/>
                <a:latin typeface="Century Gothic" panose="020B0502020202020204" pitchFamily="34" charset="0"/>
              </a:rPr>
              <a:t> resoluções bem-sucedidas, articulando assim uma apresentação de estudo de caso abrangente e envolvente.</a:t>
            </a: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pPr rtl="0"/>
            <a:r>
              <a:rPr lang="pt-BR" sz="2400" b="1">
                <a:solidFill>
                  <a:schemeClr val="tx1">
                    <a:lumMod val="75000"/>
                    <a:lumOff val="25000"/>
                  </a:schemeClr>
                </a:solidFill>
                <a:latin typeface="Century Gothic" panose="020B0502020202020204" pitchFamily="34" charset="0"/>
              </a:rPr>
              <a:t>COMO USAR ESTE MODELO:</a:t>
            </a:r>
          </a:p>
        </p:txBody>
      </p:sp>
      <p:pic>
        <p:nvPicPr>
          <p:cNvPr id="7" name="Graphic 6" descr="Ilustração importante de comentário">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Ilustração de causas e efeitos">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Ilustração de brainstorming">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3740126" cy="830997"/>
          </a:xfrm>
          <a:prstGeom prst="rect">
            <a:avLst/>
          </a:prstGeom>
          <a:noFill/>
        </p:spPr>
        <p:txBody>
          <a:bodyPr wrap="none" rtlCol="0">
            <a:spAutoFit/>
          </a:bodyPr>
          <a:lstStyle/>
          <a:p>
            <a:pPr rtl="0"/>
            <a:r>
              <a:rPr lang="pt-BR" sz="4800">
                <a:solidFill>
                  <a:schemeClr val="tx1">
                    <a:lumMod val="65000"/>
                    <a:lumOff val="35000"/>
                  </a:schemeClr>
                </a:solidFill>
                <a:latin typeface="Century Gothic" panose="020B0502020202020204" pitchFamily="34" charset="0"/>
              </a:rPr>
              <a:t>ESTUDO DE CASO</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427516" y="1111673"/>
            <a:ext cx="1742356" cy="430887"/>
          </a:xfrm>
          <a:prstGeom prst="rect">
            <a:avLst/>
          </a:prstGeom>
          <a:noFill/>
        </p:spPr>
        <p:txBody>
          <a:bodyPr wrap="square" rtlCol="0">
            <a:spAutoFit/>
          </a:bodyPr>
          <a:lstStyle/>
          <a:p>
            <a:pPr algn="r" rtl="0"/>
            <a:r>
              <a:rPr lang="pt-BR" sz="2200" b="1" dirty="0">
                <a:solidFill>
                  <a:schemeClr val="tx1">
                    <a:lumMod val="65000"/>
                    <a:lumOff val="35000"/>
                  </a:schemeClr>
                </a:solidFill>
                <a:latin typeface="Century Gothic" panose="020B0502020202020204" pitchFamily="34" charset="0"/>
              </a:rPr>
              <a:t>PROBLEMA</a:t>
            </a:r>
          </a:p>
        </p:txBody>
      </p:sp>
      <p:sp>
        <p:nvSpPr>
          <p:cNvPr id="9" name="TextBox 8">
            <a:extLst>
              <a:ext uri="{FF2B5EF4-FFF2-40B4-BE49-F238E27FC236}">
                <a16:creationId xmlns:a16="http://schemas.microsoft.com/office/drawing/2014/main" id="{FAD38457-70D6-997A-A2F5-2B3BEED4B6C3}"/>
              </a:ext>
            </a:extLst>
          </p:cNvPr>
          <p:cNvSpPr txBox="1"/>
          <p:nvPr/>
        </p:nvSpPr>
        <p:spPr>
          <a:xfrm>
            <a:off x="1948063" y="3238587"/>
            <a:ext cx="1221809" cy="430887"/>
          </a:xfrm>
          <a:prstGeom prst="rect">
            <a:avLst/>
          </a:prstGeom>
          <a:noFill/>
        </p:spPr>
        <p:txBody>
          <a:bodyPr wrap="none" rtlCol="0">
            <a:spAutoFit/>
          </a:bodyPr>
          <a:lstStyle/>
          <a:p>
            <a:pPr algn="r" rtl="0"/>
            <a:r>
              <a:rPr lang="pt-BR" sz="2200" b="1">
                <a:solidFill>
                  <a:schemeClr val="tx1">
                    <a:lumMod val="65000"/>
                    <a:lumOff val="35000"/>
                  </a:schemeClr>
                </a:solidFill>
                <a:latin typeface="Century Gothic" panose="020B0502020202020204" pitchFamily="34" charset="0"/>
              </a:rPr>
              <a:t>IMPACTO</a:t>
            </a:r>
          </a:p>
        </p:txBody>
      </p:sp>
      <p:sp>
        <p:nvSpPr>
          <p:cNvPr id="10" name="TextBox 9">
            <a:extLst>
              <a:ext uri="{FF2B5EF4-FFF2-40B4-BE49-F238E27FC236}">
                <a16:creationId xmlns:a16="http://schemas.microsoft.com/office/drawing/2014/main" id="{C233F1D6-A483-D23C-D4EC-85F867B07196}"/>
              </a:ext>
            </a:extLst>
          </p:cNvPr>
          <p:cNvSpPr txBox="1"/>
          <p:nvPr/>
        </p:nvSpPr>
        <p:spPr>
          <a:xfrm>
            <a:off x="1583534" y="5329243"/>
            <a:ext cx="1516762" cy="430887"/>
          </a:xfrm>
          <a:prstGeom prst="rect">
            <a:avLst/>
          </a:prstGeom>
          <a:noFill/>
        </p:spPr>
        <p:txBody>
          <a:bodyPr wrap="none" rtlCol="0">
            <a:spAutoFit/>
          </a:bodyPr>
          <a:lstStyle/>
          <a:p>
            <a:pPr algn="r" rtl="0"/>
            <a:r>
              <a:rPr lang="pt-BR" sz="2200" b="1">
                <a:solidFill>
                  <a:schemeClr val="tx1">
                    <a:lumMod val="65000"/>
                    <a:lumOff val="35000"/>
                  </a:schemeClr>
                </a:solidFill>
                <a:latin typeface="Century Gothic" panose="020B0502020202020204" pitchFamily="34" charset="0"/>
              </a:rPr>
              <a:t>SOLUÇÃO</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rtl="0"/>
            <a:r>
              <a:rPr lang="pt-BR" sz="4200" b="1">
                <a:solidFill>
                  <a:schemeClr val="tx1">
                    <a:lumMod val="65000"/>
                    <a:lumOff val="35000"/>
                  </a:schemeClr>
                </a:solidFill>
                <a:latin typeface="Century Gothic" panose="020B0502020202020204" pitchFamily="34" charset="0"/>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rtl="0"/>
            <a:r>
              <a:rPr lang="pt-BR" sz="4200" b="1">
                <a:solidFill>
                  <a:schemeClr val="tx1">
                    <a:lumMod val="65000"/>
                    <a:lumOff val="35000"/>
                  </a:schemeClr>
                </a:solidFill>
                <a:latin typeface="Century Gothic" panose="020B0502020202020204" pitchFamily="34" charset="0"/>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rtl="0"/>
            <a:r>
              <a:rPr lang="pt-BR" sz="4200" b="1">
                <a:solidFill>
                  <a:schemeClr val="tx1">
                    <a:lumMod val="65000"/>
                    <a:lumOff val="35000"/>
                  </a:schemeClr>
                </a:solidFill>
                <a:latin typeface="Century Gothic" panose="020B0502020202020204" pitchFamily="34" charset="0"/>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542561"/>
            <a:ext cx="2729762" cy="646331"/>
          </a:xfrm>
          <a:prstGeom prst="rect">
            <a:avLst/>
          </a:prstGeom>
          <a:noFill/>
        </p:spPr>
        <p:txBody>
          <a:bodyPr wrap="square">
            <a:spAutoFit/>
          </a:bodyPr>
          <a:lstStyle/>
          <a:p>
            <a:pPr rtl="0">
              <a:spcBef>
                <a:spcPts val="0"/>
              </a:spcBef>
              <a:spcAft>
                <a:spcPts val="0"/>
              </a:spcAft>
            </a:pPr>
            <a:r>
              <a:rPr lang="pt-BR" sz="1200" b="0" i="0" u="none" strike="noStrike">
                <a:solidFill>
                  <a:schemeClr val="tx1">
                    <a:lumMod val="65000"/>
                    <a:lumOff val="35000"/>
                  </a:schemeClr>
                </a:solidFill>
                <a:effectLst/>
                <a:latin typeface="Century Gothic" panose="020B0502020202020204" pitchFamily="34" charset="0"/>
              </a:rPr>
              <a:t>Descreva o desafio ou problema específico que você enfrentou. Detalhe a natureza do problema e seu contexto.</a:t>
            </a: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357978"/>
            <a:ext cx="2729762" cy="1015663"/>
          </a:xfrm>
          <a:prstGeom prst="rect">
            <a:avLst/>
          </a:prstGeom>
          <a:noFill/>
        </p:spPr>
        <p:txBody>
          <a:bodyPr wrap="square">
            <a:spAutoFit/>
          </a:bodyPr>
          <a:lstStyle/>
          <a:p>
            <a:pPr rtl="0">
              <a:spcBef>
                <a:spcPts val="0"/>
              </a:spcBef>
              <a:spcAft>
                <a:spcPts val="0"/>
              </a:spcAft>
            </a:pPr>
            <a:r>
              <a:rPr lang="pt-BR" sz="1200" b="0" i="0" u="none" strike="noStrike" dirty="0">
                <a:solidFill>
                  <a:schemeClr val="tx1">
                    <a:lumMod val="65000"/>
                    <a:lumOff val="35000"/>
                  </a:schemeClr>
                </a:solidFill>
                <a:effectLst/>
                <a:latin typeface="Century Gothic" panose="020B0502020202020204" pitchFamily="34" charset="0"/>
              </a:rPr>
              <a:t>Explique os efeitos ou consequências do Problema 1. Descreva como o problema afetou as operações, o desempenho, a satisfação do cliente, etc.</a:t>
            </a: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338165"/>
            <a:ext cx="2729762" cy="1015663"/>
          </a:xfrm>
          <a:prstGeom prst="rect">
            <a:avLst/>
          </a:prstGeom>
          <a:noFill/>
        </p:spPr>
        <p:txBody>
          <a:bodyPr wrap="square">
            <a:spAutoFit/>
          </a:bodyPr>
          <a:lstStyle/>
          <a:p>
            <a:pPr rtl="0">
              <a:spcBef>
                <a:spcPts val="0"/>
              </a:spcBef>
              <a:spcAft>
                <a:spcPts val="0"/>
              </a:spcAft>
            </a:pPr>
            <a:r>
              <a:rPr lang="pt-BR" sz="1200" b="0" i="0" u="none" strike="noStrike" dirty="0">
                <a:solidFill>
                  <a:schemeClr val="tx1">
                    <a:lumMod val="65000"/>
                    <a:lumOff val="35000"/>
                  </a:schemeClr>
                </a:solidFill>
                <a:effectLst/>
                <a:latin typeface="Century Gothic" panose="020B0502020202020204" pitchFamily="34" charset="0"/>
              </a:rPr>
              <a:t>Descreva a solução que você implementou para resolver o Problema 1. Descreva a estratégia</a:t>
            </a:r>
            <a:r>
              <a:rPr lang="pt-BR" sz="1200" dirty="0">
                <a:solidFill>
                  <a:schemeClr val="tx1">
                    <a:lumMod val="65000"/>
                    <a:lumOff val="35000"/>
                  </a:schemeClr>
                </a:solidFill>
                <a:latin typeface="Century Gothic" panose="020B0502020202020204" pitchFamily="34" charset="0"/>
              </a:rPr>
              <a:t> e </a:t>
            </a:r>
            <a:r>
              <a:rPr lang="pt-BR" sz="1200" b="0" i="0" u="none" strike="noStrike" dirty="0">
                <a:solidFill>
                  <a:schemeClr val="tx1">
                    <a:lumMod val="65000"/>
                    <a:lumOff val="35000"/>
                  </a:schemeClr>
                </a:solidFill>
                <a:effectLst/>
                <a:latin typeface="Century Gothic" panose="020B0502020202020204" pitchFamily="34" charset="0"/>
              </a:rPr>
              <a:t>as ferramentas usadas</a:t>
            </a:r>
            <a:r>
              <a:rPr lang="pt-BR" sz="1200" dirty="0">
                <a:solidFill>
                  <a:schemeClr val="tx1">
                    <a:lumMod val="65000"/>
                    <a:lumOff val="35000"/>
                  </a:schemeClr>
                </a:solidFill>
                <a:latin typeface="Century Gothic" panose="020B0502020202020204" pitchFamily="34" charset="0"/>
              </a:rPr>
              <a:t>, bem como</a:t>
            </a:r>
            <a:r>
              <a:rPr lang="pt-BR" sz="1200" b="0" i="0" u="none" strike="noStrike" dirty="0">
                <a:solidFill>
                  <a:schemeClr val="tx1">
                    <a:lumMod val="65000"/>
                    <a:lumOff val="35000"/>
                  </a:schemeClr>
                </a:solidFill>
                <a:effectLst/>
                <a:latin typeface="Century Gothic" panose="020B0502020202020204" pitchFamily="34" charset="0"/>
              </a:rPr>
              <a:t> quaisquer abordagens inovadoras.</a:t>
            </a:r>
          </a:p>
        </p:txBody>
      </p:sp>
      <p:pic>
        <p:nvPicPr>
          <p:cNvPr id="40" name="Graphic 39" descr="Ilustração importante de comentário">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Ilustração de causas e efeitos">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Ilustração de brainstorming">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537191"/>
            <a:ext cx="2729762" cy="646331"/>
          </a:xfrm>
          <a:prstGeom prst="rect">
            <a:avLst/>
          </a:prstGeom>
          <a:noFill/>
        </p:spPr>
        <p:txBody>
          <a:bodyPr wrap="square">
            <a:spAutoFit/>
          </a:bodyPr>
          <a:lstStyle/>
          <a:p>
            <a:pPr rtl="0">
              <a:spcBef>
                <a:spcPts val="0"/>
              </a:spcBef>
              <a:spcAft>
                <a:spcPts val="0"/>
              </a:spcAft>
            </a:pPr>
            <a:r>
              <a:rPr lang="pt-BR" sz="1200" b="0" i="0" u="none" strike="noStrike">
                <a:solidFill>
                  <a:schemeClr val="tx1">
                    <a:lumMod val="65000"/>
                    <a:lumOff val="35000"/>
                  </a:schemeClr>
                </a:solidFill>
                <a:effectLst/>
                <a:latin typeface="Century Gothic" panose="020B0502020202020204" pitchFamily="34" charset="0"/>
              </a:rPr>
              <a:t>Detalhe o segundo desafio ou problema. Dê detalhes </a:t>
            </a:r>
            <a:r>
              <a:rPr lang="pt-BR" sz="1200">
                <a:solidFill>
                  <a:schemeClr val="tx1">
                    <a:lumMod val="65000"/>
                    <a:lumOff val="35000"/>
                  </a:schemeClr>
                </a:solidFill>
                <a:latin typeface="Century Gothic" panose="020B0502020202020204" pitchFamily="34" charset="0"/>
              </a:rPr>
              <a:t>sobre </a:t>
            </a:r>
            <a:r>
              <a:rPr lang="pt-BR" sz="1200" b="0" i="0" u="none" strike="noStrike">
                <a:solidFill>
                  <a:schemeClr val="tx1">
                    <a:lumMod val="65000"/>
                    <a:lumOff val="35000"/>
                  </a:schemeClr>
                </a:solidFill>
                <a:effectLst/>
                <a:latin typeface="Century Gothic" panose="020B0502020202020204" pitchFamily="34" charset="0"/>
              </a:rPr>
              <a:t>o problema, incluindo sua importância.</a:t>
            </a: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357978"/>
            <a:ext cx="2729762" cy="830997"/>
          </a:xfrm>
          <a:prstGeom prst="rect">
            <a:avLst/>
          </a:prstGeom>
          <a:noFill/>
        </p:spPr>
        <p:txBody>
          <a:bodyPr wrap="square">
            <a:spAutoFit/>
          </a:bodyPr>
          <a:lstStyle/>
          <a:p>
            <a:pPr rtl="0">
              <a:spcBef>
                <a:spcPts val="0"/>
              </a:spcBef>
              <a:spcAft>
                <a:spcPts val="0"/>
              </a:spcAft>
            </a:pPr>
            <a:r>
              <a:rPr lang="pt-BR" sz="1200" b="0" i="0" u="none" strike="noStrike">
                <a:solidFill>
                  <a:schemeClr val="tx1">
                    <a:lumMod val="65000"/>
                    <a:lumOff val="35000"/>
                  </a:schemeClr>
                </a:solidFill>
                <a:effectLst/>
                <a:latin typeface="Century Gothic" panose="020B0502020202020204" pitchFamily="34" charset="0"/>
              </a:rPr>
              <a:t>Discuta o impacto do Problema 2. Destaque os resultados negativos ou desafios causados por esse problema específico.</a:t>
            </a: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359664"/>
            <a:ext cx="2729762" cy="1015663"/>
          </a:xfrm>
          <a:prstGeom prst="rect">
            <a:avLst/>
          </a:prstGeom>
          <a:noFill/>
        </p:spPr>
        <p:txBody>
          <a:bodyPr wrap="square">
            <a:spAutoFit/>
          </a:bodyPr>
          <a:lstStyle/>
          <a:p>
            <a:pPr rtl="0">
              <a:spcBef>
                <a:spcPts val="0"/>
              </a:spcBef>
              <a:spcAft>
                <a:spcPts val="0"/>
              </a:spcAft>
            </a:pPr>
            <a:r>
              <a:rPr lang="pt-BR" sz="1200" b="0" i="0" u="none" strike="noStrike">
                <a:solidFill>
                  <a:schemeClr val="tx1">
                    <a:lumMod val="65000"/>
                    <a:lumOff val="35000"/>
                  </a:schemeClr>
                </a:solidFill>
                <a:effectLst/>
                <a:latin typeface="Century Gothic" panose="020B0502020202020204" pitchFamily="34" charset="0"/>
              </a:rPr>
              <a:t>Descreva a solução ou estratégia adotadas para resolver o Problema 2. Inclua detalhes sobre o processo de implementação e como </a:t>
            </a:r>
            <a:r>
              <a:rPr lang="pt-BR" sz="1200">
                <a:solidFill>
                  <a:schemeClr val="tx1">
                    <a:lumMod val="65000"/>
                    <a:lumOff val="35000"/>
                  </a:schemeClr>
                </a:solidFill>
                <a:latin typeface="Century Gothic" panose="020B0502020202020204" pitchFamily="34" charset="0"/>
              </a:rPr>
              <a:t>você</a:t>
            </a:r>
            <a:r>
              <a:rPr lang="pt-BR" sz="1200" b="0" i="0" u="none" strike="noStrike">
                <a:solidFill>
                  <a:schemeClr val="tx1">
                    <a:lumMod val="65000"/>
                    <a:lumOff val="35000"/>
                  </a:schemeClr>
                </a:solidFill>
                <a:effectLst/>
                <a:latin typeface="Century Gothic" panose="020B0502020202020204" pitchFamily="34" charset="0"/>
              </a:rPr>
              <a:t> o adaptou a esse problema.</a:t>
            </a: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532067"/>
            <a:ext cx="2729762" cy="646331"/>
          </a:xfrm>
          <a:prstGeom prst="rect">
            <a:avLst/>
          </a:prstGeom>
          <a:noFill/>
        </p:spPr>
        <p:txBody>
          <a:bodyPr wrap="square">
            <a:spAutoFit/>
          </a:bodyPr>
          <a:lstStyle/>
          <a:p>
            <a:pPr rtl="0">
              <a:spcBef>
                <a:spcPts val="0"/>
              </a:spcBef>
              <a:spcAft>
                <a:spcPts val="0"/>
              </a:spcAft>
            </a:pPr>
            <a:r>
              <a:rPr lang="pt-BR" sz="1200" b="0" i="0" u="none" strike="noStrike">
                <a:solidFill>
                  <a:schemeClr val="tx1">
                    <a:lumMod val="65000"/>
                    <a:lumOff val="35000"/>
                  </a:schemeClr>
                </a:solidFill>
                <a:effectLst/>
                <a:latin typeface="Century Gothic" panose="020B0502020202020204" pitchFamily="34" charset="0"/>
              </a:rPr>
              <a:t>Identifique e descreva o terceiro problema. Explique melhor as especificidades e os antecedentes do problema.</a:t>
            </a: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357978"/>
            <a:ext cx="2729762" cy="830997"/>
          </a:xfrm>
          <a:prstGeom prst="rect">
            <a:avLst/>
          </a:prstGeom>
          <a:noFill/>
        </p:spPr>
        <p:txBody>
          <a:bodyPr wrap="square">
            <a:spAutoFit/>
          </a:bodyPr>
          <a:lstStyle/>
          <a:p>
            <a:pPr rtl="0">
              <a:spcBef>
                <a:spcPts val="0"/>
              </a:spcBef>
              <a:spcAft>
                <a:spcPts val="0"/>
              </a:spcAft>
            </a:pPr>
            <a:r>
              <a:rPr lang="pt-BR" sz="1200" b="0" i="0" u="none" strike="noStrike">
                <a:solidFill>
                  <a:schemeClr val="tx1">
                    <a:lumMod val="65000"/>
                    <a:lumOff val="35000"/>
                  </a:schemeClr>
                </a:solidFill>
                <a:effectLst/>
                <a:latin typeface="Century Gothic" panose="020B0502020202020204" pitchFamily="34" charset="0"/>
              </a:rPr>
              <a:t>Explique como o Problema 3 impactou os negócios ou o projeto. Concentre-se nas repercussões ou nos desafios trazidos por essa questão.</a:t>
            </a: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354540"/>
            <a:ext cx="2729762" cy="1015663"/>
          </a:xfrm>
          <a:prstGeom prst="rect">
            <a:avLst/>
          </a:prstGeom>
          <a:noFill/>
        </p:spPr>
        <p:txBody>
          <a:bodyPr wrap="square">
            <a:spAutoFit/>
          </a:bodyPr>
          <a:lstStyle/>
          <a:p>
            <a:pPr rtl="0">
              <a:spcBef>
                <a:spcPts val="0"/>
              </a:spcBef>
              <a:spcAft>
                <a:spcPts val="0"/>
              </a:spcAft>
            </a:pPr>
            <a:r>
              <a:rPr lang="pt-BR" sz="1200" b="0" i="0" u="none" strike="noStrike">
                <a:solidFill>
                  <a:schemeClr val="tx1">
                    <a:lumMod val="65000"/>
                    <a:lumOff val="35000"/>
                  </a:schemeClr>
                </a:solidFill>
                <a:effectLst/>
                <a:latin typeface="Century Gothic" panose="020B0502020202020204" pitchFamily="34" charset="0"/>
              </a:rPr>
              <a:t>Dê detalhes da solução que você aplicou ao Problema 3. Explique a abordagem e os métodos usados e como </a:t>
            </a:r>
            <a:r>
              <a:rPr lang="pt-BR" sz="1200">
                <a:solidFill>
                  <a:schemeClr val="tx1">
                    <a:lumMod val="65000"/>
                    <a:lumOff val="35000"/>
                  </a:schemeClr>
                </a:solidFill>
                <a:latin typeface="Century Gothic" panose="020B0502020202020204" pitchFamily="34" charset="0"/>
              </a:rPr>
              <a:t>eles</a:t>
            </a:r>
            <a:r>
              <a:rPr lang="pt-BR" sz="1200" b="0" i="0" u="none" strike="noStrike">
                <a:solidFill>
                  <a:schemeClr val="tx1">
                    <a:lumMod val="65000"/>
                    <a:lumOff val="35000"/>
                  </a:schemeClr>
                </a:solidFill>
                <a:effectLst/>
                <a:latin typeface="Century Gothic" panose="020B0502020202020204" pitchFamily="34" charset="0"/>
              </a:rPr>
              <a:t> resolveram o problema de forma eficaz.</a:t>
            </a: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1370</TotalTime>
  <Words>416</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21</cp:revision>
  <dcterms:created xsi:type="dcterms:W3CDTF">2022-05-22T18:55:25Z</dcterms:created>
  <dcterms:modified xsi:type="dcterms:W3CDTF">2024-10-27T13:03:14Z</dcterms:modified>
</cp:coreProperties>
</file>