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hyperlink" Target="https://pt.smartsheet.com/try-it?trp=58029"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dirty="0">
                <a:solidFill>
                  <a:schemeClr val="tx1">
                    <a:lumMod val="75000"/>
                    <a:lumOff val="25000"/>
                  </a:schemeClr>
                </a:solidFill>
                <a:latin typeface="Century Gothic" panose="020B0502020202020204" pitchFamily="34" charset="0"/>
              </a:rPr>
              <a:t>EXEMPLO DE MODELO DE ESTUDO DE CASO DE PROBLEMA-SOLUÇÃO-IMPACTO EM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8" name="Graphic 7" descr="Ilustração importante de comentário">
            <a:extLst>
              <a:ext uri="{FF2B5EF4-FFF2-40B4-BE49-F238E27FC236}">
                <a16:creationId xmlns:a16="http://schemas.microsoft.com/office/drawing/2014/main" id="{FD49A617-4D42-4193-6F38-2F4BD3E1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971" y="2112098"/>
            <a:ext cx="2307772" cy="2307772"/>
          </a:xfrm>
          <a:prstGeom prst="rect">
            <a:avLst/>
          </a:prstGeom>
        </p:spPr>
      </p:pic>
      <p:pic>
        <p:nvPicPr>
          <p:cNvPr id="9" name="Graphic 8" descr="Ilustração de causas e efeitos">
            <a:extLst>
              <a:ext uri="{FF2B5EF4-FFF2-40B4-BE49-F238E27FC236}">
                <a16:creationId xmlns:a16="http://schemas.microsoft.com/office/drawing/2014/main" id="{DDD42C86-2987-ED3C-589E-D59B27C4A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8242" y="2168449"/>
            <a:ext cx="2307772" cy="2307772"/>
          </a:xfrm>
          <a:prstGeom prst="rect">
            <a:avLst/>
          </a:prstGeom>
        </p:spPr>
      </p:pic>
      <p:pic>
        <p:nvPicPr>
          <p:cNvPr id="10" name="Graphic 9" descr="Ilustração de brainstorming">
            <a:extLst>
              <a:ext uri="{FF2B5EF4-FFF2-40B4-BE49-F238E27FC236}">
                <a16:creationId xmlns:a16="http://schemas.microsoft.com/office/drawing/2014/main" id="{186BCEF7-59FC-5A95-B15F-4FAB38EAC6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5779" y="2257726"/>
            <a:ext cx="2307772" cy="2307772"/>
          </a:xfrm>
          <a:prstGeom prst="rect">
            <a:avLst/>
          </a:prstGeom>
        </p:spPr>
      </p:pic>
      <p:pic>
        <p:nvPicPr>
          <p:cNvPr id="2" name="Picture 1">
            <a:hlinkClick r:id="rId9"/>
            <a:extLst>
              <a:ext uri="{FF2B5EF4-FFF2-40B4-BE49-F238E27FC236}">
                <a16:creationId xmlns:a16="http://schemas.microsoft.com/office/drawing/2014/main" id="{C71EF7DF-AF09-E18D-E957-A8DE27E95D9F}"/>
              </a:ext>
            </a:extLst>
          </p:cNvPr>
          <p:cNvPicPr>
            <a:picLocks noChangeAspect="1"/>
          </p:cNvPicPr>
          <p:nvPr/>
        </p:nvPicPr>
        <p:blipFill>
          <a:blip r:embed="rId10"/>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816429"/>
          </a:xfrm>
          <a:prstGeom prst="rect">
            <a:avLst/>
          </a:prstGeom>
          <a:noFill/>
        </p:spPr>
        <p:txBody>
          <a:bodyPr wrap="square">
            <a:spAutoFit/>
          </a:body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Na seção </a:t>
            </a:r>
            <a:r>
              <a:rPr kumimoji="0" lang="pt-BR" sz="2200" b="1" i="0" u="none" strike="noStrike" kern="1200" cap="none" spc="0" normalizeH="0" baseline="0" dirty="0">
                <a:ln>
                  <a:noFill/>
                </a:ln>
                <a:solidFill>
                  <a:srgbClr val="ED7D31"/>
                </a:solidFill>
                <a:effectLst/>
                <a:uLnTx/>
                <a:uFillTx/>
                <a:latin typeface="Century Gothic" panose="020B0502020202020204" pitchFamily="34" charset="0"/>
                <a:ea typeface="+mn-ea"/>
                <a:cs typeface="+mn-cs"/>
              </a:rPr>
              <a:t>Problema</a:t>
            </a: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identifique e descreva um desafio específico que sua empresa enfrentou.</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Na seção </a:t>
            </a:r>
            <a:r>
              <a:rPr kumimoji="0" lang="pt-BR" sz="2200" b="1" i="0" u="none" strike="noStrike" kern="1200" cap="none" spc="0" normalizeH="0" baseline="0" dirty="0">
                <a:ln>
                  <a:noFill/>
                </a:ln>
                <a:solidFill>
                  <a:srgbClr val="70AD47"/>
                </a:solidFill>
                <a:effectLst/>
                <a:uLnTx/>
                <a:uFillTx/>
                <a:latin typeface="Century Gothic" panose="020B0502020202020204" pitchFamily="34" charset="0"/>
                <a:ea typeface="+mn-ea"/>
                <a:cs typeface="+mn-cs"/>
              </a:rPr>
              <a:t>Impacto</a:t>
            </a: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descreva as consequências desse problema.</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Na seção </a:t>
            </a:r>
            <a:r>
              <a:rPr kumimoji="0" lang="pt-BR" sz="2200" b="1" i="0" u="none" strike="noStrike" kern="1200" cap="none" spc="0" normalizeH="0" baseline="0" dirty="0">
                <a:ln>
                  <a:noFill/>
                </a:ln>
                <a:solidFill>
                  <a:srgbClr val="5B9BD5"/>
                </a:solidFill>
                <a:effectLst/>
                <a:uLnTx/>
                <a:uFillTx/>
                <a:latin typeface="Century Gothic" panose="020B0502020202020204" pitchFamily="34" charset="0"/>
                <a:ea typeface="+mn-ea"/>
                <a:cs typeface="+mn-cs"/>
              </a:rPr>
              <a:t>Solução</a:t>
            </a: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 explique as estratégias e ações que você realizou para resolver o problema, criando uma narrativa clara e concisa para cada componente.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Usando essa abordagem, você pode comunicar com eficácia os desafios, suas repercussões e suas resoluções bem-sucedidas, articulando assim uma apresentação de estudo de caso abrangente e envolvente.</a:t>
            </a: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pPr rtl="0"/>
            <a:r>
              <a:rPr lang="pt-BR" sz="2400" b="1">
                <a:solidFill>
                  <a:schemeClr val="tx1">
                    <a:lumMod val="75000"/>
                    <a:lumOff val="25000"/>
                  </a:schemeClr>
                </a:solidFill>
                <a:latin typeface="Century Gothic" panose="020B0502020202020204" pitchFamily="34" charset="0"/>
              </a:rPr>
              <a:t>COMO USAR ESTE MODELO:</a:t>
            </a:r>
          </a:p>
        </p:txBody>
      </p:sp>
      <p:pic>
        <p:nvPicPr>
          <p:cNvPr id="7" name="Graphic 6" descr="Ilustração importante de comentário">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Ilustração de causas e efeitos">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Ilustração de brainstorming">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pPr rtl="0"/>
            <a:r>
              <a:rPr lang="pt-BR" sz="4800">
                <a:solidFill>
                  <a:schemeClr val="tx1">
                    <a:lumMod val="65000"/>
                    <a:lumOff val="35000"/>
                  </a:schemeClr>
                </a:solidFill>
                <a:latin typeface="Century Gothic" panose="020B0502020202020204" pitchFamily="34" charset="0"/>
              </a:rPr>
              <a:t>ESTUDO DE CASO</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513960" y="1111673"/>
            <a:ext cx="1655912" cy="430887"/>
          </a:xfrm>
          <a:prstGeom prst="rect">
            <a:avLst/>
          </a:prstGeom>
          <a:noFill/>
        </p:spPr>
        <p:txBody>
          <a:bodyPr wrap="square" rtlCol="0">
            <a:spAutoFit/>
          </a:bodyPr>
          <a:lstStyle/>
          <a:p>
            <a:pPr algn="r" rtl="0"/>
            <a:r>
              <a:rPr lang="pt-BR" sz="2200" b="1" dirty="0">
                <a:solidFill>
                  <a:schemeClr val="tx1">
                    <a:lumMod val="65000"/>
                    <a:lumOff val="35000"/>
                  </a:schemeClr>
                </a:solidFill>
                <a:latin typeface="Century Gothic" panose="020B0502020202020204" pitchFamily="34" charset="0"/>
              </a:rPr>
              <a:t>PROBLEMA</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rtl="0"/>
            <a:r>
              <a:rPr lang="pt-BR" sz="2200" b="1">
                <a:solidFill>
                  <a:schemeClr val="tx1">
                    <a:lumMod val="65000"/>
                    <a:lumOff val="35000"/>
                  </a:schemeClr>
                </a:solidFill>
                <a:latin typeface="Century Gothic" panose="020B0502020202020204" pitchFamily="34" charset="0"/>
              </a:rPr>
              <a:t>IMPACTO</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rtl="0"/>
            <a:r>
              <a:rPr lang="pt-BR" sz="2200" b="1">
                <a:solidFill>
                  <a:schemeClr val="tx1">
                    <a:lumMod val="65000"/>
                    <a:lumOff val="35000"/>
                  </a:schemeClr>
                </a:solidFill>
                <a:latin typeface="Century Gothic" panose="020B0502020202020204" pitchFamily="34" charset="0"/>
              </a:rPr>
              <a:t>SOLUÇÃO</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rtl="0"/>
            <a:r>
              <a:rPr lang="pt-BR" sz="4200" b="1">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407779"/>
            <a:ext cx="2729762" cy="1061829"/>
          </a:xfrm>
          <a:prstGeom prst="rect">
            <a:avLst/>
          </a:prstGeom>
          <a:noFill/>
        </p:spPr>
        <p:txBody>
          <a:bodyPr wrap="square">
            <a:spAutoFit/>
          </a:bodyPr>
          <a:lstStyle/>
          <a:p>
            <a:pPr rtl="0">
              <a:spcBef>
                <a:spcPts val="0"/>
              </a:spcBef>
              <a:spcAft>
                <a:spcPts val="0"/>
              </a:spcAft>
            </a:pPr>
            <a:r>
              <a:rPr lang="pt-BR" sz="1050" b="0" i="0" u="none" strike="noStrike" dirty="0">
                <a:solidFill>
                  <a:schemeClr val="tx1">
                    <a:lumMod val="65000"/>
                    <a:lumOff val="35000"/>
                  </a:schemeClr>
                </a:solidFill>
                <a:effectLst/>
                <a:latin typeface="Century Gothic" panose="020B0502020202020204" pitchFamily="34" charset="0"/>
              </a:rPr>
              <a:t>Um número inadequado de estações de recarga de alta velocidade nas principais áreas urbanas</a:t>
            </a:r>
            <a:r>
              <a:rPr lang="pt-BR" sz="1050" dirty="0">
                <a:solidFill>
                  <a:schemeClr val="tx1">
                    <a:lumMod val="65000"/>
                    <a:lumOff val="35000"/>
                  </a:schemeClr>
                </a:solidFill>
                <a:latin typeface="Century Gothic" panose="020B0502020202020204" pitchFamily="34" charset="0"/>
              </a:rPr>
              <a:t> levou</a:t>
            </a:r>
            <a:r>
              <a:rPr lang="pt-BR" sz="1050" b="0" i="0" u="none" strike="noStrike" dirty="0">
                <a:solidFill>
                  <a:schemeClr val="tx1">
                    <a:lumMod val="65000"/>
                    <a:lumOff val="35000"/>
                  </a:schemeClr>
                </a:solidFill>
                <a:effectLst/>
                <a:latin typeface="Century Gothic" panose="020B0502020202020204" pitchFamily="34" charset="0"/>
              </a:rPr>
              <a:t> a um tempo de inatividade prolongado para nossa frota de logística de veículos elétricos.</a:t>
            </a: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64510"/>
            <a:ext cx="2729762" cy="900246"/>
          </a:xfrm>
          <a:prstGeom prst="rect">
            <a:avLst/>
          </a:prstGeom>
          <a:noFill/>
        </p:spPr>
        <p:txBody>
          <a:bodyPr wrap="square">
            <a:spAutoFit/>
          </a:bodyPr>
          <a:lstStyle/>
          <a:p>
            <a:pPr rtl="0">
              <a:spcBef>
                <a:spcPts val="0"/>
              </a:spcBef>
              <a:spcAft>
                <a:spcPts val="0"/>
              </a:spcAft>
            </a:pPr>
            <a:r>
              <a:rPr lang="pt-BR" sz="1050" b="0" i="0" u="none" strike="noStrike" dirty="0">
                <a:solidFill>
                  <a:schemeClr val="tx1">
                    <a:lumMod val="65000"/>
                    <a:lumOff val="35000"/>
                  </a:schemeClr>
                </a:solidFill>
                <a:effectLst/>
                <a:latin typeface="Century Gothic" panose="020B0502020202020204" pitchFamily="34" charset="0"/>
              </a:rPr>
              <a:t>Essa limitação </a:t>
            </a:r>
            <a:r>
              <a:rPr lang="pt-BR" sz="1050" dirty="0">
                <a:solidFill>
                  <a:schemeClr val="tx1">
                    <a:lumMod val="65000"/>
                    <a:lumOff val="35000"/>
                  </a:schemeClr>
                </a:solidFill>
                <a:latin typeface="Century Gothic" panose="020B0502020202020204" pitchFamily="34" charset="0"/>
              </a:rPr>
              <a:t>levou a</a:t>
            </a:r>
            <a:r>
              <a:rPr lang="pt-BR" sz="1050" b="0" i="0" u="none" strike="noStrike" dirty="0">
                <a:solidFill>
                  <a:schemeClr val="tx1">
                    <a:lumMod val="65000"/>
                    <a:lumOff val="35000"/>
                  </a:schemeClr>
                </a:solidFill>
                <a:effectLst/>
                <a:latin typeface="Century Gothic" panose="020B0502020202020204" pitchFamily="34" charset="0"/>
              </a:rPr>
              <a:t> uma diminuição de 20% na velocidade de entrega e na eficiência, resultando em uma queda notável na satisfação do cliente.</a:t>
            </a: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061829"/>
          </a:xfrm>
          <a:prstGeom prst="rect">
            <a:avLst/>
          </a:prstGeom>
          <a:noFill/>
        </p:spPr>
        <p:txBody>
          <a:bodyPr wrap="square">
            <a:spAutoFit/>
          </a:bodyPr>
          <a:lstStyle/>
          <a:p>
            <a:pPr rtl="0">
              <a:spcBef>
                <a:spcPts val="0"/>
              </a:spcBef>
              <a:spcAft>
                <a:spcPts val="0"/>
              </a:spcAft>
            </a:pPr>
            <a:r>
              <a:rPr lang="pt-BR" sz="1050" b="0" i="0" u="none" strike="noStrike" dirty="0">
                <a:solidFill>
                  <a:schemeClr val="tx1">
                    <a:lumMod val="65000"/>
                    <a:lumOff val="35000"/>
                  </a:schemeClr>
                </a:solidFill>
                <a:effectLst/>
                <a:latin typeface="Century Gothic" panose="020B0502020202020204" pitchFamily="34" charset="0"/>
              </a:rPr>
              <a:t>A Positive Charge instalou estações avançadas de recarga rápida em locais urbanos estratégicos, reduzindo significativamente o tempo de recarga e o tempo de inatividade da frota.</a:t>
            </a:r>
          </a:p>
        </p:txBody>
      </p:sp>
      <p:pic>
        <p:nvPicPr>
          <p:cNvPr id="40" name="Graphic 39" descr="Ilustração importante de comentário">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Ilustração de causas e efeitos">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Ilustração de brainstorming">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407779"/>
            <a:ext cx="2729762" cy="900246"/>
          </a:xfrm>
          <a:prstGeom prst="rect">
            <a:avLst/>
          </a:prstGeom>
          <a:noFill/>
        </p:spPr>
        <p:txBody>
          <a:bodyPr wrap="square">
            <a:spAutoFit/>
          </a:bodyPr>
          <a:lstStyle/>
          <a:p>
            <a:pPr rtl="0">
              <a:spcBef>
                <a:spcPts val="0"/>
              </a:spcBef>
              <a:spcAft>
                <a:spcPts val="0"/>
              </a:spcAft>
            </a:pPr>
            <a:r>
              <a:rPr lang="pt-BR" sz="1050" b="0" i="0" u="none" strike="noStrike">
                <a:solidFill>
                  <a:schemeClr val="tx1">
                    <a:lumMod val="65000"/>
                    <a:lumOff val="35000"/>
                  </a:schemeClr>
                </a:solidFill>
                <a:effectLst/>
                <a:latin typeface="Century Gothic" panose="020B0502020202020204" pitchFamily="34" charset="0"/>
              </a:rPr>
              <a:t>O planejamento ineficiente de rotas para a logística de veículos elétricos</a:t>
            </a:r>
            <a:r>
              <a:rPr lang="pt-BR" sz="1050">
                <a:solidFill>
                  <a:schemeClr val="tx1">
                    <a:lumMod val="65000"/>
                    <a:lumOff val="35000"/>
                  </a:schemeClr>
                </a:solidFill>
                <a:latin typeface="Century Gothic" panose="020B0502020202020204" pitchFamily="34" charset="0"/>
              </a:rPr>
              <a:t> levou</a:t>
            </a:r>
            <a:r>
              <a:rPr lang="pt-BR" sz="1050" b="0" i="0" u="none" strike="noStrike">
                <a:solidFill>
                  <a:schemeClr val="tx1">
                    <a:lumMod val="65000"/>
                    <a:lumOff val="35000"/>
                  </a:schemeClr>
                </a:solidFill>
                <a:effectLst/>
                <a:latin typeface="Century Gothic" panose="020B0502020202020204" pitchFamily="34" charset="0"/>
              </a:rPr>
              <a:t> ao aumento do consumo de energia e à redução da capacidade de entrega.</a:t>
            </a: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464510"/>
            <a:ext cx="2729762" cy="738664"/>
          </a:xfrm>
          <a:prstGeom prst="rect">
            <a:avLst/>
          </a:prstGeom>
          <a:noFill/>
        </p:spPr>
        <p:txBody>
          <a:bodyPr wrap="square">
            <a:spAutoFit/>
          </a:bodyPr>
          <a:lstStyle/>
          <a:p>
            <a:pPr rtl="0">
              <a:spcBef>
                <a:spcPts val="0"/>
              </a:spcBef>
              <a:spcAft>
                <a:spcPts val="0"/>
              </a:spcAft>
            </a:pPr>
            <a:r>
              <a:rPr lang="pt-BR" sz="1050" b="0" i="0" u="none" strike="noStrike">
                <a:solidFill>
                  <a:schemeClr val="tx1">
                    <a:lumMod val="65000"/>
                    <a:lumOff val="35000"/>
                  </a:schemeClr>
                </a:solidFill>
                <a:effectLst/>
                <a:latin typeface="Century Gothic" panose="020B0502020202020204" pitchFamily="34" charset="0"/>
              </a:rPr>
              <a:t>O roteamento ineficiente causou um aumento de 15% no uso de energia e uma redução de 10% no volume de entrega diária.</a:t>
            </a: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62454"/>
            <a:ext cx="2729762" cy="1061829"/>
          </a:xfrm>
          <a:prstGeom prst="rect">
            <a:avLst/>
          </a:prstGeom>
          <a:noFill/>
        </p:spPr>
        <p:txBody>
          <a:bodyPr wrap="square">
            <a:spAutoFit/>
          </a:bodyPr>
          <a:lstStyle/>
          <a:p>
            <a:pPr rtl="0">
              <a:spcBef>
                <a:spcPts val="0"/>
              </a:spcBef>
              <a:spcAft>
                <a:spcPts val="0"/>
              </a:spcAft>
            </a:pPr>
            <a:r>
              <a:rPr lang="pt-BR" sz="1050">
                <a:solidFill>
                  <a:schemeClr val="tx1">
                    <a:lumMod val="65000"/>
                    <a:lumOff val="35000"/>
                  </a:schemeClr>
                </a:solidFill>
                <a:latin typeface="Century Gothic" panose="020B0502020202020204" pitchFamily="34" charset="0"/>
              </a:rPr>
              <a:t>Implementamos </a:t>
            </a:r>
            <a:r>
              <a:rPr lang="pt-BR" sz="1050" b="0" i="0" u="none" strike="noStrike">
                <a:solidFill>
                  <a:schemeClr val="tx1">
                    <a:lumMod val="65000"/>
                    <a:lumOff val="35000"/>
                  </a:schemeClr>
                </a:solidFill>
                <a:effectLst/>
                <a:latin typeface="Century Gothic" panose="020B0502020202020204" pitchFamily="34" charset="0"/>
              </a:rPr>
              <a:t>um software de otimização de rotas dinâmicas, integrando dados de tráfego e carga de veículos em tempo real, otimizando assim as rotas para eficiência energética e velocidade de entrega.</a:t>
            </a: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407779"/>
            <a:ext cx="2729762" cy="900246"/>
          </a:xfrm>
          <a:prstGeom prst="rect">
            <a:avLst/>
          </a:prstGeom>
          <a:noFill/>
        </p:spPr>
        <p:txBody>
          <a:bodyPr wrap="square">
            <a:spAutoFit/>
          </a:bodyPr>
          <a:lstStyle/>
          <a:p>
            <a:pPr rtl="0">
              <a:spcBef>
                <a:spcPts val="0"/>
              </a:spcBef>
              <a:spcAft>
                <a:spcPts val="0"/>
              </a:spcAft>
            </a:pPr>
            <a:r>
              <a:rPr lang="pt-BR" sz="1050" b="0" i="0" u="none" strike="noStrike">
                <a:solidFill>
                  <a:schemeClr val="tx1">
                    <a:lumMod val="65000"/>
                    <a:lumOff val="35000"/>
                  </a:schemeClr>
                </a:solidFill>
                <a:effectLst/>
                <a:latin typeface="Century Gothic" panose="020B0502020202020204" pitchFamily="34" charset="0"/>
              </a:rPr>
              <a:t>A falta de monitoramento e gerenciamento em tempo real da frota de veículos elétricos prejudicou a transparência operacional e a capacidade de resposta.</a:t>
            </a: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464510"/>
            <a:ext cx="2729762" cy="900246"/>
          </a:xfrm>
          <a:prstGeom prst="rect">
            <a:avLst/>
          </a:prstGeom>
          <a:noFill/>
        </p:spPr>
        <p:txBody>
          <a:bodyPr wrap="square">
            <a:spAutoFit/>
          </a:bodyPr>
          <a:lstStyle/>
          <a:p>
            <a:pPr rtl="0">
              <a:spcBef>
                <a:spcPts val="0"/>
              </a:spcBef>
              <a:spcAft>
                <a:spcPts val="0"/>
              </a:spcAft>
            </a:pPr>
            <a:r>
              <a:rPr lang="pt-BR" sz="1050" b="0" i="0" u="none" strike="noStrike">
                <a:solidFill>
                  <a:schemeClr val="tx1">
                    <a:lumMod val="65000"/>
                    <a:lumOff val="35000"/>
                  </a:schemeClr>
                </a:solidFill>
                <a:effectLst/>
                <a:latin typeface="Century Gothic" panose="020B0502020202020204" pitchFamily="34" charset="0"/>
              </a:rPr>
              <a:t>Essa lacuna levou a desafios no gerenciamento de frotas, incluindo respostas atrasadas às necessidades de manutenção e subutilização de veículos.</a:t>
            </a: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62454"/>
            <a:ext cx="2729762" cy="1061829"/>
          </a:xfrm>
          <a:prstGeom prst="rect">
            <a:avLst/>
          </a:prstGeom>
          <a:noFill/>
        </p:spPr>
        <p:txBody>
          <a:bodyPr wrap="square">
            <a:spAutoFit/>
          </a:bodyPr>
          <a:lstStyle/>
          <a:p>
            <a:pPr rtl="0">
              <a:spcBef>
                <a:spcPts val="0"/>
              </a:spcBef>
              <a:spcAft>
                <a:spcPts val="0"/>
              </a:spcAft>
            </a:pPr>
            <a:r>
              <a:rPr lang="pt-BR" sz="1050">
                <a:solidFill>
                  <a:schemeClr val="tx1">
                    <a:lumMod val="65000"/>
                    <a:lumOff val="35000"/>
                  </a:schemeClr>
                </a:solidFill>
                <a:latin typeface="Century Gothic" panose="020B0502020202020204" pitchFamily="34" charset="0"/>
              </a:rPr>
              <a:t>Desenvolvemos </a:t>
            </a:r>
            <a:r>
              <a:rPr lang="pt-BR" sz="1050" b="0" i="0" u="none" strike="noStrike">
                <a:solidFill>
                  <a:schemeClr val="tx1">
                    <a:lumMod val="65000"/>
                    <a:lumOff val="35000"/>
                  </a:schemeClr>
                </a:solidFill>
                <a:effectLst/>
                <a:latin typeface="Century Gothic" panose="020B0502020202020204" pitchFamily="34" charset="0"/>
              </a:rPr>
              <a:t>e integramos um sistema abrangente de gerenciamento de frota, incluindo monitoramento em tempo real, alertas de manutenção preditiva e análise de utilização.</a:t>
            </a: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192</TotalTime>
  <Words>454</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22</cp:revision>
  <dcterms:created xsi:type="dcterms:W3CDTF">2022-05-22T18:55:25Z</dcterms:created>
  <dcterms:modified xsi:type="dcterms:W3CDTF">2024-10-27T13:03:30Z</dcterms:modified>
</cp:coreProperties>
</file>