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4CEDF0"/>
    <a:srgbClr val="F7F9FB"/>
    <a:srgbClr val="FFDE4C"/>
    <a:srgbClr val="F0A62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86447"/>
  </p:normalViewPr>
  <p:slideViewPr>
    <p:cSldViewPr snapToGrid="0" snapToObjects="1">
      <p:cViewPr varScale="1">
        <p:scale>
          <a:sx n="100" d="100"/>
          <a:sy n="100" d="100"/>
        </p:scale>
        <p:origin x="102" y="26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7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456615" y="229050"/>
            <a:ext cx="2551238" cy="507429"/>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pt-BR" sz="2200" b="1">
                <a:solidFill>
                  <a:schemeClr val="tx1">
                    <a:lumMod val="75000"/>
                    <a:lumOff val="25000"/>
                  </a:schemeClr>
                </a:solidFill>
                <a:latin typeface="Century Gothic" panose="020B0502020202020204" pitchFamily="34" charset="0"/>
              </a:rPr>
              <a:t>MODELO DE ROTEIRO DE PRODUTO COM SCRUM</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ROTEIRO DE PRODUTO COM SCRUM</a:t>
            </a: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3294273635"/>
              </p:ext>
            </p:extLst>
          </p:nvPr>
        </p:nvGraphicFramePr>
        <p:xfrm>
          <a:off x="221972" y="1537993"/>
          <a:ext cx="11785881"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2286000">
                  <a:extLst>
                    <a:ext uri="{9D8B030D-6E8A-4147-A177-3AD203B41FA5}">
                      <a16:colId xmlns:a16="http://schemas.microsoft.com/office/drawing/2014/main" val="379967210"/>
                    </a:ext>
                  </a:extLst>
                </a:gridCol>
                <a:gridCol w="502920">
                  <a:extLst>
                    <a:ext uri="{9D8B030D-6E8A-4147-A177-3AD203B41FA5}">
                      <a16:colId xmlns:a16="http://schemas.microsoft.com/office/drawing/2014/main" val="3975312296"/>
                    </a:ext>
                  </a:extLst>
                </a:gridCol>
                <a:gridCol w="502920">
                  <a:extLst>
                    <a:ext uri="{9D8B030D-6E8A-4147-A177-3AD203B41FA5}">
                      <a16:colId xmlns:a16="http://schemas.microsoft.com/office/drawing/2014/main" val="3915670230"/>
                    </a:ext>
                  </a:extLst>
                </a:gridCol>
                <a:gridCol w="502920">
                  <a:extLst>
                    <a:ext uri="{9D8B030D-6E8A-4147-A177-3AD203B41FA5}">
                      <a16:colId xmlns:a16="http://schemas.microsoft.com/office/drawing/2014/main" val="4225603956"/>
                    </a:ext>
                  </a:extLst>
                </a:gridCol>
                <a:gridCol w="502920">
                  <a:extLst>
                    <a:ext uri="{9D8B030D-6E8A-4147-A177-3AD203B41FA5}">
                      <a16:colId xmlns:a16="http://schemas.microsoft.com/office/drawing/2014/main" val="1517423547"/>
                    </a:ext>
                  </a:extLst>
                </a:gridCol>
                <a:gridCol w="502920">
                  <a:extLst>
                    <a:ext uri="{9D8B030D-6E8A-4147-A177-3AD203B41FA5}">
                      <a16:colId xmlns:a16="http://schemas.microsoft.com/office/drawing/2014/main" val="2226319780"/>
                    </a:ext>
                  </a:extLst>
                </a:gridCol>
                <a:gridCol w="502920">
                  <a:extLst>
                    <a:ext uri="{9D8B030D-6E8A-4147-A177-3AD203B41FA5}">
                      <a16:colId xmlns:a16="http://schemas.microsoft.com/office/drawing/2014/main" val="1099638921"/>
                    </a:ext>
                  </a:extLst>
                </a:gridCol>
                <a:gridCol w="502920">
                  <a:extLst>
                    <a:ext uri="{9D8B030D-6E8A-4147-A177-3AD203B41FA5}">
                      <a16:colId xmlns:a16="http://schemas.microsoft.com/office/drawing/2014/main" val="2273876770"/>
                    </a:ext>
                  </a:extLst>
                </a:gridCol>
                <a:gridCol w="502920">
                  <a:extLst>
                    <a:ext uri="{9D8B030D-6E8A-4147-A177-3AD203B41FA5}">
                      <a16:colId xmlns:a16="http://schemas.microsoft.com/office/drawing/2014/main" val="547077787"/>
                    </a:ext>
                  </a:extLst>
                </a:gridCol>
                <a:gridCol w="502920">
                  <a:extLst>
                    <a:ext uri="{9D8B030D-6E8A-4147-A177-3AD203B41FA5}">
                      <a16:colId xmlns:a16="http://schemas.microsoft.com/office/drawing/2014/main" val="2360780514"/>
                    </a:ext>
                  </a:extLst>
                </a:gridCol>
                <a:gridCol w="502920">
                  <a:extLst>
                    <a:ext uri="{9D8B030D-6E8A-4147-A177-3AD203B41FA5}">
                      <a16:colId xmlns:a16="http://schemas.microsoft.com/office/drawing/2014/main" val="45168858"/>
                    </a:ext>
                  </a:extLst>
                </a:gridCol>
                <a:gridCol w="502920">
                  <a:extLst>
                    <a:ext uri="{9D8B030D-6E8A-4147-A177-3AD203B41FA5}">
                      <a16:colId xmlns:a16="http://schemas.microsoft.com/office/drawing/2014/main" val="3859976741"/>
                    </a:ext>
                  </a:extLst>
                </a:gridCol>
                <a:gridCol w="502920">
                  <a:extLst>
                    <a:ext uri="{9D8B030D-6E8A-4147-A177-3AD203B41FA5}">
                      <a16:colId xmlns:a16="http://schemas.microsoft.com/office/drawing/2014/main" val="40770523"/>
                    </a:ext>
                  </a:extLst>
                </a:gridCol>
                <a:gridCol w="502920">
                  <a:extLst>
                    <a:ext uri="{9D8B030D-6E8A-4147-A177-3AD203B41FA5}">
                      <a16:colId xmlns:a16="http://schemas.microsoft.com/office/drawing/2014/main" val="3459679726"/>
                    </a:ext>
                  </a:extLst>
                </a:gridCol>
                <a:gridCol w="502920">
                  <a:extLst>
                    <a:ext uri="{9D8B030D-6E8A-4147-A177-3AD203B41FA5}">
                      <a16:colId xmlns:a16="http://schemas.microsoft.com/office/drawing/2014/main" val="4047575968"/>
                    </a:ext>
                  </a:extLst>
                </a:gridCol>
                <a:gridCol w="502920">
                  <a:extLst>
                    <a:ext uri="{9D8B030D-6E8A-4147-A177-3AD203B41FA5}">
                      <a16:colId xmlns:a16="http://schemas.microsoft.com/office/drawing/2014/main" val="1522727625"/>
                    </a:ext>
                  </a:extLst>
                </a:gridCol>
                <a:gridCol w="502920">
                  <a:extLst>
                    <a:ext uri="{9D8B030D-6E8A-4147-A177-3AD203B41FA5}">
                      <a16:colId xmlns:a16="http://schemas.microsoft.com/office/drawing/2014/main" val="3559668543"/>
                    </a:ext>
                  </a:extLst>
                </a:gridCol>
                <a:gridCol w="502920">
                  <a:extLst>
                    <a:ext uri="{9D8B030D-6E8A-4147-A177-3AD203B41FA5}">
                      <a16:colId xmlns:a16="http://schemas.microsoft.com/office/drawing/2014/main" val="3563266421"/>
                    </a:ext>
                  </a:extLst>
                </a:gridCol>
                <a:gridCol w="502920">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rtl="0" fontAlgn="ctr"/>
                      <a:r>
                        <a:rPr lang="pt-BR" sz="1050" u="none" strike="noStrike">
                          <a:effectLst/>
                          <a:latin typeface="Century Gothic" panose="020B0502020202020204" pitchFamily="34" charset="0"/>
                        </a:rPr>
                        <a:t>20XX - T3 </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T1</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T2</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T3</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rtl="0" fontAlgn="b"/>
                      <a:r>
                        <a:rPr lang="pt-BR" sz="700" u="none" strike="noStrike">
                          <a:effectLst/>
                          <a:latin typeface="Century Gothic" panose="020B0502020202020204" pitchFamily="34" charset="0"/>
                        </a:rPr>
                        <a:t> </a:t>
                      </a: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
                      <a:r>
                        <a:rPr lang="pt-BR" sz="700" u="none" strike="noStrike" dirty="0">
                          <a:effectLst/>
                          <a:latin typeface="Century Gothic" panose="020B0502020202020204" pitchFamily="34" charset="0"/>
                        </a:rPr>
                        <a:t> </a:t>
                      </a: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pt-BR" sz="900" u="none" strike="noStrike" dirty="0">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dirty="0">
                          <a:effectLst/>
                          <a:latin typeface="Century Gothic" panose="020B0502020202020204" pitchFamily="34" charset="0"/>
                        </a:rPr>
                        <a:t>AGO</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dirty="0">
                          <a:effectLst/>
                          <a:latin typeface="Century Gothic" panose="020B0502020202020204" pitchFamily="34" charset="0"/>
                        </a:rPr>
                        <a:t>SET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dirty="0">
                          <a:effectLst/>
                          <a:latin typeface="Century Gothic" panose="020B0502020202020204" pitchFamily="34" charset="0"/>
                        </a:rPr>
                        <a:t>OUT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dirty="0">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dirty="0">
                          <a:effectLst/>
                          <a:latin typeface="Century Gothic" panose="020B0502020202020204" pitchFamily="34" charset="0"/>
                        </a:rPr>
                        <a:t>JAN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FEV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MAR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dirty="0">
                          <a:effectLst/>
                          <a:latin typeface="Century Gothic" panose="020B0502020202020204" pitchFamily="34" charset="0"/>
                        </a:rPr>
                        <a:t>ABR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MAI</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JUN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AGO</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SET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OUT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rtl="0" fontAlgn="ctr"/>
                      <a:r>
                        <a:rPr lang="pt-BR" sz="1000" u="none" strike="noStrike">
                          <a:effectLst/>
                          <a:latin typeface="Century Gothic" panose="020B0502020202020204" pitchFamily="34" charset="0"/>
                        </a:rPr>
                        <a:t>PRODUTO</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pt-BR" sz="1050" b="0" i="0" u="none" strike="noStrike" dirty="0">
                          <a:solidFill>
                            <a:srgbClr val="000000"/>
                          </a:solidFill>
                          <a:effectLst/>
                          <a:latin typeface="Century Gothic" panose="020B0502020202020204" pitchFamily="34" charset="0"/>
                        </a:rPr>
                        <a:t>Resumo do roteiro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Requisitos do usuário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Requisitos de recurso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Lançamento de recurso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Piloto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Análise de feedback</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Testes do cliente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Análise de testes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rtl="0" fontAlgn="ctr"/>
                      <a:r>
                        <a:rPr lang="pt-BR" sz="1000" u="none" strike="noStrike">
                          <a:effectLst/>
                          <a:latin typeface="Century Gothic" panose="020B0502020202020204" pitchFamily="34" charset="0"/>
                        </a:rPr>
                        <a:t>DESENVOLVIMENTO</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pt-BR" sz="1050" b="0" i="0" u="none" strike="noStrike" dirty="0">
                          <a:solidFill>
                            <a:srgbClr val="000000"/>
                          </a:solidFill>
                          <a:effectLst/>
                          <a:latin typeface="Century Gothic" panose="020B0502020202020204" pitchFamily="34" charset="0"/>
                        </a:rPr>
                        <a:t>Protótipo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Implantação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Testes de versão beta</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Análise técnica</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Revisão do histórico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Demonstração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Protótipo integrado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sp>
        <p:nvSpPr>
          <p:cNvPr id="50" name="Shape 7">
            <a:extLst>
              <a:ext uri="{FF2B5EF4-FFF2-40B4-BE49-F238E27FC236}">
                <a16:creationId xmlns:a16="http://schemas.microsoft.com/office/drawing/2014/main" id="{80BD3B14-2215-F740-AF46-C7B9862A7BA9}"/>
              </a:ext>
            </a:extLst>
          </p:cNvPr>
          <p:cNvSpPr/>
          <p:nvPr/>
        </p:nvSpPr>
        <p:spPr>
          <a:xfrm>
            <a:off x="3847665" y="3037918"/>
            <a:ext cx="13716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1" name="Shape 8">
            <a:extLst>
              <a:ext uri="{FF2B5EF4-FFF2-40B4-BE49-F238E27FC236}">
                <a16:creationId xmlns:a16="http://schemas.microsoft.com/office/drawing/2014/main" id="{B7518280-D2C0-D948-87A7-1760BE07FCCA}"/>
              </a:ext>
            </a:extLst>
          </p:cNvPr>
          <p:cNvSpPr/>
          <p:nvPr/>
        </p:nvSpPr>
        <p:spPr>
          <a:xfrm>
            <a:off x="3010342" y="2278212"/>
            <a:ext cx="1335024"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2" name="Shape 9">
            <a:extLst>
              <a:ext uri="{FF2B5EF4-FFF2-40B4-BE49-F238E27FC236}">
                <a16:creationId xmlns:a16="http://schemas.microsoft.com/office/drawing/2014/main" id="{22197259-D119-5044-859E-60AB30D8373E}"/>
              </a:ext>
            </a:extLst>
          </p:cNvPr>
          <p:cNvSpPr/>
          <p:nvPr/>
        </p:nvSpPr>
        <p:spPr>
          <a:xfrm>
            <a:off x="4481377" y="2278212"/>
            <a:ext cx="576072"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dirty="0">
                <a:solidFill>
                  <a:schemeClr val="dk1"/>
                </a:solidFill>
                <a:latin typeface="Century Gothic"/>
                <a:ea typeface="Century Gothic"/>
                <a:cs typeface="Century Gothic"/>
                <a:sym typeface="Century Gothic"/>
              </a:rPr>
              <a:t>TEXTO</a:t>
            </a:r>
          </a:p>
        </p:txBody>
      </p:sp>
      <p:sp>
        <p:nvSpPr>
          <p:cNvPr id="53" name="Shape 10">
            <a:extLst>
              <a:ext uri="{FF2B5EF4-FFF2-40B4-BE49-F238E27FC236}">
                <a16:creationId xmlns:a16="http://schemas.microsoft.com/office/drawing/2014/main" id="{AAD80CB9-2516-8643-891E-604B2B90574F}"/>
              </a:ext>
            </a:extLst>
          </p:cNvPr>
          <p:cNvSpPr/>
          <p:nvPr/>
        </p:nvSpPr>
        <p:spPr>
          <a:xfrm>
            <a:off x="8000785" y="2278212"/>
            <a:ext cx="664717"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4" name="Shape 11">
            <a:extLst>
              <a:ext uri="{FF2B5EF4-FFF2-40B4-BE49-F238E27FC236}">
                <a16:creationId xmlns:a16="http://schemas.microsoft.com/office/drawing/2014/main" id="{F7B4E2A6-1B00-F542-A5F2-B3B61B85BAE8}"/>
              </a:ext>
            </a:extLst>
          </p:cNvPr>
          <p:cNvSpPr/>
          <p:nvPr/>
        </p:nvSpPr>
        <p:spPr>
          <a:xfrm>
            <a:off x="4474865" y="3318425"/>
            <a:ext cx="416052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55" name="Shape 12">
            <a:extLst>
              <a:ext uri="{FF2B5EF4-FFF2-40B4-BE49-F238E27FC236}">
                <a16:creationId xmlns:a16="http://schemas.microsoft.com/office/drawing/2014/main" id="{5E6D29BE-659C-2044-B8E3-8FF7CCE0ABBC}"/>
              </a:ext>
            </a:extLst>
          </p:cNvPr>
          <p:cNvSpPr/>
          <p:nvPr/>
        </p:nvSpPr>
        <p:spPr>
          <a:xfrm>
            <a:off x="5132310" y="2278212"/>
            <a:ext cx="265176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56" name="Shape 13">
            <a:extLst>
              <a:ext uri="{FF2B5EF4-FFF2-40B4-BE49-F238E27FC236}">
                <a16:creationId xmlns:a16="http://schemas.microsoft.com/office/drawing/2014/main" id="{96F56A45-AA6A-684A-B011-DB6735010D74}"/>
              </a:ext>
            </a:extLst>
          </p:cNvPr>
          <p:cNvSpPr/>
          <p:nvPr/>
        </p:nvSpPr>
        <p:spPr>
          <a:xfrm>
            <a:off x="4165725" y="2535343"/>
            <a:ext cx="1353312"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7" name="Shape 14">
            <a:extLst>
              <a:ext uri="{FF2B5EF4-FFF2-40B4-BE49-F238E27FC236}">
                <a16:creationId xmlns:a16="http://schemas.microsoft.com/office/drawing/2014/main" id="{B714E882-B579-4A4E-9B2F-6CD010948416}"/>
              </a:ext>
            </a:extLst>
          </p:cNvPr>
          <p:cNvSpPr/>
          <p:nvPr/>
        </p:nvSpPr>
        <p:spPr>
          <a:xfrm>
            <a:off x="5125929" y="3575556"/>
            <a:ext cx="2075688"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8" name="Shape 15">
            <a:extLst>
              <a:ext uri="{FF2B5EF4-FFF2-40B4-BE49-F238E27FC236}">
                <a16:creationId xmlns:a16="http://schemas.microsoft.com/office/drawing/2014/main" id="{7E3BC140-998A-4741-8344-A8D8FA7B2818}"/>
              </a:ext>
            </a:extLst>
          </p:cNvPr>
          <p:cNvSpPr/>
          <p:nvPr/>
        </p:nvSpPr>
        <p:spPr>
          <a:xfrm>
            <a:off x="7023259" y="2792474"/>
            <a:ext cx="1115568"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59" name="Shape 16">
            <a:extLst>
              <a:ext uri="{FF2B5EF4-FFF2-40B4-BE49-F238E27FC236}">
                <a16:creationId xmlns:a16="http://schemas.microsoft.com/office/drawing/2014/main" id="{E251A9D8-5C4D-7042-8B26-6A52BB94F462}"/>
              </a:ext>
            </a:extLst>
          </p:cNvPr>
          <p:cNvSpPr/>
          <p:nvPr/>
        </p:nvSpPr>
        <p:spPr>
          <a:xfrm>
            <a:off x="4983401" y="3820999"/>
            <a:ext cx="36576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0" name="Shape 17">
            <a:extLst>
              <a:ext uri="{FF2B5EF4-FFF2-40B4-BE49-F238E27FC236}">
                <a16:creationId xmlns:a16="http://schemas.microsoft.com/office/drawing/2014/main" id="{0DD2A884-33D3-5846-B02B-33C1AC8620B3}"/>
              </a:ext>
            </a:extLst>
          </p:cNvPr>
          <p:cNvSpPr/>
          <p:nvPr/>
        </p:nvSpPr>
        <p:spPr>
          <a:xfrm>
            <a:off x="2997350" y="4849524"/>
            <a:ext cx="82296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1" name="Shape 18">
            <a:extLst>
              <a:ext uri="{FF2B5EF4-FFF2-40B4-BE49-F238E27FC236}">
                <a16:creationId xmlns:a16="http://schemas.microsoft.com/office/drawing/2014/main" id="{426026ED-A8FB-B844-BD7F-BDD66D65674B}"/>
              </a:ext>
            </a:extLst>
          </p:cNvPr>
          <p:cNvSpPr/>
          <p:nvPr/>
        </p:nvSpPr>
        <p:spPr>
          <a:xfrm>
            <a:off x="2997349" y="5109578"/>
            <a:ext cx="82296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2" name="Shape 19">
            <a:extLst>
              <a:ext uri="{FF2B5EF4-FFF2-40B4-BE49-F238E27FC236}">
                <a16:creationId xmlns:a16="http://schemas.microsoft.com/office/drawing/2014/main" id="{F03630EF-9FA0-D04A-BE0E-A6F9FF225385}"/>
              </a:ext>
            </a:extLst>
          </p:cNvPr>
          <p:cNvSpPr/>
          <p:nvPr/>
        </p:nvSpPr>
        <p:spPr>
          <a:xfrm>
            <a:off x="2997350" y="5623840"/>
            <a:ext cx="82296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3" name="Shape 20">
            <a:extLst>
              <a:ext uri="{FF2B5EF4-FFF2-40B4-BE49-F238E27FC236}">
                <a16:creationId xmlns:a16="http://schemas.microsoft.com/office/drawing/2014/main" id="{C723BFBE-597C-C148-B4EE-0B351E625EBF}"/>
              </a:ext>
            </a:extLst>
          </p:cNvPr>
          <p:cNvSpPr/>
          <p:nvPr/>
        </p:nvSpPr>
        <p:spPr>
          <a:xfrm>
            <a:off x="7294964" y="4087656"/>
            <a:ext cx="1348159"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4" name="Shape 21">
            <a:extLst>
              <a:ext uri="{FF2B5EF4-FFF2-40B4-BE49-F238E27FC236}">
                <a16:creationId xmlns:a16="http://schemas.microsoft.com/office/drawing/2014/main" id="{459828E7-2CC3-6F4D-BD52-9614E667051F}"/>
              </a:ext>
            </a:extLst>
          </p:cNvPr>
          <p:cNvSpPr/>
          <p:nvPr/>
        </p:nvSpPr>
        <p:spPr>
          <a:xfrm>
            <a:off x="2997350" y="5363787"/>
            <a:ext cx="82296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5" name="Shape 22">
            <a:extLst>
              <a:ext uri="{FF2B5EF4-FFF2-40B4-BE49-F238E27FC236}">
                <a16:creationId xmlns:a16="http://schemas.microsoft.com/office/drawing/2014/main" id="{2B9C6CAC-98FE-994E-8916-59210B1EED82}"/>
              </a:ext>
            </a:extLst>
          </p:cNvPr>
          <p:cNvSpPr/>
          <p:nvPr/>
        </p:nvSpPr>
        <p:spPr>
          <a:xfrm>
            <a:off x="6786127" y="4356475"/>
            <a:ext cx="25146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67" name="Shape 23">
            <a:extLst>
              <a:ext uri="{FF2B5EF4-FFF2-40B4-BE49-F238E27FC236}">
                <a16:creationId xmlns:a16="http://schemas.microsoft.com/office/drawing/2014/main" id="{15CFE7B0-3BE6-6142-B2B0-86013E67D546}"/>
              </a:ext>
            </a:extLst>
          </p:cNvPr>
          <p:cNvSpPr/>
          <p:nvPr/>
        </p:nvSpPr>
        <p:spPr>
          <a:xfrm>
            <a:off x="2997349" y="4592393"/>
            <a:ext cx="82296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68" name="Shape 22">
            <a:extLst>
              <a:ext uri="{FF2B5EF4-FFF2-40B4-BE49-F238E27FC236}">
                <a16:creationId xmlns:a16="http://schemas.microsoft.com/office/drawing/2014/main" id="{CCB7AB80-8460-CC4A-9EBD-48F2B8D8DFB2}"/>
              </a:ext>
            </a:extLst>
          </p:cNvPr>
          <p:cNvSpPr/>
          <p:nvPr/>
        </p:nvSpPr>
        <p:spPr>
          <a:xfrm>
            <a:off x="2997350" y="5878049"/>
            <a:ext cx="82296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grpSp>
        <p:nvGrpSpPr>
          <p:cNvPr id="107" name="Group 106">
            <a:extLst>
              <a:ext uri="{FF2B5EF4-FFF2-40B4-BE49-F238E27FC236}">
                <a16:creationId xmlns:a16="http://schemas.microsoft.com/office/drawing/2014/main" id="{95413781-E14F-CB4D-B86D-8FB03D95B1EF}"/>
              </a:ext>
            </a:extLst>
          </p:cNvPr>
          <p:cNvGrpSpPr/>
          <p:nvPr/>
        </p:nvGrpSpPr>
        <p:grpSpPr>
          <a:xfrm>
            <a:off x="2933047"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848094" y="1096492"/>
            <a:ext cx="2016447"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rtl="0"/>
            <a:r>
              <a:rPr lang="pt-BR" sz="1400" dirty="0">
                <a:latin typeface="Century Gothic" panose="020B0502020202020204" pitchFamily="34" charset="0"/>
              </a:rPr>
              <a:t>LEGENDA DO FLUXO</a:t>
            </a:r>
          </a:p>
        </p:txBody>
      </p:sp>
      <p:grpSp>
        <p:nvGrpSpPr>
          <p:cNvPr id="117" name="Group 116">
            <a:extLst>
              <a:ext uri="{FF2B5EF4-FFF2-40B4-BE49-F238E27FC236}">
                <a16:creationId xmlns:a16="http://schemas.microsoft.com/office/drawing/2014/main" id="{633BFDEF-B38D-2940-A4EE-BA4BCBE37F69}"/>
              </a:ext>
            </a:extLst>
          </p:cNvPr>
          <p:cNvGrpSpPr/>
          <p:nvPr/>
        </p:nvGrpSpPr>
        <p:grpSpPr>
          <a:xfrm>
            <a:off x="8424658" y="1643489"/>
            <a:ext cx="1760982" cy="4572000"/>
            <a:chOff x="10201566" y="8271934"/>
            <a:chExt cx="1760982" cy="7158104"/>
          </a:xfrm>
        </p:grpSpPr>
        <p:cxnSp>
          <p:nvCxnSpPr>
            <p:cNvPr id="118" name="Straight Connector 117">
              <a:extLst>
                <a:ext uri="{FF2B5EF4-FFF2-40B4-BE49-F238E27FC236}">
                  <a16:creationId xmlns:a16="http://schemas.microsoft.com/office/drawing/2014/main" id="{0962BB31-42E1-9D4E-8FCE-637F0A962BE5}"/>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9" name="Display 118">
              <a:extLst>
                <a:ext uri="{FF2B5EF4-FFF2-40B4-BE49-F238E27FC236}">
                  <a16:creationId xmlns:a16="http://schemas.microsoft.com/office/drawing/2014/main" id="{AEB49B0A-51CA-4848-9BF9-263285577847}"/>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1200" b="1" dirty="0">
                  <a:solidFill>
                    <a:schemeClr val="tx1"/>
                  </a:solidFill>
                  <a:latin typeface="Century Gothic" panose="020B0502020202020204" pitchFamily="34" charset="0"/>
                </a:rPr>
                <a:t>MARCO</a:t>
              </a:r>
            </a:p>
            <a:p>
              <a:pPr algn="ctr" rtl="0"/>
              <a:r>
                <a:rPr lang="pt-BR" sz="1200" b="1" dirty="0">
                  <a:solidFill>
                    <a:schemeClr val="tx1"/>
                  </a:solidFill>
                  <a:latin typeface="Century Gothic" panose="020B0502020202020204" pitchFamily="34" charset="0"/>
                </a:rPr>
                <a:t>27 de maio</a:t>
              </a: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pt-BR" sz="2200" b="1">
                <a:solidFill>
                  <a:schemeClr val="tx1">
                    <a:lumMod val="75000"/>
                    <a:lumOff val="25000"/>
                  </a:schemeClr>
                </a:solidFill>
                <a:latin typeface="Century Gothic" panose="020B0502020202020204" pitchFamily="34" charset="0"/>
              </a:rPr>
              <a:t>MODELO DE ROTEIRO DE PRODUTO COM SCRUM</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ROTEIRO DE PRODUTO COM SCRUM</a:t>
            </a: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2634394713"/>
              </p:ext>
            </p:extLst>
          </p:nvPr>
        </p:nvGraphicFramePr>
        <p:xfrm>
          <a:off x="221972" y="1537993"/>
          <a:ext cx="11785881"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2286000">
                  <a:extLst>
                    <a:ext uri="{9D8B030D-6E8A-4147-A177-3AD203B41FA5}">
                      <a16:colId xmlns:a16="http://schemas.microsoft.com/office/drawing/2014/main" val="379967210"/>
                    </a:ext>
                  </a:extLst>
                </a:gridCol>
                <a:gridCol w="502920">
                  <a:extLst>
                    <a:ext uri="{9D8B030D-6E8A-4147-A177-3AD203B41FA5}">
                      <a16:colId xmlns:a16="http://schemas.microsoft.com/office/drawing/2014/main" val="3975312296"/>
                    </a:ext>
                  </a:extLst>
                </a:gridCol>
                <a:gridCol w="502920">
                  <a:extLst>
                    <a:ext uri="{9D8B030D-6E8A-4147-A177-3AD203B41FA5}">
                      <a16:colId xmlns:a16="http://schemas.microsoft.com/office/drawing/2014/main" val="3915670230"/>
                    </a:ext>
                  </a:extLst>
                </a:gridCol>
                <a:gridCol w="502920">
                  <a:extLst>
                    <a:ext uri="{9D8B030D-6E8A-4147-A177-3AD203B41FA5}">
                      <a16:colId xmlns:a16="http://schemas.microsoft.com/office/drawing/2014/main" val="4225603956"/>
                    </a:ext>
                  </a:extLst>
                </a:gridCol>
                <a:gridCol w="502920">
                  <a:extLst>
                    <a:ext uri="{9D8B030D-6E8A-4147-A177-3AD203B41FA5}">
                      <a16:colId xmlns:a16="http://schemas.microsoft.com/office/drawing/2014/main" val="1517423547"/>
                    </a:ext>
                  </a:extLst>
                </a:gridCol>
                <a:gridCol w="502920">
                  <a:extLst>
                    <a:ext uri="{9D8B030D-6E8A-4147-A177-3AD203B41FA5}">
                      <a16:colId xmlns:a16="http://schemas.microsoft.com/office/drawing/2014/main" val="2226319780"/>
                    </a:ext>
                  </a:extLst>
                </a:gridCol>
                <a:gridCol w="502920">
                  <a:extLst>
                    <a:ext uri="{9D8B030D-6E8A-4147-A177-3AD203B41FA5}">
                      <a16:colId xmlns:a16="http://schemas.microsoft.com/office/drawing/2014/main" val="1099638921"/>
                    </a:ext>
                  </a:extLst>
                </a:gridCol>
                <a:gridCol w="502920">
                  <a:extLst>
                    <a:ext uri="{9D8B030D-6E8A-4147-A177-3AD203B41FA5}">
                      <a16:colId xmlns:a16="http://schemas.microsoft.com/office/drawing/2014/main" val="2273876770"/>
                    </a:ext>
                  </a:extLst>
                </a:gridCol>
                <a:gridCol w="502920">
                  <a:extLst>
                    <a:ext uri="{9D8B030D-6E8A-4147-A177-3AD203B41FA5}">
                      <a16:colId xmlns:a16="http://schemas.microsoft.com/office/drawing/2014/main" val="547077787"/>
                    </a:ext>
                  </a:extLst>
                </a:gridCol>
                <a:gridCol w="502920">
                  <a:extLst>
                    <a:ext uri="{9D8B030D-6E8A-4147-A177-3AD203B41FA5}">
                      <a16:colId xmlns:a16="http://schemas.microsoft.com/office/drawing/2014/main" val="2360780514"/>
                    </a:ext>
                  </a:extLst>
                </a:gridCol>
                <a:gridCol w="502920">
                  <a:extLst>
                    <a:ext uri="{9D8B030D-6E8A-4147-A177-3AD203B41FA5}">
                      <a16:colId xmlns:a16="http://schemas.microsoft.com/office/drawing/2014/main" val="45168858"/>
                    </a:ext>
                  </a:extLst>
                </a:gridCol>
                <a:gridCol w="502920">
                  <a:extLst>
                    <a:ext uri="{9D8B030D-6E8A-4147-A177-3AD203B41FA5}">
                      <a16:colId xmlns:a16="http://schemas.microsoft.com/office/drawing/2014/main" val="3859976741"/>
                    </a:ext>
                  </a:extLst>
                </a:gridCol>
                <a:gridCol w="502920">
                  <a:extLst>
                    <a:ext uri="{9D8B030D-6E8A-4147-A177-3AD203B41FA5}">
                      <a16:colId xmlns:a16="http://schemas.microsoft.com/office/drawing/2014/main" val="40770523"/>
                    </a:ext>
                  </a:extLst>
                </a:gridCol>
                <a:gridCol w="502920">
                  <a:extLst>
                    <a:ext uri="{9D8B030D-6E8A-4147-A177-3AD203B41FA5}">
                      <a16:colId xmlns:a16="http://schemas.microsoft.com/office/drawing/2014/main" val="3459679726"/>
                    </a:ext>
                  </a:extLst>
                </a:gridCol>
                <a:gridCol w="502920">
                  <a:extLst>
                    <a:ext uri="{9D8B030D-6E8A-4147-A177-3AD203B41FA5}">
                      <a16:colId xmlns:a16="http://schemas.microsoft.com/office/drawing/2014/main" val="4047575968"/>
                    </a:ext>
                  </a:extLst>
                </a:gridCol>
                <a:gridCol w="502920">
                  <a:extLst>
                    <a:ext uri="{9D8B030D-6E8A-4147-A177-3AD203B41FA5}">
                      <a16:colId xmlns:a16="http://schemas.microsoft.com/office/drawing/2014/main" val="1522727625"/>
                    </a:ext>
                  </a:extLst>
                </a:gridCol>
                <a:gridCol w="502920">
                  <a:extLst>
                    <a:ext uri="{9D8B030D-6E8A-4147-A177-3AD203B41FA5}">
                      <a16:colId xmlns:a16="http://schemas.microsoft.com/office/drawing/2014/main" val="3559668543"/>
                    </a:ext>
                  </a:extLst>
                </a:gridCol>
                <a:gridCol w="502920">
                  <a:extLst>
                    <a:ext uri="{9D8B030D-6E8A-4147-A177-3AD203B41FA5}">
                      <a16:colId xmlns:a16="http://schemas.microsoft.com/office/drawing/2014/main" val="3563266421"/>
                    </a:ext>
                  </a:extLst>
                </a:gridCol>
                <a:gridCol w="502920">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rtl="0" fontAlgn="ctr"/>
                      <a:r>
                        <a:rPr lang="pt-BR" sz="1050" u="none" strike="noStrike">
                          <a:effectLst/>
                          <a:latin typeface="Century Gothic" panose="020B0502020202020204" pitchFamily="34" charset="0"/>
                        </a:rPr>
                        <a:t>20XX - T3 </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T1</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T2</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T3</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rtl="0" fontAlgn="ctr"/>
                      <a:r>
                        <a:rPr lang="pt-BR" sz="1050" u="none" strike="noStrike">
                          <a:effectLst/>
                          <a:latin typeface="Century Gothic" panose="020B0502020202020204" pitchFamily="34" charset="0"/>
                        </a:rPr>
                        <a:t>20XX - T4</a:t>
                      </a: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rtl="0" fontAlgn="b"/>
                      <a:r>
                        <a:rPr lang="pt-BR" sz="700" u="none" strike="noStrike">
                          <a:effectLst/>
                          <a:latin typeface="Century Gothic" panose="020B0502020202020204" pitchFamily="34" charset="0"/>
                        </a:rPr>
                        <a:t> </a:t>
                      </a: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
                      <a:r>
                        <a:rPr lang="pt-BR" sz="700" u="none" strike="noStrike">
                          <a:effectLst/>
                          <a:latin typeface="Century Gothic" panose="020B0502020202020204" pitchFamily="34" charset="0"/>
                        </a:rPr>
                        <a:t> </a:t>
                      </a: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pt-BR" sz="900" u="none" strike="noStrike" dirty="0">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AGO</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dirty="0">
                          <a:effectLst/>
                          <a:latin typeface="Century Gothic" panose="020B0502020202020204" pitchFamily="34" charset="0"/>
                        </a:rPr>
                        <a:t>SET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OUT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JAN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FEV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MAR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ABR</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MAI</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JUN</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JUL</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AGO</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SET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ctr"/>
                      <a:r>
                        <a:rPr lang="pt-BR" sz="900" u="none" strike="noStrike">
                          <a:effectLst/>
                          <a:latin typeface="Century Gothic" panose="020B0502020202020204" pitchFamily="34" charset="0"/>
                        </a:rPr>
                        <a:t>OUT</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NOV</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rtl="0" fontAlgn="ctr"/>
                      <a:r>
                        <a:rPr lang="pt-BR" sz="900" u="none" strike="noStrike">
                          <a:effectLst/>
                          <a:latin typeface="Century Gothic" panose="020B0502020202020204" pitchFamily="34" charset="0"/>
                        </a:rPr>
                        <a:t>DEZ</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rtl="0" fontAlgn="ctr"/>
                      <a:r>
                        <a:rPr lang="pt-BR" sz="1000" u="none" strike="noStrike">
                          <a:effectLst/>
                          <a:latin typeface="Century Gothic" panose="020B0502020202020204" pitchFamily="34" charset="0"/>
                        </a:rPr>
                        <a:t>EXPERIÊNCIA DO USUÁRIO</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pt-BR" sz="1050" b="0" i="0" u="none" strike="noStrike" dirty="0">
                          <a:solidFill>
                            <a:srgbClr val="000000"/>
                          </a:solidFill>
                          <a:effectLst/>
                          <a:latin typeface="Century Gothic" panose="020B0502020202020204" pitchFamily="34" charset="0"/>
                        </a:rPr>
                        <a:t>Vetorial</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Des. guia de estilo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Design de superfície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Modelos de UX</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Design de recursos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Auditoria de UX</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rtl="0" fontAlgn="ctr"/>
                      <a:r>
                        <a:rPr lang="pt-BR" sz="1050" b="0" i="0" u="none" strike="noStrike" dirty="0">
                          <a:solidFill>
                            <a:srgbClr val="000000"/>
                          </a:solidFill>
                          <a:effectLst/>
                          <a:latin typeface="Century Gothic" panose="020B0502020202020204" pitchFamily="34" charset="0"/>
                        </a:rPr>
                        <a:t>Teste do local</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rtl="0" fontAlgn="ctr"/>
                      <a:r>
                        <a:rPr lang="pt-BR" sz="1000" u="none" strike="noStrike">
                          <a:effectLst/>
                          <a:latin typeface="Century Gothic" panose="020B0502020202020204" pitchFamily="34" charset="0"/>
                        </a:rPr>
                        <a:t>GARANTIA DE QUALIDADE</a:t>
                      </a: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Teste de visualização prévia</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Garantia de qualidade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Métricas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Testes de variação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Teste de aceitação do usuário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r>
                        <a:rPr lang="pt-BR" sz="700" u="none" strike="noStrike" dirty="0">
                          <a:effectLst/>
                          <a:latin typeface="Century Gothic" panose="020B0502020202020204" pitchFamily="34" charset="0"/>
                        </a:rPr>
                        <a:t> </a:t>
                      </a: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grpSp>
        <p:nvGrpSpPr>
          <p:cNvPr id="49" name="Group 48">
            <a:extLst>
              <a:ext uri="{FF2B5EF4-FFF2-40B4-BE49-F238E27FC236}">
                <a16:creationId xmlns:a16="http://schemas.microsoft.com/office/drawing/2014/main" id="{E449F952-D3FB-074F-86F4-345B19964675}"/>
              </a:ext>
            </a:extLst>
          </p:cNvPr>
          <p:cNvGrpSpPr/>
          <p:nvPr/>
        </p:nvGrpSpPr>
        <p:grpSpPr>
          <a:xfrm>
            <a:off x="8424658" y="1643489"/>
            <a:ext cx="1760982" cy="4572000"/>
            <a:chOff x="10201566" y="8271934"/>
            <a:chExt cx="1760982" cy="7158104"/>
          </a:xfrm>
        </p:grpSpPr>
        <p:cxnSp>
          <p:nvCxnSpPr>
            <p:cNvPr id="104" name="Straight Connector 103">
              <a:extLst>
                <a:ext uri="{FF2B5EF4-FFF2-40B4-BE49-F238E27FC236}">
                  <a16:creationId xmlns:a16="http://schemas.microsoft.com/office/drawing/2014/main" id="{A29E293A-2D79-174C-99E2-92B94AF5DE92}"/>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05" name="Display 104">
              <a:extLst>
                <a:ext uri="{FF2B5EF4-FFF2-40B4-BE49-F238E27FC236}">
                  <a16:creationId xmlns:a16="http://schemas.microsoft.com/office/drawing/2014/main" id="{5B98B656-4C2E-384D-9879-0B6AAA2251F6}"/>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1200" b="1" dirty="0">
                  <a:solidFill>
                    <a:schemeClr val="tx1"/>
                  </a:solidFill>
                  <a:latin typeface="Century Gothic" panose="020B0502020202020204" pitchFamily="34" charset="0"/>
                </a:rPr>
                <a:t>MARCO</a:t>
              </a:r>
            </a:p>
            <a:p>
              <a:pPr algn="ctr" rtl="0"/>
              <a:r>
                <a:rPr lang="pt-BR" sz="1200" b="1" dirty="0">
                  <a:solidFill>
                    <a:schemeClr val="tx1"/>
                  </a:solidFill>
                  <a:latin typeface="Century Gothic" panose="020B0502020202020204" pitchFamily="34" charset="0"/>
                </a:rPr>
                <a:t>27 de maio</a:t>
              </a:r>
            </a:p>
          </p:txBody>
        </p:sp>
      </p:grpSp>
      <p:sp>
        <p:nvSpPr>
          <p:cNvPr id="70" name="Shape 17">
            <a:extLst>
              <a:ext uri="{FF2B5EF4-FFF2-40B4-BE49-F238E27FC236}">
                <a16:creationId xmlns:a16="http://schemas.microsoft.com/office/drawing/2014/main" id="{EC6A7902-9072-1142-B46F-17198A4D1B0C}"/>
              </a:ext>
            </a:extLst>
          </p:cNvPr>
          <p:cNvSpPr/>
          <p:nvPr/>
        </p:nvSpPr>
        <p:spPr>
          <a:xfrm>
            <a:off x="2994733" y="2538315"/>
            <a:ext cx="822960" cy="210380"/>
          </a:xfrm>
          <a:prstGeom prst="roundRect">
            <a:avLst>
              <a:gd name="adj" fmla="val 16667"/>
            </a:avLst>
          </a:prstGeom>
          <a:solidFill>
            <a:schemeClr val="accent4"/>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1" name="Shape 18">
            <a:extLst>
              <a:ext uri="{FF2B5EF4-FFF2-40B4-BE49-F238E27FC236}">
                <a16:creationId xmlns:a16="http://schemas.microsoft.com/office/drawing/2014/main" id="{91BEB173-B14C-154D-B16E-21A548D2D7D7}"/>
              </a:ext>
            </a:extLst>
          </p:cNvPr>
          <p:cNvSpPr/>
          <p:nvPr/>
        </p:nvSpPr>
        <p:spPr>
          <a:xfrm>
            <a:off x="2994733" y="2798368"/>
            <a:ext cx="82296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2" name="Shape 19">
            <a:extLst>
              <a:ext uri="{FF2B5EF4-FFF2-40B4-BE49-F238E27FC236}">
                <a16:creationId xmlns:a16="http://schemas.microsoft.com/office/drawing/2014/main" id="{D63ADE92-07BF-6745-98A7-006E5C321AA5}"/>
              </a:ext>
            </a:extLst>
          </p:cNvPr>
          <p:cNvSpPr/>
          <p:nvPr/>
        </p:nvSpPr>
        <p:spPr>
          <a:xfrm>
            <a:off x="2994733" y="3312631"/>
            <a:ext cx="82296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3" name="Shape 21">
            <a:extLst>
              <a:ext uri="{FF2B5EF4-FFF2-40B4-BE49-F238E27FC236}">
                <a16:creationId xmlns:a16="http://schemas.microsoft.com/office/drawing/2014/main" id="{05AB6692-C1F4-B24F-904B-7D192CD26E2D}"/>
              </a:ext>
            </a:extLst>
          </p:cNvPr>
          <p:cNvSpPr/>
          <p:nvPr/>
        </p:nvSpPr>
        <p:spPr>
          <a:xfrm>
            <a:off x="2994733" y="3052577"/>
            <a:ext cx="82296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4" name="Shape 23">
            <a:extLst>
              <a:ext uri="{FF2B5EF4-FFF2-40B4-BE49-F238E27FC236}">
                <a16:creationId xmlns:a16="http://schemas.microsoft.com/office/drawing/2014/main" id="{99E5773D-5AA7-0642-A82D-C4ABDC605014}"/>
              </a:ext>
            </a:extLst>
          </p:cNvPr>
          <p:cNvSpPr/>
          <p:nvPr/>
        </p:nvSpPr>
        <p:spPr>
          <a:xfrm>
            <a:off x="2994733" y="2281184"/>
            <a:ext cx="822960" cy="210380"/>
          </a:xfrm>
          <a:prstGeom prst="roundRect">
            <a:avLst>
              <a:gd name="adj" fmla="val 16667"/>
            </a:avLst>
          </a:prstGeom>
          <a:solidFill>
            <a:schemeClr val="accent4">
              <a:lumMod val="40000"/>
              <a:lumOff val="6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dirty="0">
                <a:solidFill>
                  <a:schemeClr val="dk1"/>
                </a:solidFill>
                <a:latin typeface="Century Gothic"/>
                <a:ea typeface="Century Gothic"/>
                <a:cs typeface="Century Gothic"/>
                <a:sym typeface="Century Gothic"/>
              </a:rPr>
              <a:t>TEXTO</a:t>
            </a:r>
          </a:p>
        </p:txBody>
      </p:sp>
      <p:sp>
        <p:nvSpPr>
          <p:cNvPr id="75" name="Shape 22">
            <a:extLst>
              <a:ext uri="{FF2B5EF4-FFF2-40B4-BE49-F238E27FC236}">
                <a16:creationId xmlns:a16="http://schemas.microsoft.com/office/drawing/2014/main" id="{5B040849-91BA-4C47-92F8-E3942C6DAE8D}"/>
              </a:ext>
            </a:extLst>
          </p:cNvPr>
          <p:cNvSpPr/>
          <p:nvPr/>
        </p:nvSpPr>
        <p:spPr>
          <a:xfrm>
            <a:off x="2994733" y="3566840"/>
            <a:ext cx="82296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76" name="Shape 17">
            <a:extLst>
              <a:ext uri="{FF2B5EF4-FFF2-40B4-BE49-F238E27FC236}">
                <a16:creationId xmlns:a16="http://schemas.microsoft.com/office/drawing/2014/main" id="{04C3B766-618D-D64B-9B41-4670D0321B4B}"/>
              </a:ext>
            </a:extLst>
          </p:cNvPr>
          <p:cNvSpPr/>
          <p:nvPr/>
        </p:nvSpPr>
        <p:spPr>
          <a:xfrm>
            <a:off x="2994733" y="4081102"/>
            <a:ext cx="82296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7" name="Shape 18">
            <a:extLst>
              <a:ext uri="{FF2B5EF4-FFF2-40B4-BE49-F238E27FC236}">
                <a16:creationId xmlns:a16="http://schemas.microsoft.com/office/drawing/2014/main" id="{9D7FC776-E7FA-9F42-BDE7-954E471C0B32}"/>
              </a:ext>
            </a:extLst>
          </p:cNvPr>
          <p:cNvSpPr/>
          <p:nvPr/>
        </p:nvSpPr>
        <p:spPr>
          <a:xfrm>
            <a:off x="2994733" y="4341156"/>
            <a:ext cx="82296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8" name="Shape 19">
            <a:extLst>
              <a:ext uri="{FF2B5EF4-FFF2-40B4-BE49-F238E27FC236}">
                <a16:creationId xmlns:a16="http://schemas.microsoft.com/office/drawing/2014/main" id="{927E48AE-B570-2141-9CC3-0ED5CF920BBD}"/>
              </a:ext>
            </a:extLst>
          </p:cNvPr>
          <p:cNvSpPr/>
          <p:nvPr/>
        </p:nvSpPr>
        <p:spPr>
          <a:xfrm>
            <a:off x="2994733" y="4855418"/>
            <a:ext cx="82296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79" name="Shape 21">
            <a:extLst>
              <a:ext uri="{FF2B5EF4-FFF2-40B4-BE49-F238E27FC236}">
                <a16:creationId xmlns:a16="http://schemas.microsoft.com/office/drawing/2014/main" id="{3AA61EC1-5A8B-6049-8AF3-252521BE1972}"/>
              </a:ext>
            </a:extLst>
          </p:cNvPr>
          <p:cNvSpPr/>
          <p:nvPr/>
        </p:nvSpPr>
        <p:spPr>
          <a:xfrm>
            <a:off x="2994733" y="4595365"/>
            <a:ext cx="82296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80" name="Shape 23">
            <a:extLst>
              <a:ext uri="{FF2B5EF4-FFF2-40B4-BE49-F238E27FC236}">
                <a16:creationId xmlns:a16="http://schemas.microsoft.com/office/drawing/2014/main" id="{E9FA7DA7-B522-1942-90D7-4059014EBB27}"/>
              </a:ext>
            </a:extLst>
          </p:cNvPr>
          <p:cNvSpPr/>
          <p:nvPr/>
        </p:nvSpPr>
        <p:spPr>
          <a:xfrm>
            <a:off x="2994733" y="3823971"/>
            <a:ext cx="82296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81" name="Shape 22">
            <a:extLst>
              <a:ext uri="{FF2B5EF4-FFF2-40B4-BE49-F238E27FC236}">
                <a16:creationId xmlns:a16="http://schemas.microsoft.com/office/drawing/2014/main" id="{C63AECC4-C276-0841-92CE-63559CC6765D}"/>
              </a:ext>
            </a:extLst>
          </p:cNvPr>
          <p:cNvSpPr/>
          <p:nvPr/>
        </p:nvSpPr>
        <p:spPr>
          <a:xfrm>
            <a:off x="2994733" y="5109627"/>
            <a:ext cx="82296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83" name="Shape 19">
            <a:extLst>
              <a:ext uri="{FF2B5EF4-FFF2-40B4-BE49-F238E27FC236}">
                <a16:creationId xmlns:a16="http://schemas.microsoft.com/office/drawing/2014/main" id="{1B88CAC1-F466-364C-AD33-93C37402552C}"/>
              </a:ext>
            </a:extLst>
          </p:cNvPr>
          <p:cNvSpPr/>
          <p:nvPr/>
        </p:nvSpPr>
        <p:spPr>
          <a:xfrm>
            <a:off x="2994733" y="5370336"/>
            <a:ext cx="82296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sp>
        <p:nvSpPr>
          <p:cNvPr id="84" name="Shape 22">
            <a:extLst>
              <a:ext uri="{FF2B5EF4-FFF2-40B4-BE49-F238E27FC236}">
                <a16:creationId xmlns:a16="http://schemas.microsoft.com/office/drawing/2014/main" id="{46F41D01-8820-9441-BBBA-18830EC4BB9D}"/>
              </a:ext>
            </a:extLst>
          </p:cNvPr>
          <p:cNvSpPr/>
          <p:nvPr/>
        </p:nvSpPr>
        <p:spPr>
          <a:xfrm>
            <a:off x="2994733" y="5624545"/>
            <a:ext cx="82296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tx1"/>
                </a:solidFill>
                <a:latin typeface="Century Gothic"/>
                <a:ea typeface="Century Gothic"/>
                <a:cs typeface="Century Gothic"/>
                <a:sym typeface="Century Gothic"/>
              </a:rPr>
              <a:t>TEXTO</a:t>
            </a:r>
          </a:p>
        </p:txBody>
      </p:sp>
      <p:sp>
        <p:nvSpPr>
          <p:cNvPr id="85" name="Shape 23">
            <a:extLst>
              <a:ext uri="{FF2B5EF4-FFF2-40B4-BE49-F238E27FC236}">
                <a16:creationId xmlns:a16="http://schemas.microsoft.com/office/drawing/2014/main" id="{05F3D38A-1AAC-954D-A06C-72C9376C734D}"/>
              </a:ext>
            </a:extLst>
          </p:cNvPr>
          <p:cNvSpPr/>
          <p:nvPr/>
        </p:nvSpPr>
        <p:spPr>
          <a:xfrm>
            <a:off x="2994733" y="5881676"/>
            <a:ext cx="82296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pt-BR" sz="1000" b="0">
                <a:solidFill>
                  <a:schemeClr val="dk1"/>
                </a:solidFill>
                <a:latin typeface="Century Gothic"/>
                <a:ea typeface="Century Gothic"/>
                <a:cs typeface="Century Gothic"/>
                <a:sym typeface="Century Gothic"/>
              </a:rPr>
              <a:t>TEXTO</a:t>
            </a:r>
          </a:p>
        </p:txBody>
      </p:sp>
      <p:grpSp>
        <p:nvGrpSpPr>
          <p:cNvPr id="13" name="Group 12">
            <a:extLst>
              <a:ext uri="{FF2B5EF4-FFF2-40B4-BE49-F238E27FC236}">
                <a16:creationId xmlns:a16="http://schemas.microsoft.com/office/drawing/2014/main" id="{0BA973D6-F489-5687-0CB9-E0975155AC8D}"/>
              </a:ext>
            </a:extLst>
          </p:cNvPr>
          <p:cNvGrpSpPr/>
          <p:nvPr/>
        </p:nvGrpSpPr>
        <p:grpSpPr>
          <a:xfrm>
            <a:off x="2933047" y="1079307"/>
            <a:ext cx="6582622" cy="320040"/>
            <a:chOff x="1289050" y="0"/>
            <a:chExt cx="6508539" cy="320040"/>
          </a:xfrm>
        </p:grpSpPr>
        <p:sp>
          <p:nvSpPr>
            <p:cNvPr id="14" name="Rounded Rectangle 108">
              <a:extLst>
                <a:ext uri="{FF2B5EF4-FFF2-40B4-BE49-F238E27FC236}">
                  <a16:creationId xmlns:a16="http://schemas.microsoft.com/office/drawing/2014/main" id="{815F8AAD-B34A-DDB0-4D21-9EFC93023528}"/>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5" name="Rounded Rectangle 109">
              <a:extLst>
                <a:ext uri="{FF2B5EF4-FFF2-40B4-BE49-F238E27FC236}">
                  <a16:creationId xmlns:a16="http://schemas.microsoft.com/office/drawing/2014/main" id="{43003C56-1A70-78CD-A827-38462419D78B}"/>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6" name="Rounded Rectangle 110">
              <a:extLst>
                <a:ext uri="{FF2B5EF4-FFF2-40B4-BE49-F238E27FC236}">
                  <a16:creationId xmlns:a16="http://schemas.microsoft.com/office/drawing/2014/main" id="{E92C5F47-509C-7815-CC39-B260C387651C}"/>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7" name="Rounded Rectangle 111">
              <a:extLst>
                <a:ext uri="{FF2B5EF4-FFF2-40B4-BE49-F238E27FC236}">
                  <a16:creationId xmlns:a16="http://schemas.microsoft.com/office/drawing/2014/main" id="{6ED417EF-C090-B37B-D490-1971FE4C0905}"/>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8" name="TextBox 1">
              <a:extLst>
                <a:ext uri="{FF2B5EF4-FFF2-40B4-BE49-F238E27FC236}">
                  <a16:creationId xmlns:a16="http://schemas.microsoft.com/office/drawing/2014/main" id="{55006EDB-EF96-E322-AAAC-1E4EEA601FC0}"/>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1</a:t>
              </a:r>
            </a:p>
          </p:txBody>
        </p:sp>
        <p:sp>
          <p:nvSpPr>
            <p:cNvPr id="19" name="TextBox 40">
              <a:extLst>
                <a:ext uri="{FF2B5EF4-FFF2-40B4-BE49-F238E27FC236}">
                  <a16:creationId xmlns:a16="http://schemas.microsoft.com/office/drawing/2014/main" id="{3EFE8F32-0544-DC31-79BB-9638983CBE7F}"/>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4</a:t>
              </a:r>
            </a:p>
          </p:txBody>
        </p:sp>
        <p:sp>
          <p:nvSpPr>
            <p:cNvPr id="20" name="TextBox 41">
              <a:extLst>
                <a:ext uri="{FF2B5EF4-FFF2-40B4-BE49-F238E27FC236}">
                  <a16:creationId xmlns:a16="http://schemas.microsoft.com/office/drawing/2014/main" id="{5602ADB6-8B50-E4D8-3C68-16CE2C56BCD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2</a:t>
              </a:r>
            </a:p>
          </p:txBody>
        </p:sp>
        <p:sp>
          <p:nvSpPr>
            <p:cNvPr id="21" name="TextBox 43">
              <a:extLst>
                <a:ext uri="{FF2B5EF4-FFF2-40B4-BE49-F238E27FC236}">
                  <a16:creationId xmlns:a16="http://schemas.microsoft.com/office/drawing/2014/main" id="{30408366-DE43-03AD-D07E-36645C335F23}"/>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rtl="0"/>
              <a:r>
                <a:rPr lang="pt-BR" sz="1100">
                  <a:latin typeface="Century Gothic" panose="020B0502020202020204" pitchFamily="34" charset="0"/>
                </a:rPr>
                <a:t>FLUXO 3</a:t>
              </a:r>
            </a:p>
          </p:txBody>
        </p:sp>
      </p:grpSp>
      <p:sp>
        <p:nvSpPr>
          <p:cNvPr id="22" name="TextBox 45">
            <a:extLst>
              <a:ext uri="{FF2B5EF4-FFF2-40B4-BE49-F238E27FC236}">
                <a16:creationId xmlns:a16="http://schemas.microsoft.com/office/drawing/2014/main" id="{A39DE41B-B35B-7678-4785-3A3AE9E97128}"/>
              </a:ext>
            </a:extLst>
          </p:cNvPr>
          <p:cNvSpPr txBox="1"/>
          <p:nvPr/>
        </p:nvSpPr>
        <p:spPr>
          <a:xfrm>
            <a:off x="848094" y="1096492"/>
            <a:ext cx="2016447"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rtl="0"/>
            <a:r>
              <a:rPr lang="pt-BR" sz="1400" dirty="0">
                <a:latin typeface="Century Gothic" panose="020B0502020202020204" pitchFamily="34" charset="0"/>
              </a:rPr>
              <a:t>LEGENDA DO FLUXO</a:t>
            </a:r>
          </a:p>
        </p:txBody>
      </p:sp>
    </p:spTree>
    <p:extLst>
      <p:ext uri="{BB962C8B-B14F-4D97-AF65-F5344CB8AC3E}">
        <p14:creationId xmlns:p14="http://schemas.microsoft.com/office/powerpoint/2010/main" val="411194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pt-BR" sz="1600" b="0" i="0" u="none" strike="noStrike">
                          <a:solidFill>
                            <a:schemeClr val="tx1"/>
                          </a:solidFill>
                          <a:effectLst/>
                          <a:latin typeface="Century Gothic" panose="020B0502020202020204" pitchFamily="34" charset="0"/>
                        </a:rPr>
                        <a:t>Inserir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COMENTÁRIOS</a:t>
            </a: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780258866"/>
              </p:ext>
            </p:extLst>
          </p:nvPr>
        </p:nvGraphicFramePr>
        <p:xfrm>
          <a:off x="787790" y="1050352"/>
          <a:ext cx="10486851" cy="2468352"/>
        </p:xfrm>
        <a:graphic>
          <a:graphicData uri="http://schemas.openxmlformats.org/drawingml/2006/table">
            <a:tbl>
              <a:tblPr firstRow="1" firstCol="1" bandRow="1">
                <a:tableStyleId>{5C22544A-7EE6-4342-B048-85BDC9FD1C3A}</a:tableStyleId>
              </a:tblPr>
              <a:tblGrid>
                <a:gridCol w="1048685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rum-Product-Roadmap-Template_PowerPoint" id="{CA023635-0FE3-D447-AE5F-B9A7899BC3F3}" vid="{D2EC3121-5B6E-CB43-98C4-78CDB5BFC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IC-Scrum-Product-Roadmap-Template_PowerPoint</Template>
  <TotalTime>11</TotalTime>
  <Words>882</Words>
  <Application>Microsoft Office PowerPoint</Application>
  <PresentationFormat>Widescreen</PresentationFormat>
  <Paragraphs>682</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5</cp:revision>
  <dcterms:created xsi:type="dcterms:W3CDTF">2021-07-12T17:22:22Z</dcterms:created>
  <dcterms:modified xsi:type="dcterms:W3CDTF">2024-10-23T06:47:20Z</dcterms:modified>
</cp:coreProperties>
</file>