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5" r:id="rId3"/>
    <p:sldId id="35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5" autoAdjust="0"/>
    <p:restoredTop sz="96058"/>
  </p:normalViewPr>
  <p:slideViewPr>
    <p:cSldViewPr snapToGrid="0" snapToObjects="1">
      <p:cViewPr varScale="1">
        <p:scale>
          <a:sx n="108" d="100"/>
          <a:sy n="108" d="100"/>
        </p:scale>
        <p:origin x="618"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4700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33857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03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Graphic 10" descr="Emblema de cruz com preenchimento sólido">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p>
        </p:txBody>
      </p:sp>
      <p:sp>
        <p:nvSpPr>
          <p:cNvPr id="12" name="Graphic 11" descr="Emblema de Tick1 com preenchimento sólido">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7473926"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SIMPLES DE SLIDE DE LISTA DE PRÓS E CONTRAS – EXEMPLO</a:t>
            </a:r>
          </a:p>
        </p:txBody>
      </p:sp>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4279441"/>
          </a:xfrm>
          <a:prstGeom prst="rect">
            <a:avLst/>
          </a:prstGeom>
          <a:noFill/>
        </p:spPr>
        <p:txBody>
          <a:bodyPr wrap="square" rtlCol="0">
            <a:spAutoFit/>
          </a:bodyPr>
          <a:lstStyle/>
          <a:p>
            <a:pPr algn="l" rtl="0">
              <a:lnSpc>
                <a:spcPct val="140000"/>
              </a:lnSpc>
              <a:spcBef>
                <a:spcPts val="0"/>
              </a:spcBef>
              <a:spcAft>
                <a:spcPts val="0"/>
              </a:spcAft>
            </a:pPr>
            <a:r>
              <a:rPr lang="pt-BR" sz="1400" b="1" i="0" u="none" strike="noStrike" dirty="0">
                <a:solidFill>
                  <a:srgbClr val="000000"/>
                </a:solidFill>
                <a:effectLst/>
                <a:latin typeface="Century Gothic" panose="020B0502020202020204" pitchFamily="34" charset="0"/>
              </a:rPr>
              <a:t>Quando usar este modelo: </a:t>
            </a:r>
            <a:r>
              <a:rPr lang="pt-BR" sz="1400" b="0" i="0" u="none" strike="noStrike" dirty="0">
                <a:solidFill>
                  <a:srgbClr val="000000"/>
                </a:solidFill>
                <a:effectLst/>
                <a:latin typeface="Century Gothic" panose="020B0502020202020204" pitchFamily="34" charset="0"/>
              </a:rPr>
              <a:t>use este modelo de slide de prós e contras como parte de uma apresentação para comunicar com eficácia a lógica por trás das suas escolhas a colegas ou partes interessadas. O layout simples é adequado para discussões, reuniões ou qualquer cenário que exija uma representação visual clara de considerações opostas.</a:t>
            </a:r>
          </a:p>
          <a:p>
            <a:pPr rtl="0">
              <a:lnSpc>
                <a:spcPct val="140000"/>
              </a:lnSpc>
            </a:pPr>
            <a:br>
              <a:rPr lang="en-US" sz="1400" b="0" i="0" u="none" strike="noStrike" dirty="0">
                <a:solidFill>
                  <a:srgbClr val="000000"/>
                </a:solidFill>
                <a:effectLst/>
                <a:latin typeface="Century Gothic" panose="020B0502020202020204" pitchFamily="34" charset="0"/>
              </a:rPr>
            </a:br>
            <a:r>
              <a:rPr lang="pt-BR" sz="1400" b="1" i="0" u="none" strike="noStrike" dirty="0">
                <a:solidFill>
                  <a:srgbClr val="000000"/>
                </a:solidFill>
                <a:effectLst/>
                <a:latin typeface="Century Gothic" panose="020B0502020202020204" pitchFamily="34" charset="0"/>
              </a:rPr>
              <a:t>Recursos interessantes do modelo:</a:t>
            </a:r>
            <a:r>
              <a:rPr lang="pt-BR" sz="1400" b="0" i="0" u="none" strike="noStrike" dirty="0">
                <a:solidFill>
                  <a:srgbClr val="000000"/>
                </a:solidFill>
                <a:effectLst/>
                <a:latin typeface="Century Gothic" panose="020B0502020202020204" pitchFamily="34" charset="0"/>
              </a:rPr>
              <a:t> o modelo foi projetado para proporcionar clareza, listando aspectos positivos e negativos de uma decisão ou situação em formato de slide. A versão de exemplo deste modelo mostra o slide preenchido com os prós e contras de iniciar um novo empreendimento com capital próprio.</a:t>
            </a: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3"/>
          <a:srcRect/>
          <a:stretch/>
        </p:blipFill>
        <p:spPr>
          <a:xfrm>
            <a:off x="6087641" y="1496193"/>
            <a:ext cx="5785614" cy="3254407"/>
          </a:xfrm>
          <a:prstGeom prst="rect">
            <a:avLst/>
          </a:prstGeom>
          <a:effectLst>
            <a:outerShdw blurRad="127004" dist="38100" dir="2700000" algn="tl" rotWithShape="0">
              <a:schemeClr val="accent3">
                <a:lumMod val="75000"/>
                <a:alpha val="40000"/>
              </a:schemeClr>
            </a:outerShdw>
          </a:effectLst>
        </p:spPr>
      </p:pic>
      <p:pic>
        <p:nvPicPr>
          <p:cNvPr id="3" name="Picture 2">
            <a:hlinkClick r:id="rId4"/>
            <a:extLst>
              <a:ext uri="{FF2B5EF4-FFF2-40B4-BE49-F238E27FC236}">
                <a16:creationId xmlns:a16="http://schemas.microsoft.com/office/drawing/2014/main" id="{2D74605C-CCB3-3412-89F8-16631271F2B5}"/>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066988" y="432001"/>
            <a:ext cx="2808401" cy="557985"/>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pt-BR" sz="2800" kern="100">
                <a:solidFill>
                  <a:srgbClr val="007070"/>
                </a:solidFill>
                <a:latin typeface="Century Gothic" panose="020B0502020202020204" pitchFamily="34" charset="0"/>
                <a:ea typeface="Calibri" panose="020F0502020204030204" pitchFamily="34" charset="0"/>
                <a:cs typeface="Times New Roman" panose="02020603050405020304" pitchFamily="18" charset="0"/>
              </a:rPr>
              <a:t>Prós e contras de iniciar um novo empreendimento com capital próprio</a:t>
            </a: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PRÓS</a:t>
            </a:r>
          </a:p>
        </p:txBody>
      </p:sp>
      <p:sp>
        <p:nvSpPr>
          <p:cNvPr id="15" name="Rectangle 14">
            <a:extLst>
              <a:ext uri="{FF2B5EF4-FFF2-40B4-BE49-F238E27FC236}">
                <a16:creationId xmlns:a16="http://schemas.microsoft.com/office/drawing/2014/main" id="{734E8115-FEB4-0409-3E6E-EF3377B61CA9}"/>
              </a:ext>
            </a:extLst>
          </p:cNvPr>
          <p:cNvSpPr/>
          <p:nvPr/>
        </p:nvSpPr>
        <p:spPr>
          <a:xfrm>
            <a:off x="7061200" y="1197259"/>
            <a:ext cx="3838618"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CONTRAS</a:t>
            </a:r>
          </a:p>
        </p:txBody>
      </p:sp>
      <p:sp>
        <p:nvSpPr>
          <p:cNvPr id="21" name="Graphic 3" descr="Emblema de cruz com preenchimento sólido">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Emblema de Tick1 com preenchimento sólido">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Emblema de cruz com preenchimento sólido">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Emblema de Tick1 com preenchimento sólido">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3801041"/>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ter o controle total das finanças e da tomada de decisões da empresa.</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ter uma porcentagem maior de propriedade na empresa.</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incentivar operações enxutas e uma cultura de inovação.</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priorizar a lucratividade sem a pressão de satisfazer os investidores.</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evitar assumir dívidas ou desistir de ações, reduzindo o risco financeiro.</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permitir o crescimento sustentável e reduzir o risco de sobrecarga.</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deve se concentrar em entregar valor aos clientes, estreitando o relacionamento com eles.</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759506" cy="4662815"/>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Começar com fundos limitados pode restringir sua capacidade de crescer rapidamente ou investir em esforços de marketing.</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Alcançar um crescimento substancial pode ser mais demorado com capital próprio do que com financiamento externo.</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Trabalhar com recursos limitados restringe sua capacidade de contratar os melhores talentos, comprar equipamentos necessários ou expandir para novos mercados.</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Pode ser difícil competir com concorrentes com bom financiamento.</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O fundador pode ter que lidar com vários papéis, potencialmente levando ao esgotamento.</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A dependência em capital próprio pode levar à perda de oportunidades de crescer ou dominar o mercado com rapidez.</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Sem suporte externo, não há rede de segurança para contratempos ou desafios inesperados.</a:t>
            </a:r>
          </a:p>
        </p:txBody>
      </p:sp>
    </p:spTree>
    <p:extLst>
      <p:ext uri="{BB962C8B-B14F-4D97-AF65-F5344CB8AC3E}">
        <p14:creationId xmlns:p14="http://schemas.microsoft.com/office/powerpoint/2010/main" val="45211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pt-BR" sz="2800" kern="100">
                <a:solidFill>
                  <a:srgbClr val="007070"/>
                </a:solidFill>
                <a:latin typeface="Century Gothic" panose="020B0502020202020204" pitchFamily="34" charset="0"/>
                <a:ea typeface="Calibri" panose="020F0502020204030204" pitchFamily="34" charset="0"/>
                <a:cs typeface="Times New Roman" panose="02020603050405020304" pitchFamily="18" charset="0"/>
              </a:rPr>
              <a:t>Título da situação/itens considerados</a:t>
            </a: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PRÓS</a:t>
            </a:r>
          </a:p>
        </p:txBody>
      </p:sp>
      <p:sp>
        <p:nvSpPr>
          <p:cNvPr id="15" name="Rectangle 14">
            <a:extLst>
              <a:ext uri="{FF2B5EF4-FFF2-40B4-BE49-F238E27FC236}">
                <a16:creationId xmlns:a16="http://schemas.microsoft.com/office/drawing/2014/main" id="{F33ADACC-B354-B6A0-B456-3BDA81AE7514}"/>
              </a:ext>
            </a:extLst>
          </p:cNvPr>
          <p:cNvSpPr/>
          <p:nvPr/>
        </p:nvSpPr>
        <p:spPr>
          <a:xfrm>
            <a:off x="7061200" y="1197259"/>
            <a:ext cx="3557182"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CONTRAS</a:t>
            </a:r>
          </a:p>
        </p:txBody>
      </p:sp>
      <p:sp>
        <p:nvSpPr>
          <p:cNvPr id="21" name="Graphic 3" descr="Emblema de cruz com preenchimento sólido">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Emblema de Tick1 com preenchimento sólido">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Emblema de cruz com preenchimento sólido">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Emblema de Tick1 com preenchimento sólido">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pt-BR" sz="1600">
                <a:latin typeface="Century Gothic" panose="020B0502020202020204" pitchFamily="34" charset="0"/>
              </a:rPr>
              <a:t>Primeiro pró</a:t>
            </a:r>
          </a:p>
          <a:p>
            <a:pPr marL="342900" indent="-342900" rtl="0">
              <a:spcAft>
                <a:spcPts val="900"/>
              </a:spcAft>
              <a:buClr>
                <a:srgbClr val="419FA0"/>
              </a:buClr>
              <a:buSzPct val="110000"/>
              <a:buFont typeface="+mj-lt"/>
              <a:buAutoNum type="arabicPeriod"/>
            </a:pPr>
            <a:r>
              <a:rPr lang="pt-BR" sz="1600">
                <a:latin typeface="Century Gothic" panose="020B0502020202020204" pitchFamily="34" charset="0"/>
              </a:rPr>
              <a:t>Segundo pró</a:t>
            </a:r>
          </a:p>
          <a:p>
            <a:pPr marL="342900" indent="-342900" rtl="0">
              <a:spcAft>
                <a:spcPts val="900"/>
              </a:spcAft>
              <a:buClr>
                <a:srgbClr val="419FA0"/>
              </a:buClr>
              <a:buSzPct val="110000"/>
              <a:buFont typeface="+mj-lt"/>
              <a:buAutoNum type="arabicPeriod"/>
            </a:pPr>
            <a:r>
              <a:rPr lang="pt-BR" sz="1600">
                <a:latin typeface="Century Gothic" panose="020B0502020202020204" pitchFamily="34" charset="0"/>
              </a:rPr>
              <a:t>Etc.</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pt-BR" sz="1600">
                <a:latin typeface="Century Gothic" panose="020B0502020202020204" pitchFamily="34" charset="0"/>
              </a:rPr>
              <a:t>Primeiro contra</a:t>
            </a:r>
          </a:p>
          <a:p>
            <a:pPr marL="342900" indent="-342900" rtl="0">
              <a:spcAft>
                <a:spcPts val="900"/>
              </a:spcAft>
              <a:buClr>
                <a:srgbClr val="6878A5"/>
              </a:buClr>
              <a:buSzPct val="110000"/>
              <a:buFont typeface="+mj-lt"/>
              <a:buAutoNum type="arabicPeriod"/>
            </a:pPr>
            <a:r>
              <a:rPr lang="pt-BR" sz="1600">
                <a:latin typeface="Century Gothic" panose="020B0502020202020204" pitchFamily="34" charset="0"/>
              </a:rPr>
              <a:t>Segundo contra</a:t>
            </a:r>
          </a:p>
          <a:p>
            <a:pPr marL="342900" indent="-342900" rtl="0">
              <a:spcAft>
                <a:spcPts val="900"/>
              </a:spcAft>
              <a:buClr>
                <a:srgbClr val="6878A5"/>
              </a:buClr>
              <a:buSzPct val="110000"/>
              <a:buFont typeface="+mj-lt"/>
              <a:buAutoNum type="arabicPeriod"/>
            </a:pPr>
            <a:r>
              <a:rPr lang="pt-BR" sz="1600">
                <a:latin typeface="Century Gothic" panose="020B0502020202020204" pitchFamily="34" charset="0"/>
              </a:rPr>
              <a:t>Etc.</a:t>
            </a:r>
          </a:p>
        </p:txBody>
      </p:sp>
    </p:spTree>
    <p:extLst>
      <p:ext uri="{BB962C8B-B14F-4D97-AF65-F5344CB8AC3E}">
        <p14:creationId xmlns:p14="http://schemas.microsoft.com/office/powerpoint/2010/main" val="296990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058275598"/>
              </p:ext>
            </p:extLst>
          </p:nvPr>
        </p:nvGraphicFramePr>
        <p:xfrm>
          <a:off x="787791" y="1050352"/>
          <a:ext cx="9954190" cy="2468352"/>
        </p:xfrm>
        <a:graphic>
          <a:graphicData uri="http://schemas.openxmlformats.org/drawingml/2006/table">
            <a:tbl>
              <a:tblPr firstRow="1" firstCol="1" bandRow="1">
                <a:tableStyleId>{5C22544A-7EE6-4342-B048-85BDC9FD1C3A}</a:tableStyleId>
              </a:tblPr>
              <a:tblGrid>
                <a:gridCol w="9954190">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9756</TotalTime>
  <Words>462</Words>
  <Application>Microsoft Office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135</cp:revision>
  <cp:lastPrinted>2020-08-31T22:23:58Z</cp:lastPrinted>
  <dcterms:created xsi:type="dcterms:W3CDTF">2021-07-07T23:54:57Z</dcterms:created>
  <dcterms:modified xsi:type="dcterms:W3CDTF">2024-10-15T13:41:26Z</dcterms:modified>
</cp:coreProperties>
</file>