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354"/>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C6ABAFE-98A4-427F-9A41-358ACA93AD3A}"/>
    <pc:docChg chg="modSld">
      <pc:chgData name="Bess Dunlevy" userId="dd4b9a8537dbe9d0" providerId="LiveId" clId="{2C6ABAFE-98A4-427F-9A41-358ACA93AD3A}" dt="2024-02-03T17:37:08.588" v="0" actId="14100"/>
      <pc:docMkLst>
        <pc:docMk/>
      </pc:docMkLst>
      <pc:sldChg chg="modSp mod">
        <pc:chgData name="Bess Dunlevy" userId="dd4b9a8537dbe9d0" providerId="LiveId" clId="{2C6ABAFE-98A4-427F-9A41-358ACA93AD3A}" dt="2024-02-03T17:37:08.588" v="0" actId="14100"/>
        <pc:sldMkLst>
          <pc:docMk/>
          <pc:sldMk cId="1179924037" sldId="353"/>
        </pc:sldMkLst>
        <pc:spChg chg="mod">
          <ac:chgData name="Bess Dunlevy" userId="dd4b9a8537dbe9d0" providerId="LiveId" clId="{2C6ABAFE-98A4-427F-9A41-358ACA93AD3A}" dt="2024-02-03T17:37:08.588" v="0" actId="14100"/>
          <ac:spMkLst>
            <pc:docMk/>
            <pc:sldMk cId="1179924037" sldId="353"/>
            <ac:spMk id="39" creationId="{F34A0A78-D183-9B20-67A2-157B2FF5F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8029"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062318" cy="830997"/>
          </a:xfrm>
          <a:prstGeom prst="rect">
            <a:avLst/>
          </a:prstGeom>
          <a:noFill/>
        </p:spPr>
        <p:txBody>
          <a:bodyPr wrap="square" rtlCol="0">
            <a:spAutoFit/>
          </a:bodyPr>
          <a:lstStyle/>
          <a:p>
            <a:pPr rtl="0"/>
            <a:r>
              <a:rPr lang="pt-BR" sz="2400" b="1" dirty="0">
                <a:solidFill>
                  <a:schemeClr val="tx1">
                    <a:lumMod val="75000"/>
                    <a:lumOff val="25000"/>
                  </a:schemeClr>
                </a:solidFill>
                <a:latin typeface="Century Gothic" panose="020B0502020202020204" pitchFamily="34" charset="0"/>
              </a:rPr>
              <a:t>EXEMPLO DE MODELO DE APRESENTAÇÃO DE ESTUDO DE CASO DE SLIDE ÚNICO EM POWERPOINT</a:t>
            </a:r>
          </a:p>
        </p:txBody>
      </p:sp>
      <p:sp>
        <p:nvSpPr>
          <p:cNvPr id="93" name="TextBox 92">
            <a:extLst>
              <a:ext uri="{FF2B5EF4-FFF2-40B4-BE49-F238E27FC236}">
                <a16:creationId xmlns:a16="http://schemas.microsoft.com/office/drawing/2014/main" id="{4202D8FA-97A9-1F4C-B19E-615D761DF0CF}"/>
              </a:ext>
            </a:extLst>
          </p:cNvPr>
          <p:cNvSpPr txBox="1"/>
          <p:nvPr/>
        </p:nvSpPr>
        <p:spPr>
          <a:xfrm>
            <a:off x="178526" y="2334296"/>
            <a:ext cx="10776263" cy="1446550"/>
          </a:xfrm>
          <a:prstGeom prst="rect">
            <a:avLst/>
          </a:prstGeom>
          <a:noFill/>
        </p:spPr>
        <p:txBody>
          <a:bodyPr wrap="square" rtlCol="0">
            <a:spAutoFit/>
          </a:bodyPr>
          <a:lstStyle/>
          <a:p>
            <a:pPr rtl="0"/>
            <a:r>
              <a:rPr lang="pt-BR" sz="4400" dirty="0">
                <a:solidFill>
                  <a:schemeClr val="tx1">
                    <a:lumMod val="65000"/>
                    <a:lumOff val="35000"/>
                  </a:schemeClr>
                </a:solidFill>
                <a:latin typeface="Century Gothic" panose="020B0502020202020204" pitchFamily="34" charset="0"/>
              </a:rPr>
              <a:t>ESTUDO DE CASO DAS SOLUÇÕES PARA VE DA POSITIVE CHARGE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Romy Bailey</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sp>
        <p:nvSpPr>
          <p:cNvPr id="16" name="Rectangle 15">
            <a:extLst>
              <a:ext uri="{FF2B5EF4-FFF2-40B4-BE49-F238E27FC236}">
                <a16:creationId xmlns:a16="http://schemas.microsoft.com/office/drawing/2014/main" id="{7C202BE0-125A-1F80-6201-010A03696F86}"/>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8C8F67-B1B5-124F-C0FA-C47DA3094BA6}"/>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D57DDE-C52A-283A-2486-0BFACD4825DF}"/>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5CAA65-DA3E-2DCA-F282-52AEAB5C48CA}"/>
              </a:ext>
            </a:extLst>
          </p:cNvPr>
          <p:cNvSpPr/>
          <p:nvPr/>
        </p:nvSpPr>
        <p:spPr>
          <a:xfrm>
            <a:off x="9222077" y="6061626"/>
            <a:ext cx="2895106"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hlinkClick r:id="rId3"/>
            <a:extLst>
              <a:ext uri="{FF2B5EF4-FFF2-40B4-BE49-F238E27FC236}">
                <a16:creationId xmlns:a16="http://schemas.microsoft.com/office/drawing/2014/main" id="{BBB864A2-DC77-9161-68AD-695898189B68}"/>
              </a:ext>
            </a:extLst>
          </p:cNvPr>
          <p:cNvPicPr>
            <a:picLocks noChangeAspect="1"/>
          </p:cNvPicPr>
          <p:nvPr/>
        </p:nvPicPr>
        <p:blipFill>
          <a:blip r:embed="rId4"/>
          <a:srcRect/>
          <a:stretch/>
        </p:blipFill>
        <p:spPr>
          <a:xfrm>
            <a:off x="9371862"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11984736" cy="830997"/>
          </a:xfrm>
          <a:prstGeom prst="rect">
            <a:avLst/>
          </a:prstGeom>
          <a:noFill/>
        </p:spPr>
        <p:txBody>
          <a:bodyPr wrap="square" rtlCol="0">
            <a:spAutoFit/>
          </a:bodyPr>
          <a:lstStyle/>
          <a:p>
            <a:pPr rtl="0"/>
            <a:r>
              <a:rPr lang="pt-BR" sz="4800">
                <a:solidFill>
                  <a:schemeClr val="tx1">
                    <a:lumMod val="65000"/>
                    <a:lumOff val="35000"/>
                  </a:schemeClr>
                </a:solidFill>
                <a:latin typeface="Century Gothic" panose="020B0502020202020204" pitchFamily="34" charset="0"/>
              </a:rPr>
              <a:t>ESTUDO DE CASO DA POSITIVE CHARGE</a:t>
            </a:r>
          </a:p>
        </p:txBody>
      </p:sp>
      <p:sp>
        <p:nvSpPr>
          <p:cNvPr id="2" name="Rectangle 1">
            <a:extLst>
              <a:ext uri="{FF2B5EF4-FFF2-40B4-BE49-F238E27FC236}">
                <a16:creationId xmlns:a16="http://schemas.microsoft.com/office/drawing/2014/main" id="{7E7F3682-9C26-697A-6E6A-BA3FE0BC880C}"/>
              </a:ext>
            </a:extLst>
          </p:cNvPr>
          <p:cNvSpPr/>
          <p:nvPr/>
        </p:nvSpPr>
        <p:spPr>
          <a:xfrm>
            <a:off x="51955" y="1097870"/>
            <a:ext cx="2898461"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3110346" y="1097870"/>
            <a:ext cx="2898461"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6168737" y="1097870"/>
            <a:ext cx="2898461"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D4CA78-70EF-EB98-E2E4-9F0E69076CE8}"/>
              </a:ext>
            </a:extLst>
          </p:cNvPr>
          <p:cNvSpPr/>
          <p:nvPr/>
        </p:nvSpPr>
        <p:spPr>
          <a:xfrm>
            <a:off x="9227128" y="1097870"/>
            <a:ext cx="2898461" cy="555913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83756" y="1111673"/>
            <a:ext cx="1466659" cy="369332"/>
          </a:xfrm>
          <a:prstGeom prst="rect">
            <a:avLst/>
          </a:prstGeom>
          <a:noFill/>
        </p:spPr>
        <p:txBody>
          <a:bodyPr wrap="square" rtlCol="0">
            <a:spAutoFit/>
          </a:bodyPr>
          <a:lstStyle/>
          <a:p>
            <a:pPr algn="r" rtl="0"/>
            <a:r>
              <a:rPr lang="pt-BR" b="1" dirty="0">
                <a:solidFill>
                  <a:schemeClr val="tx1">
                    <a:lumMod val="65000"/>
                    <a:lumOff val="35000"/>
                  </a:schemeClr>
                </a:solidFill>
                <a:latin typeface="Century Gothic" panose="020B0502020202020204" pitchFamily="34" charset="0"/>
              </a:rPr>
              <a:t>PROBLEMA</a:t>
            </a:r>
          </a:p>
        </p:txBody>
      </p:sp>
      <p:sp>
        <p:nvSpPr>
          <p:cNvPr id="9" name="TextBox 8">
            <a:extLst>
              <a:ext uri="{FF2B5EF4-FFF2-40B4-BE49-F238E27FC236}">
                <a16:creationId xmlns:a16="http://schemas.microsoft.com/office/drawing/2014/main" id="{FAD38457-70D6-997A-A2F5-2B3BEED4B6C3}"/>
              </a:ext>
            </a:extLst>
          </p:cNvPr>
          <p:cNvSpPr txBox="1"/>
          <p:nvPr/>
        </p:nvSpPr>
        <p:spPr>
          <a:xfrm>
            <a:off x="4716467" y="1107619"/>
            <a:ext cx="1292340" cy="369332"/>
          </a:xfrm>
          <a:prstGeom prst="rect">
            <a:avLst/>
          </a:prstGeom>
          <a:noFill/>
        </p:spPr>
        <p:txBody>
          <a:bodyPr wrap="none" rtlCol="0">
            <a:spAutoFit/>
          </a:bodyPr>
          <a:lstStyle/>
          <a:p>
            <a:pPr algn="r" rtl="0"/>
            <a:r>
              <a:rPr lang="pt-BR" b="1">
                <a:solidFill>
                  <a:schemeClr val="tx1">
                    <a:lumMod val="65000"/>
                    <a:lumOff val="35000"/>
                  </a:schemeClr>
                </a:solidFill>
                <a:latin typeface="Century Gothic" panose="020B0502020202020204" pitchFamily="34" charset="0"/>
              </a:rPr>
              <a:t>SOLUÇÃO</a:t>
            </a:r>
          </a:p>
        </p:txBody>
      </p:sp>
      <p:sp>
        <p:nvSpPr>
          <p:cNvPr id="10" name="TextBox 9">
            <a:extLst>
              <a:ext uri="{FF2B5EF4-FFF2-40B4-BE49-F238E27FC236}">
                <a16:creationId xmlns:a16="http://schemas.microsoft.com/office/drawing/2014/main" id="{C233F1D6-A483-D23C-D4EC-85F867B07196}"/>
              </a:ext>
            </a:extLst>
          </p:cNvPr>
          <p:cNvSpPr txBox="1"/>
          <p:nvPr/>
        </p:nvSpPr>
        <p:spPr>
          <a:xfrm>
            <a:off x="7391739" y="1111308"/>
            <a:ext cx="1675459" cy="369332"/>
          </a:xfrm>
          <a:prstGeom prst="rect">
            <a:avLst/>
          </a:prstGeom>
          <a:noFill/>
        </p:spPr>
        <p:txBody>
          <a:bodyPr wrap="none" rtlCol="0">
            <a:spAutoFit/>
          </a:bodyPr>
          <a:lstStyle/>
          <a:p>
            <a:pPr algn="r" rtl="0"/>
            <a:r>
              <a:rPr lang="pt-BR" b="1">
                <a:solidFill>
                  <a:schemeClr val="tx1">
                    <a:lumMod val="65000"/>
                    <a:lumOff val="35000"/>
                  </a:schemeClr>
                </a:solidFill>
                <a:latin typeface="Century Gothic" panose="020B0502020202020204" pitchFamily="34" charset="0"/>
              </a:rPr>
              <a:t>ABORDAGEM</a:t>
            </a:r>
          </a:p>
        </p:txBody>
      </p:sp>
      <p:pic>
        <p:nvPicPr>
          <p:cNvPr id="12" name="Graphic 11" descr="Aspas de abertura com preenchimento sólido">
            <a:extLst>
              <a:ext uri="{FF2B5EF4-FFF2-40B4-BE49-F238E27FC236}">
                <a16:creationId xmlns:a16="http://schemas.microsoft.com/office/drawing/2014/main" id="{F7E06076-F819-81CF-1B5F-2E70E20D0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52303" y="526507"/>
            <a:ext cx="1442504" cy="1442504"/>
          </a:xfrm>
          <a:prstGeom prst="rect">
            <a:avLst/>
          </a:prstGeom>
        </p:spPr>
      </p:pic>
      <p:grpSp>
        <p:nvGrpSpPr>
          <p:cNvPr id="20" name="Group 19">
            <a:extLst>
              <a:ext uri="{FF2B5EF4-FFF2-40B4-BE49-F238E27FC236}">
                <a16:creationId xmlns:a16="http://schemas.microsoft.com/office/drawing/2014/main" id="{8558B8C4-0BAA-B44C-B8BF-1BF14594C94E}"/>
              </a:ext>
            </a:extLst>
          </p:cNvPr>
          <p:cNvGrpSpPr/>
          <p:nvPr/>
        </p:nvGrpSpPr>
        <p:grpSpPr>
          <a:xfrm>
            <a:off x="51955"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3110346" y="1097870"/>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6168737" y="109786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103741" y="3009050"/>
            <a:ext cx="2794887" cy="193899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b="0" i="0" u="none" strike="noStrike">
                <a:solidFill>
                  <a:schemeClr val="tx1">
                    <a:lumMod val="65000"/>
                    <a:lumOff val="35000"/>
                  </a:schemeClr>
                </a:solidFill>
                <a:effectLst/>
                <a:latin typeface="Century Gothic" panose="020B0502020202020204" pitchFamily="34" charset="0"/>
              </a:rPr>
              <a:t>Nas áreas urbanas, a falta de estações de recarga de veículos elétricos eficientes e acessíveis dificultou a adoção de veículos elétricos, principalmente entre as empresas de logística. </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Nossa pesquisa indicou uma redução de 30% na eficiência operacional devido à infraestrutura de recarga limitada.</a:t>
            </a:r>
          </a:p>
        </p:txBody>
      </p:sp>
      <p:sp>
        <p:nvSpPr>
          <p:cNvPr id="29" name="TextBox 28">
            <a:extLst>
              <a:ext uri="{FF2B5EF4-FFF2-40B4-BE49-F238E27FC236}">
                <a16:creationId xmlns:a16="http://schemas.microsoft.com/office/drawing/2014/main" id="{B1F752A5-2D3A-2BAD-5499-D85328A4959B}"/>
              </a:ext>
            </a:extLst>
          </p:cNvPr>
          <p:cNvSpPr txBox="1"/>
          <p:nvPr/>
        </p:nvSpPr>
        <p:spPr>
          <a:xfrm>
            <a:off x="3194154" y="2994841"/>
            <a:ext cx="2794887" cy="175432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b="0" i="0" u="none" strike="noStrike">
                <a:solidFill>
                  <a:schemeClr val="tx1">
                    <a:lumMod val="65000"/>
                    <a:lumOff val="35000"/>
                  </a:schemeClr>
                </a:solidFill>
                <a:effectLst/>
                <a:latin typeface="Century Gothic" panose="020B0502020202020204" pitchFamily="34" charset="0"/>
              </a:rPr>
              <a:t>A Positive Charge lançou uma rede inovadora de estações de recarga de alta velocidade para VEs em vários locais. </a:t>
            </a:r>
          </a:p>
          <a:p>
            <a:pPr marL="285750" indent="-285750" rtl="0">
              <a:spcBef>
                <a:spcPts val="0"/>
              </a:spcBef>
              <a:spcAft>
                <a:spcPts val="0"/>
              </a:spcAft>
              <a:buFont typeface="Arial" panose="020B0604020202020204" pitchFamily="34" charset="0"/>
              <a:buChar char="•"/>
            </a:pPr>
            <a:r>
              <a:rPr lang="pt-BR" sz="1200" b="0" i="0" u="none" strike="noStrike">
                <a:solidFill>
                  <a:schemeClr val="tx1">
                    <a:lumMod val="65000"/>
                    <a:lumOff val="35000"/>
                  </a:schemeClr>
                </a:solidFill>
                <a:effectLst/>
                <a:latin typeface="Century Gothic" panose="020B0502020202020204" pitchFamily="34" charset="0"/>
              </a:rPr>
              <a:t>Essas estações estão estrategicamente localizadas nos principais centros logísticos para maximizar a acessibilidade e reduzir o tempo de inatividade das frotas de logística elétrica.</a:t>
            </a:r>
          </a:p>
        </p:txBody>
      </p:sp>
      <p:sp>
        <p:nvSpPr>
          <p:cNvPr id="30" name="TextBox 29">
            <a:extLst>
              <a:ext uri="{FF2B5EF4-FFF2-40B4-BE49-F238E27FC236}">
                <a16:creationId xmlns:a16="http://schemas.microsoft.com/office/drawing/2014/main" id="{8D2ED50F-FA0D-F86A-D9ED-B433C25428CE}"/>
              </a:ext>
            </a:extLst>
          </p:cNvPr>
          <p:cNvSpPr txBox="1"/>
          <p:nvPr/>
        </p:nvSpPr>
        <p:spPr>
          <a:xfrm>
            <a:off x="6272311" y="2994841"/>
            <a:ext cx="2794887" cy="2492990"/>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b="0" i="0" u="none" strike="noStrike">
                <a:solidFill>
                  <a:schemeClr val="tx1">
                    <a:lumMod val="65000"/>
                    <a:lumOff val="35000"/>
                  </a:schemeClr>
                </a:solidFill>
                <a:effectLst/>
                <a:latin typeface="Century Gothic" panose="020B0502020202020204" pitchFamily="34" charset="0"/>
              </a:rPr>
              <a:t>Nossa abordagem envolveu uma análise aprofundada das rotas logísticas para identificar os locais ideais para as estações de recarga. Fizemos parcerias com empresas locais para a colocação de estações, garantindo o mínimo de interrupções. </a:t>
            </a:r>
          </a:p>
          <a:p>
            <a:pPr marL="285750" indent="-285750" rtl="0">
              <a:spcBef>
                <a:spcPts val="0"/>
              </a:spcBef>
              <a:spcAft>
                <a:spcPts val="0"/>
              </a:spcAft>
              <a:buFont typeface="Arial" panose="020B0604020202020204" pitchFamily="34" charset="0"/>
              <a:buChar char="•"/>
            </a:pPr>
            <a:r>
              <a:rPr lang="pt-BR" sz="1200" b="0" i="0" u="none" strike="noStrike">
                <a:solidFill>
                  <a:schemeClr val="tx1">
                    <a:lumMod val="65000"/>
                    <a:lumOff val="35000"/>
                  </a:schemeClr>
                </a:solidFill>
                <a:effectLst/>
                <a:latin typeface="Century Gothic" panose="020B0502020202020204" pitchFamily="34" charset="0"/>
              </a:rPr>
              <a:t>Nossa equipe também implementou um software avançado para o gerenciamento contínuo do cronograma de recarga, integrando dados em tempo real para otimizar o uso.</a:t>
            </a:r>
          </a:p>
        </p:txBody>
      </p:sp>
      <p:sp>
        <p:nvSpPr>
          <p:cNvPr id="34" name="TextBox 33">
            <a:extLst>
              <a:ext uri="{FF2B5EF4-FFF2-40B4-BE49-F238E27FC236}">
                <a16:creationId xmlns:a16="http://schemas.microsoft.com/office/drawing/2014/main" id="{77EF841C-8692-6D89-8EC9-2ABA5034A78F}"/>
              </a:ext>
            </a:extLst>
          </p:cNvPr>
          <p:cNvSpPr txBox="1"/>
          <p:nvPr/>
        </p:nvSpPr>
        <p:spPr>
          <a:xfrm>
            <a:off x="9288607" y="2354049"/>
            <a:ext cx="2762046" cy="830997"/>
          </a:xfrm>
          <a:prstGeom prst="rect">
            <a:avLst/>
          </a:prstGeom>
          <a:noFill/>
        </p:spPr>
        <p:txBody>
          <a:bodyPr wrap="square">
            <a:spAutoFit/>
          </a:bodyPr>
          <a:lstStyle/>
          <a:p>
            <a:pPr rtl="0">
              <a:spcBef>
                <a:spcPts val="0"/>
              </a:spcBef>
              <a:spcAft>
                <a:spcPts val="0"/>
              </a:spcAft>
            </a:pPr>
            <a:r>
              <a:rPr lang="pt-BR" sz="1200" b="0" i="0" u="none" strike="noStrike">
                <a:solidFill>
                  <a:schemeClr val="bg1"/>
                </a:solidFill>
                <a:effectLst/>
                <a:latin typeface="Century Gothic" panose="020B0502020202020204" pitchFamily="34" charset="0"/>
              </a:rPr>
              <a:t>A revolução na logística de veículos elétricos não consiste apenas nos veículos, mas também na infraestrutura de apoio.</a:t>
            </a:r>
          </a:p>
        </p:txBody>
      </p:sp>
      <p:sp>
        <p:nvSpPr>
          <p:cNvPr id="35" name="Rectangle 34">
            <a:extLst>
              <a:ext uri="{FF2B5EF4-FFF2-40B4-BE49-F238E27FC236}">
                <a16:creationId xmlns:a16="http://schemas.microsoft.com/office/drawing/2014/main" id="{B0D6B1EE-95D0-9E71-998B-41540618B749}"/>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34A0A78-D183-9B20-67A2-157B2FF5F815}"/>
              </a:ext>
            </a:extLst>
          </p:cNvPr>
          <p:cNvSpPr/>
          <p:nvPr/>
        </p:nvSpPr>
        <p:spPr>
          <a:xfrm>
            <a:off x="9227127" y="6061626"/>
            <a:ext cx="2890055"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Aspas de abertura com preenchimento sólido">
            <a:extLst>
              <a:ext uri="{FF2B5EF4-FFF2-40B4-BE49-F238E27FC236}">
                <a16:creationId xmlns:a16="http://schemas.microsoft.com/office/drawing/2014/main" id="{70632719-3B1D-D20E-2D93-9A6E92A4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98" y="5760130"/>
            <a:ext cx="1442502" cy="1442502"/>
          </a:xfrm>
          <a:prstGeom prst="rect">
            <a:avLst/>
          </a:prstGeom>
        </p:spPr>
      </p:pic>
      <p:sp>
        <p:nvSpPr>
          <p:cNvPr id="40" name="TextBox 39">
            <a:extLst>
              <a:ext uri="{FF2B5EF4-FFF2-40B4-BE49-F238E27FC236}">
                <a16:creationId xmlns:a16="http://schemas.microsoft.com/office/drawing/2014/main" id="{91220B46-C7C7-416D-E218-90B30C929E80}"/>
              </a:ext>
            </a:extLst>
          </p:cNvPr>
          <p:cNvSpPr txBox="1"/>
          <p:nvPr/>
        </p:nvSpPr>
        <p:spPr>
          <a:xfrm>
            <a:off x="9295335" y="3110170"/>
            <a:ext cx="2762046" cy="400110"/>
          </a:xfrm>
          <a:prstGeom prst="rect">
            <a:avLst/>
          </a:prstGeom>
          <a:noFill/>
        </p:spPr>
        <p:txBody>
          <a:bodyPr wrap="square">
            <a:spAutoFit/>
          </a:bodyPr>
          <a:lstStyle/>
          <a:p>
            <a:pPr rtl="0">
              <a:spcBef>
                <a:spcPts val="0"/>
              </a:spcBef>
              <a:spcAft>
                <a:spcPts val="0"/>
              </a:spcAft>
            </a:pPr>
            <a:r>
              <a:rPr lang="pt-BR" sz="1000" b="0" i="1" u="none" strike="noStrike">
                <a:solidFill>
                  <a:schemeClr val="bg1"/>
                </a:solidFill>
                <a:effectLst/>
                <a:latin typeface="Century Gothic" panose="020B0502020202020204" pitchFamily="34" charset="0"/>
              </a:rPr>
              <a:t>- Dra. Emily Zhau, engenheira líder de transportes, EV Innovations Inc.</a:t>
            </a:r>
          </a:p>
        </p:txBody>
      </p:sp>
      <p:sp>
        <p:nvSpPr>
          <p:cNvPr id="41" name="TextBox 40">
            <a:extLst>
              <a:ext uri="{FF2B5EF4-FFF2-40B4-BE49-F238E27FC236}">
                <a16:creationId xmlns:a16="http://schemas.microsoft.com/office/drawing/2014/main" id="{C19B81EC-4A6B-4457-CEC9-0ADC895B1E0F}"/>
              </a:ext>
            </a:extLst>
          </p:cNvPr>
          <p:cNvSpPr txBox="1"/>
          <p:nvPr/>
        </p:nvSpPr>
        <p:spPr>
          <a:xfrm>
            <a:off x="9355137" y="4384535"/>
            <a:ext cx="2762046" cy="830997"/>
          </a:xfrm>
          <a:prstGeom prst="rect">
            <a:avLst/>
          </a:prstGeom>
          <a:noFill/>
        </p:spPr>
        <p:txBody>
          <a:bodyPr wrap="square">
            <a:spAutoFit/>
          </a:bodyPr>
          <a:lstStyle/>
          <a:p>
            <a:pPr rtl="0">
              <a:spcBef>
                <a:spcPts val="0"/>
              </a:spcBef>
              <a:spcAft>
                <a:spcPts val="0"/>
              </a:spcAft>
            </a:pPr>
            <a:r>
              <a:rPr lang="pt-BR" sz="1200" b="0" i="0" u="none" strike="noStrike">
                <a:solidFill>
                  <a:schemeClr val="bg1"/>
                </a:solidFill>
                <a:effectLst/>
                <a:latin typeface="Century Gothic" panose="020B0502020202020204" pitchFamily="34" charset="0"/>
              </a:rPr>
              <a:t>A rede da Positive Charge tem sido um divisor de águas para a logística urbana, reduzindo o tempo de recarga da nossa frota em 40%.</a:t>
            </a:r>
          </a:p>
        </p:txBody>
      </p:sp>
      <p:sp>
        <p:nvSpPr>
          <p:cNvPr id="42" name="TextBox 41">
            <a:extLst>
              <a:ext uri="{FF2B5EF4-FFF2-40B4-BE49-F238E27FC236}">
                <a16:creationId xmlns:a16="http://schemas.microsoft.com/office/drawing/2014/main" id="{8DE7621D-955B-1D6B-992D-DFA2B9A36709}"/>
              </a:ext>
            </a:extLst>
          </p:cNvPr>
          <p:cNvSpPr txBox="1"/>
          <p:nvPr/>
        </p:nvSpPr>
        <p:spPr>
          <a:xfrm>
            <a:off x="9326213" y="5287776"/>
            <a:ext cx="2762046" cy="400110"/>
          </a:xfrm>
          <a:prstGeom prst="rect">
            <a:avLst/>
          </a:prstGeom>
          <a:noFill/>
        </p:spPr>
        <p:txBody>
          <a:bodyPr wrap="square">
            <a:spAutoFit/>
          </a:bodyPr>
          <a:lstStyle/>
          <a:p>
            <a:pPr rtl="0">
              <a:spcBef>
                <a:spcPts val="0"/>
              </a:spcBef>
              <a:spcAft>
                <a:spcPts val="0"/>
              </a:spcAft>
            </a:pPr>
            <a:r>
              <a:rPr lang="pt-BR" sz="1000" b="0" i="1" u="none" strike="noStrike">
                <a:solidFill>
                  <a:schemeClr val="bg1"/>
                </a:solidFill>
                <a:effectLst/>
                <a:latin typeface="Century Gothic" panose="020B0502020202020204" pitchFamily="34" charset="0"/>
              </a:rPr>
              <a:t>- Denis Vidal, gerente de frota da Efficient Logistics Solutions</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132</TotalTime>
  <Words>368</Words>
  <Application>Microsoft Office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18</cp:revision>
  <dcterms:created xsi:type="dcterms:W3CDTF">2022-05-22T18:55:25Z</dcterms:created>
  <dcterms:modified xsi:type="dcterms:W3CDTF">2024-10-15T13:37:51Z</dcterms:modified>
</cp:coreProperties>
</file>