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2" r:id="rId3"/>
    <p:sldId id="38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4469"/>
    <a:srgbClr val="2E75B6"/>
    <a:srgbClr val="E3EBEA"/>
    <a:srgbClr val="D4E1EF"/>
    <a:srgbClr val="D6EEE9"/>
    <a:srgbClr val="1E6864"/>
    <a:srgbClr val="719896"/>
    <a:srgbClr val="CEE5E0"/>
    <a:srgbClr val="C2CDDB"/>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260" autoAdjust="0"/>
    <p:restoredTop sz="96058"/>
  </p:normalViewPr>
  <p:slideViewPr>
    <p:cSldViewPr snapToGrid="0" snapToObjects="1">
      <p:cViewPr varScale="1">
        <p:scale>
          <a:sx n="92" d="100"/>
          <a:sy n="92" d="100"/>
        </p:scale>
        <p:origin x="102" y="44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885090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t.smartsheet.com/try-it?trp=5816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074431" cy="1077218"/>
          </a:xfrm>
          <a:prstGeom prst="rect">
            <a:avLst/>
          </a:prstGeom>
          <a:noFill/>
          <a:effectLst/>
        </p:spPr>
        <p:txBody>
          <a:bodyPr wrap="square" rtlCol="0">
            <a:spAutoFit/>
          </a:bodyPr>
          <a:lstStyle/>
          <a:p>
            <a:pPr rtl="0"/>
            <a:r>
              <a:rPr lang="pt-BR" sz="3200" b="1" dirty="0">
                <a:solidFill>
                  <a:schemeClr val="bg1"/>
                </a:solidFill>
                <a:latin typeface="Century Gothic" panose="020B0502020202020204" pitchFamily="34" charset="0"/>
              </a:rPr>
              <a:t>Modelo de diagrama de espinha de peixe de seis ramificações</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255396"/>
          </a:xfrm>
          <a:prstGeom prst="rect">
            <a:avLst/>
          </a:prstGeom>
          <a:noFill/>
        </p:spPr>
        <p:txBody>
          <a:bodyPr wrap="square" rtlCol="0">
            <a:spAutoFit/>
          </a:bodyPr>
          <a:lstStyle/>
          <a:p>
            <a:pPr algn="l" rtl="0">
              <a:lnSpc>
                <a:spcPct val="150000"/>
              </a:lnSpc>
              <a:spcBef>
                <a:spcPts val="0"/>
              </a:spcBef>
              <a:spcAft>
                <a:spcPts val="0"/>
              </a:spcAft>
            </a:pPr>
            <a:r>
              <a:rPr lang="pt-BR" sz="1300" b="1" i="0" u="none" strike="noStrike">
                <a:solidFill>
                  <a:schemeClr val="bg1"/>
                </a:solidFill>
                <a:effectLst/>
                <a:latin typeface="Century Gothic" panose="020B0502020202020204" pitchFamily="34" charset="0"/>
              </a:rPr>
              <a:t>Quando usar o modelo: </a:t>
            </a:r>
            <a:r>
              <a:rPr lang="pt-BR" sz="1300" i="0" u="none" strike="noStrike">
                <a:solidFill>
                  <a:schemeClr val="bg1"/>
                </a:solidFill>
                <a:effectLst/>
                <a:latin typeface="Century Gothic" panose="020B0502020202020204" pitchFamily="34" charset="0"/>
              </a:rPr>
              <a:t>o modelo de espinha de peixe ajuda a apresentar dados complexos em um formato facilmente compreensível. Você pode dividir um problema central em seis categorias ou causas, resumir detalhes importantes e envolver seu público em um diálogo estruturado de solução de problemas. </a:t>
            </a:r>
          </a:p>
          <a:p>
            <a:pPr algn="l" rtl="0">
              <a:lnSpc>
                <a:spcPct val="150000"/>
              </a:lnSpc>
              <a:spcBef>
                <a:spcPts val="0"/>
              </a:spcBef>
              <a:spcAft>
                <a:spcPts val="0"/>
              </a:spcAft>
            </a:pPr>
            <a:r>
              <a:rPr lang="pt-BR" sz="1300" i="0" u="none" strike="noStrike">
                <a:solidFill>
                  <a:schemeClr val="bg1"/>
                </a:solidFill>
                <a:effectLst/>
                <a:latin typeface="Century Gothic" panose="020B0502020202020204" pitchFamily="34" charset="0"/>
              </a:rPr>
              <a:t>  </a:t>
            </a:r>
          </a:p>
          <a:p>
            <a:pPr algn="l" rtl="0">
              <a:lnSpc>
                <a:spcPct val="150000"/>
              </a:lnSpc>
              <a:spcBef>
                <a:spcPts val="0"/>
              </a:spcBef>
              <a:spcAft>
                <a:spcPts val="0"/>
              </a:spcAft>
            </a:pPr>
            <a:r>
              <a:rPr lang="pt-BR" sz="1300" b="1" i="0" u="none" strike="noStrike">
                <a:solidFill>
                  <a:schemeClr val="bg1"/>
                </a:solidFill>
                <a:effectLst/>
                <a:latin typeface="Century Gothic" panose="020B0502020202020204" pitchFamily="34" charset="0"/>
              </a:rPr>
              <a:t>Recursos importantes do modelo: </a:t>
            </a:r>
            <a:r>
              <a:rPr lang="pt-BR" sz="1300" i="0" u="none" strike="noStrike">
                <a:solidFill>
                  <a:schemeClr val="bg1"/>
                </a:solidFill>
                <a:effectLst/>
                <a:latin typeface="Century Gothic" panose="020B0502020202020204" pitchFamily="34" charset="0"/>
              </a:rPr>
              <a:t>o design limpo e espaçoso garante que cada bloco de texto seja legível e distinto. O formato de seis seções possibilita uma apresentação de conteúdo organizada e detalhada. Cada seção tem espaço para elaborar causas ou categorias individuais com uma ligação clara com o problema principal.</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4581" y="1588371"/>
            <a:ext cx="6809463" cy="3830322"/>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68883C02-6236-5894-B27C-D5E8A9F96865}"/>
              </a:ext>
            </a:extLst>
          </p:cNvPr>
          <p:cNvPicPr>
            <a:picLocks noChangeAspect="1"/>
          </p:cNvPicPr>
          <p:nvPr/>
        </p:nvPicPr>
        <p:blipFill>
          <a:blip r:embed="rId5"/>
          <a:srcRect/>
          <a:stretch/>
        </p:blipFill>
        <p:spPr>
          <a:xfrm>
            <a:off x="8640343"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grpSp>
        <p:nvGrpSpPr>
          <p:cNvPr id="47" name="Group 46">
            <a:extLst>
              <a:ext uri="{FF2B5EF4-FFF2-40B4-BE49-F238E27FC236}">
                <a16:creationId xmlns:a16="http://schemas.microsoft.com/office/drawing/2014/main" id="{A95073DB-7EE5-639F-2782-80341B94A690}"/>
              </a:ext>
            </a:extLst>
          </p:cNvPr>
          <p:cNvGrpSpPr/>
          <p:nvPr/>
        </p:nvGrpSpPr>
        <p:grpSpPr>
          <a:xfrm>
            <a:off x="59658" y="2286631"/>
            <a:ext cx="1530273" cy="2274258"/>
            <a:chOff x="1265195" y="770586"/>
            <a:chExt cx="3200400" cy="5577053"/>
          </a:xfrm>
          <a:solidFill>
            <a:srgbClr val="719896"/>
          </a:solidFill>
        </p:grpSpPr>
        <p:sp>
          <p:nvSpPr>
            <p:cNvPr id="48" name="Parallelogram 47">
              <a:extLst>
                <a:ext uri="{FF2B5EF4-FFF2-40B4-BE49-F238E27FC236}">
                  <a16:creationId xmlns:a16="http://schemas.microsoft.com/office/drawing/2014/main" id="{463EFF87-5CEA-3AFE-893C-7A5AD06353B6}"/>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53" name="Parallelogram 52">
              <a:extLst>
                <a:ext uri="{FF2B5EF4-FFF2-40B4-BE49-F238E27FC236}">
                  <a16:creationId xmlns:a16="http://schemas.microsoft.com/office/drawing/2014/main" id="{D490DD8B-4B7B-338D-8C92-BB29E605F924}"/>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pt-BR" sz="1600" dirty="0">
                <a:solidFill>
                  <a:srgbClr val="1E6864"/>
                </a:solidFill>
                <a:latin typeface="Century Gothic" panose="020B0502020202020204" pitchFamily="34" charset="0"/>
              </a:rPr>
              <a:t>O formato de seis seções possibilita uma apresentação de conteúdo organizada e detalhada.</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pt-BR" sz="1600">
                <a:solidFill>
                  <a:srgbClr val="1E6864"/>
                </a:solidFill>
                <a:latin typeface="Century Gothic" panose="020B0502020202020204" pitchFamily="34" charset="0"/>
              </a:rPr>
              <a:t>Cada seção tem espaço para elaborar causas ou categorias individuais com uma ligação clara com o problema principal.</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pt-BR" sz="1600">
                <a:solidFill>
                  <a:srgbClr val="1E6864"/>
                </a:solidFill>
                <a:latin typeface="Century Gothic" panose="020B0502020202020204" pitchFamily="34" charset="0"/>
              </a:rPr>
              <a:t>O design limpo e espaçoso garante que cada bloco de texto seja legível e distinto. </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6</a:t>
            </a: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5</a:t>
            </a: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4</a:t>
            </a: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pt-BR" sz="1600" dirty="0">
                <a:solidFill>
                  <a:srgbClr val="1E6864"/>
                </a:solidFill>
                <a:latin typeface="Century Gothic" panose="020B0502020202020204" pitchFamily="34" charset="0"/>
              </a:rPr>
              <a:t>e envolver seu público em um diálogo estruturado de solução de problemas. </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3</a:t>
            </a: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pt-BR" sz="1600" dirty="0">
                <a:solidFill>
                  <a:srgbClr val="1E6864"/>
                </a:solidFill>
                <a:latin typeface="Century Gothic" panose="020B0502020202020204" pitchFamily="34" charset="0"/>
              </a:rPr>
              <a:t>Você pode dividir um problema central em seis categorias ou causas, resumir detalhes importantes </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2</a:t>
            </a: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pt-BR" sz="1600" dirty="0">
                <a:solidFill>
                  <a:srgbClr val="1E6864"/>
                </a:solidFill>
                <a:latin typeface="Century Gothic" panose="020B0502020202020204" pitchFamily="34" charset="0"/>
              </a:rPr>
              <a:t>O modelo de espinha de peixe ajuda a apresentar dados complexos em um formato facilmente compreensível.</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100000">
                <a:srgbClr val="54708B"/>
              </a:gs>
              <a:gs pos="0">
                <a:srgbClr val="8499A0"/>
              </a:gs>
            </a:gsLst>
            <a:lin ang="0" scaled="0"/>
          </a:gradFill>
          <a:ln w="63500">
            <a:solidFill>
              <a:srgbClr val="22446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rgbClr val="22446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2200">
                <a:solidFill>
                  <a:schemeClr val="bg1"/>
                </a:solidFill>
                <a:latin typeface="Century Gothic" panose="020B0502020202020204" pitchFamily="34" charset="0"/>
              </a:rPr>
              <a:t>Texto</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1</a:t>
            </a:r>
          </a:p>
        </p:txBody>
      </p:sp>
      <p:grpSp>
        <p:nvGrpSpPr>
          <p:cNvPr id="44" name="Group 43">
            <a:extLst>
              <a:ext uri="{FF2B5EF4-FFF2-40B4-BE49-F238E27FC236}">
                <a16:creationId xmlns:a16="http://schemas.microsoft.com/office/drawing/2014/main" id="{3F4656B2-61E4-1701-AB86-C5744BC78AA9}"/>
              </a:ext>
            </a:extLst>
          </p:cNvPr>
          <p:cNvGrpSpPr/>
          <p:nvPr/>
        </p:nvGrpSpPr>
        <p:grpSpPr>
          <a:xfrm>
            <a:off x="154032" y="2286631"/>
            <a:ext cx="1511122" cy="2274258"/>
            <a:chOff x="1265789" y="770586"/>
            <a:chExt cx="3186723" cy="5577053"/>
          </a:xfrm>
          <a:solidFill>
            <a:srgbClr val="D6EEE9"/>
          </a:solidFill>
        </p:grpSpPr>
        <p:sp>
          <p:nvSpPr>
            <p:cNvPr id="42" name="Parallelogram 41">
              <a:extLst>
                <a:ext uri="{FF2B5EF4-FFF2-40B4-BE49-F238E27FC236}">
                  <a16:creationId xmlns:a16="http://schemas.microsoft.com/office/drawing/2014/main" id="{EC3B7D44-3D95-2747-FC79-DC45C7B5D7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43" name="Parallelogram 42">
              <a:extLst>
                <a:ext uri="{FF2B5EF4-FFF2-40B4-BE49-F238E27FC236}">
                  <a16:creationId xmlns:a16="http://schemas.microsoft.com/office/drawing/2014/main" id="{FF32996A-49F5-3954-B92A-B2B8728EB466}"/>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45" name="TextBox 44">
            <a:extLst>
              <a:ext uri="{FF2B5EF4-FFF2-40B4-BE49-F238E27FC236}">
                <a16:creationId xmlns:a16="http://schemas.microsoft.com/office/drawing/2014/main" id="{3E32EC39-3FEF-DAF6-A032-4EA433B58FAD}"/>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rtl="0"/>
            <a:r>
              <a:rPr lang="pt-BR" sz="1100">
                <a:solidFill>
                  <a:srgbClr val="1E6864"/>
                </a:solidFill>
                <a:latin typeface="Century Gothic" panose="020B0502020202020204" pitchFamily="34" charset="0"/>
              </a:rPr>
              <a:t>Texto</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9000">
              <a:schemeClr val="bg1"/>
            </a:gs>
            <a:gs pos="0">
              <a:srgbClr val="E3EBEA"/>
            </a:gs>
            <a:gs pos="30000">
              <a:schemeClr val="bg1"/>
            </a:gs>
            <a:gs pos="100000">
              <a:srgbClr val="E3EBEA"/>
            </a:gs>
          </a:gsLst>
          <a:lin ang="5400000" scaled="0"/>
        </a:gradFill>
        <a:effectLst/>
      </p:bgPr>
    </p:bg>
    <p:spTree>
      <p:nvGrpSpPr>
        <p:cNvPr id="1" name=""/>
        <p:cNvGrpSpPr/>
        <p:nvPr/>
      </p:nvGrpSpPr>
      <p:grpSpPr>
        <a:xfrm>
          <a:off x="0" y="0"/>
          <a:ext cx="0" cy="0"/>
          <a:chOff x="0" y="0"/>
          <a:chExt cx="0" cy="0"/>
        </a:xfrm>
      </p:grpSpPr>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pt-BR" sz="1600">
                <a:solidFill>
                  <a:srgbClr val="1E6864"/>
                </a:solidFill>
                <a:latin typeface="Century Gothic" panose="020B0502020202020204" pitchFamily="34" charset="0"/>
              </a:rPr>
              <a:t>Texto</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pt-BR" sz="1600">
                <a:solidFill>
                  <a:srgbClr val="1E6864"/>
                </a:solidFill>
                <a:latin typeface="Century Gothic" panose="020B0502020202020204" pitchFamily="34" charset="0"/>
              </a:rPr>
              <a:t>Texto</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pt-BR" sz="1600">
                <a:solidFill>
                  <a:srgbClr val="1E6864"/>
                </a:solidFill>
                <a:latin typeface="Century Gothic" panose="020B0502020202020204" pitchFamily="34" charset="0"/>
              </a:rPr>
              <a:t>Texto</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6</a:t>
            </a: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5</a:t>
            </a: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4</a:t>
            </a: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pt-BR" sz="1600">
                <a:solidFill>
                  <a:srgbClr val="1E6864"/>
                </a:solidFill>
                <a:latin typeface="Century Gothic" panose="020B0502020202020204" pitchFamily="34" charset="0"/>
              </a:rPr>
              <a:t>Texto</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3</a:t>
            </a: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pt-BR" sz="1600">
                <a:solidFill>
                  <a:srgbClr val="1E6864"/>
                </a:solidFill>
                <a:latin typeface="Century Gothic" panose="020B0502020202020204" pitchFamily="34" charset="0"/>
              </a:rPr>
              <a:t>Texto</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2</a:t>
            </a: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pt-BR" sz="1600">
                <a:solidFill>
                  <a:srgbClr val="1E6864"/>
                </a:solidFill>
                <a:latin typeface="Century Gothic" panose="020B0502020202020204" pitchFamily="34" charset="0"/>
              </a:rPr>
              <a:t>Texto</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2200">
                <a:solidFill>
                  <a:schemeClr val="bg1"/>
                </a:solidFill>
                <a:latin typeface="Century Gothic" panose="020B0502020202020204" pitchFamily="34" charset="0"/>
              </a:rPr>
              <a:t>Texto</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1</a:t>
            </a:r>
          </a:p>
        </p:txBody>
      </p:sp>
      <p:grpSp>
        <p:nvGrpSpPr>
          <p:cNvPr id="2" name="Group 1">
            <a:extLst>
              <a:ext uri="{FF2B5EF4-FFF2-40B4-BE49-F238E27FC236}">
                <a16:creationId xmlns:a16="http://schemas.microsoft.com/office/drawing/2014/main" id="{E7DCD835-6F77-E5FC-4248-702134417453}"/>
              </a:ext>
            </a:extLst>
          </p:cNvPr>
          <p:cNvGrpSpPr/>
          <p:nvPr/>
        </p:nvGrpSpPr>
        <p:grpSpPr>
          <a:xfrm>
            <a:off x="59658" y="2286631"/>
            <a:ext cx="1530273" cy="2274258"/>
            <a:chOff x="1265195" y="770586"/>
            <a:chExt cx="3200400" cy="5577053"/>
          </a:xfrm>
          <a:solidFill>
            <a:srgbClr val="719896"/>
          </a:solidFill>
        </p:grpSpPr>
        <p:sp>
          <p:nvSpPr>
            <p:cNvPr id="3" name="Parallelogram 2">
              <a:extLst>
                <a:ext uri="{FF2B5EF4-FFF2-40B4-BE49-F238E27FC236}">
                  <a16:creationId xmlns:a16="http://schemas.microsoft.com/office/drawing/2014/main" id="{937E8242-DF29-AD92-D015-30329C310923}"/>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4" name="Parallelogram 3">
              <a:extLst>
                <a:ext uri="{FF2B5EF4-FFF2-40B4-BE49-F238E27FC236}">
                  <a16:creationId xmlns:a16="http://schemas.microsoft.com/office/drawing/2014/main" id="{4052E409-4D87-DA6A-853C-9424227344F9}"/>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grpSp>
        <p:nvGrpSpPr>
          <p:cNvPr id="5" name="Group 4">
            <a:extLst>
              <a:ext uri="{FF2B5EF4-FFF2-40B4-BE49-F238E27FC236}">
                <a16:creationId xmlns:a16="http://schemas.microsoft.com/office/drawing/2014/main" id="{37C1B4DF-8AB6-AE6E-AEF5-D826C82B8242}"/>
              </a:ext>
            </a:extLst>
          </p:cNvPr>
          <p:cNvGrpSpPr/>
          <p:nvPr/>
        </p:nvGrpSpPr>
        <p:grpSpPr>
          <a:xfrm>
            <a:off x="154032" y="2286631"/>
            <a:ext cx="1511122" cy="2274258"/>
            <a:chOff x="1265789" y="770586"/>
            <a:chExt cx="3186723" cy="5577053"/>
          </a:xfrm>
          <a:solidFill>
            <a:srgbClr val="D6EEE9"/>
          </a:solidFill>
        </p:grpSpPr>
        <p:sp>
          <p:nvSpPr>
            <p:cNvPr id="7" name="Parallelogram 6">
              <a:extLst>
                <a:ext uri="{FF2B5EF4-FFF2-40B4-BE49-F238E27FC236}">
                  <a16:creationId xmlns:a16="http://schemas.microsoft.com/office/drawing/2014/main" id="{B3C3733F-174C-4C83-EE6C-62C6DA6EF1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8" name="Parallelogram 7">
              <a:extLst>
                <a:ext uri="{FF2B5EF4-FFF2-40B4-BE49-F238E27FC236}">
                  <a16:creationId xmlns:a16="http://schemas.microsoft.com/office/drawing/2014/main" id="{AF859A22-9A34-45F8-1421-8E0E28834274}"/>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9" name="TextBox 8">
            <a:extLst>
              <a:ext uri="{FF2B5EF4-FFF2-40B4-BE49-F238E27FC236}">
                <a16:creationId xmlns:a16="http://schemas.microsoft.com/office/drawing/2014/main" id="{7D67B6E7-AC29-4A23-B43F-FECC263DAB1B}"/>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rtl="0"/>
            <a:r>
              <a:rPr lang="pt-BR" sz="1100">
                <a:solidFill>
                  <a:srgbClr val="1E6864"/>
                </a:solidFill>
                <a:latin typeface="Century Gothic" panose="020B0502020202020204" pitchFamily="34" charset="0"/>
              </a:rPr>
              <a:t>Texto</a:t>
            </a:r>
          </a:p>
        </p:txBody>
      </p:sp>
    </p:spTree>
    <p:extLst>
      <p:ext uri="{BB962C8B-B14F-4D97-AF65-F5344CB8AC3E}">
        <p14:creationId xmlns:p14="http://schemas.microsoft.com/office/powerpoint/2010/main" val="288607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474526866"/>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dirty="0">
                          <a:solidFill>
                            <a:schemeClr val="tx1"/>
                          </a:solidFill>
                          <a:effectLst/>
                          <a:latin typeface="Century Gothic" panose="020B0502020202020204" pitchFamily="34" charset="0"/>
                        </a:rPr>
                      </a:br>
                      <a:r>
                        <a:rPr lang="pt-BR" sz="1400" b="0" dirty="0">
                          <a:solidFill>
                            <a:schemeClr val="tx1"/>
                          </a:solidFill>
                          <a:effectLst/>
                          <a:latin typeface="Century Gothic" panose="020B0502020202020204" pitchFamily="34" charset="0"/>
                        </a:rPr>
                        <a:t>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12705</TotalTime>
  <Words>344</Words>
  <Application>Microsoft Office PowerPoint</Application>
  <PresentationFormat>Widescreen</PresentationFormat>
  <Paragraphs>39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197</cp:revision>
  <cp:lastPrinted>2024-02-20T23:48:17Z</cp:lastPrinted>
  <dcterms:created xsi:type="dcterms:W3CDTF">2021-07-07T23:54:57Z</dcterms:created>
  <dcterms:modified xsi:type="dcterms:W3CDTF">2024-10-30T12:16:40Z</dcterms:modified>
</cp:coreProperties>
</file>