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69" r:id="rId3"/>
    <p:sldId id="372" r:id="rId4"/>
    <p:sldId id="37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FAF"/>
    <a:srgbClr val="B8CDCF"/>
    <a:srgbClr val="D0F0EC"/>
    <a:srgbClr val="FD9271"/>
    <a:srgbClr val="FFB7AB"/>
    <a:srgbClr val="FCD46E"/>
    <a:srgbClr val="F9E9BD"/>
    <a:srgbClr val="ECF7F6"/>
    <a:srgbClr val="E0F3F2"/>
    <a:srgbClr val="EC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4" autoAdjust="0"/>
    <p:restoredTop sz="96058"/>
  </p:normalViewPr>
  <p:slideViewPr>
    <p:cSldViewPr snapToGrid="0" snapToObjects="1">
      <p:cViewPr varScale="1">
        <p:scale>
          <a:sx n="112" d="100"/>
          <a:sy n="112" d="100"/>
        </p:scale>
        <p:origin x="400" y="2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51511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B717-C060-1E8D-9682-32A05F5F3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F97CD-EC10-5080-6C3D-039B60F38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A2636-EE9E-A5EE-5C53-C201463F58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91609E-6A51-A70B-A630-E02C25F39A28}"/>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79727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7144-BD8A-BD5D-CF62-A6F05EF60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04B1B-3405-C878-0C19-FF6528CC0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3C456-CE22-6591-DCFF-7D0A1D57E3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74FD0F-E77A-A0F2-DCEA-3FC0F80717B0}"/>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72861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8754&amp;utm_source=template-powerpoint&amp;utm_medium=content&amp;utm_campaign=Basic+Stakeholder+Analysis+Template-powerpoint-8754&amp;lpa=Basic+Stakeholder+Analysis+Template+powerpoint+8754"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266570" cy="2123658"/>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Basic Stakeholder Analysis Template </a:t>
            </a:r>
            <a:r>
              <a:rPr lang="en-US" sz="4400" dirty="0">
                <a:solidFill>
                  <a:srgbClr val="001033"/>
                </a:solidFill>
                <a:latin typeface="Century Gothic" panose="020B0502020202020204" pitchFamily="34" charset="0"/>
              </a:rPr>
              <a:t>Example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l="2005" t="9017" r="1959" b="17124"/>
          <a:stretch/>
        </p:blipFill>
        <p:spPr>
          <a:xfrm>
            <a:off x="3756991" y="1901467"/>
            <a:ext cx="7464287" cy="4303644"/>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C30BD248-B4EC-93DB-CB81-8894BE0CF3A9}"/>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Box 2">
            <a:extLst>
              <a:ext uri="{FF2B5EF4-FFF2-40B4-BE49-F238E27FC236}">
                <a16:creationId xmlns:a16="http://schemas.microsoft.com/office/drawing/2014/main" id="{5C2E1B4A-C044-FB87-6E30-78F2D2604933}"/>
              </a:ext>
            </a:extLst>
          </p:cNvPr>
          <p:cNvSpPr txBox="1"/>
          <p:nvPr/>
        </p:nvSpPr>
        <p:spPr>
          <a:xfrm>
            <a:off x="309022" y="236233"/>
            <a:ext cx="8625996" cy="553998"/>
          </a:xfrm>
          <a:prstGeom prst="rect">
            <a:avLst/>
          </a:prstGeom>
          <a:noFill/>
          <a:effectLst/>
        </p:spPr>
        <p:txBody>
          <a:bodyPr wrap="square" rtlCol="0">
            <a:spAutoFit/>
          </a:bodyPr>
          <a:lstStyle/>
          <a:p>
            <a:r>
              <a:rPr lang="en-US" sz="3000" b="1" dirty="0">
                <a:solidFill>
                  <a:srgbClr val="001033"/>
                </a:solidFill>
                <a:latin typeface="Century Gothic" panose="020B0502020202020204" pitchFamily="34" charset="0"/>
              </a:rPr>
              <a:t>Basic Stakeholder Analysis Template </a:t>
            </a:r>
            <a:r>
              <a:rPr lang="en-US" sz="3000" dirty="0">
                <a:solidFill>
                  <a:srgbClr val="001033"/>
                </a:solidFill>
                <a:latin typeface="Century Gothic" panose="020B0502020202020204" pitchFamily="34" charset="0"/>
              </a:rPr>
              <a:t>Example</a:t>
            </a:r>
          </a:p>
        </p:txBody>
      </p:sp>
      <p:graphicFrame>
        <p:nvGraphicFramePr>
          <p:cNvPr id="4" name="Table 3">
            <a:extLst>
              <a:ext uri="{FF2B5EF4-FFF2-40B4-BE49-F238E27FC236}">
                <a16:creationId xmlns:a16="http://schemas.microsoft.com/office/drawing/2014/main" id="{0D06B831-0EA8-41DB-CF7E-6F09BCF320B7}"/>
              </a:ext>
            </a:extLst>
          </p:cNvPr>
          <p:cNvGraphicFramePr>
            <a:graphicFrameLocks noGrp="1"/>
          </p:cNvGraphicFramePr>
          <p:nvPr>
            <p:extLst>
              <p:ext uri="{D42A27DB-BD31-4B8C-83A1-F6EECF244321}">
                <p14:modId xmlns:p14="http://schemas.microsoft.com/office/powerpoint/2010/main" val="3440594180"/>
              </p:ext>
            </p:extLst>
          </p:nvPr>
        </p:nvGraphicFramePr>
        <p:xfrm>
          <a:off x="347869" y="883964"/>
          <a:ext cx="11420011" cy="5636334"/>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1248750">
                  <a:extLst>
                    <a:ext uri="{9D8B030D-6E8A-4147-A177-3AD203B41FA5}">
                      <a16:colId xmlns:a16="http://schemas.microsoft.com/office/drawing/2014/main" val="1351808549"/>
                    </a:ext>
                  </a:extLst>
                </a:gridCol>
                <a:gridCol w="1158750">
                  <a:extLst>
                    <a:ext uri="{9D8B030D-6E8A-4147-A177-3AD203B41FA5}">
                      <a16:colId xmlns:a16="http://schemas.microsoft.com/office/drawing/2014/main" val="4081424740"/>
                    </a:ext>
                  </a:extLst>
                </a:gridCol>
                <a:gridCol w="1645920">
                  <a:extLst>
                    <a:ext uri="{9D8B030D-6E8A-4147-A177-3AD203B41FA5}">
                      <a16:colId xmlns:a16="http://schemas.microsoft.com/office/drawing/2014/main" val="2334401658"/>
                    </a:ext>
                  </a:extLst>
                </a:gridCol>
                <a:gridCol w="1188720">
                  <a:extLst>
                    <a:ext uri="{9D8B030D-6E8A-4147-A177-3AD203B41FA5}">
                      <a16:colId xmlns:a16="http://schemas.microsoft.com/office/drawing/2014/main" val="1750665504"/>
                    </a:ext>
                  </a:extLst>
                </a:gridCol>
                <a:gridCol w="1788751">
                  <a:extLst>
                    <a:ext uri="{9D8B030D-6E8A-4147-A177-3AD203B41FA5}">
                      <a16:colId xmlns:a16="http://schemas.microsoft.com/office/drawing/2014/main" val="3729523866"/>
                    </a:ext>
                  </a:extLst>
                </a:gridCol>
                <a:gridCol w="1097280">
                  <a:extLst>
                    <a:ext uri="{9D8B030D-6E8A-4147-A177-3AD203B41FA5}">
                      <a16:colId xmlns:a16="http://schemas.microsoft.com/office/drawing/2014/main" val="4143531559"/>
                    </a:ext>
                  </a:extLst>
                </a:gridCol>
                <a:gridCol w="1097280">
                  <a:extLst>
                    <a:ext uri="{9D8B030D-6E8A-4147-A177-3AD203B41FA5}">
                      <a16:colId xmlns:a16="http://schemas.microsoft.com/office/drawing/2014/main" val="3304288030"/>
                    </a:ext>
                  </a:extLst>
                </a:gridCol>
                <a:gridCol w="2194560">
                  <a:extLst>
                    <a:ext uri="{9D8B030D-6E8A-4147-A177-3AD203B41FA5}">
                      <a16:colId xmlns:a16="http://schemas.microsoft.com/office/drawing/2014/main" val="3389499069"/>
                    </a:ext>
                  </a:extLst>
                </a:gridCol>
              </a:tblGrid>
              <a:tr h="815346">
                <a:tc>
                  <a:txBody>
                    <a:bodyPr/>
                    <a:lstStyle/>
                    <a:p>
                      <a:pPr algn="l" fontAlgn="ctr"/>
                      <a:r>
                        <a:rPr lang="en-US" sz="1200" u="none" strike="noStrike" dirty="0">
                          <a:effectLst/>
                          <a:latin typeface="Century Gothic" panose="020B0502020202020204" pitchFamily="34" charset="0"/>
                        </a:rPr>
                        <a:t>Stakeholder Name</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l" fontAlgn="ctr"/>
                      <a:r>
                        <a:rPr lang="en-US" sz="1200" u="none" strike="noStrike">
                          <a:effectLst/>
                          <a:latin typeface="Century Gothic" panose="020B0502020202020204" pitchFamily="34" charset="0"/>
                        </a:rPr>
                        <a:t>Role / </a:t>
                      </a:r>
                      <a:br>
                        <a:rPr lang="en-US" sz="1200" u="none" strike="noStrike">
                          <a:effectLst/>
                          <a:latin typeface="Century Gothic" panose="020B0502020202020204" pitchFamily="34" charset="0"/>
                        </a:rPr>
                      </a:br>
                      <a:r>
                        <a:rPr lang="en-US" sz="1200" u="none" strike="noStrike">
                          <a:effectLst/>
                          <a:latin typeface="Century Gothic" panose="020B0502020202020204" pitchFamily="34" charset="0"/>
                        </a:rPr>
                        <a:t>Position</a:t>
                      </a:r>
                      <a:endParaRPr lang="en-US" sz="1200" b="0" i="0" u="none" strike="noStrike">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l" fontAlgn="ctr"/>
                      <a:r>
                        <a:rPr lang="en-US" sz="1200" u="none" strike="noStrike" dirty="0">
                          <a:effectLst/>
                          <a:latin typeface="Century Gothic" panose="020B0502020202020204" pitchFamily="34" charset="0"/>
                        </a:rPr>
                        <a:t>Contact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Information</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ctr" fontAlgn="ctr"/>
                      <a:r>
                        <a:rPr lang="en-US" sz="1200" u="none" strike="noStrike" dirty="0">
                          <a:effectLst/>
                          <a:latin typeface="Century Gothic" panose="020B0502020202020204" pitchFamily="34" charset="0"/>
                        </a:rPr>
                        <a:t>Type </a:t>
                      </a:r>
                      <a:br>
                        <a:rPr lang="en-US" sz="1200" u="none" strike="noStrike" dirty="0">
                          <a:effectLst/>
                          <a:latin typeface="Century Gothic" panose="020B0502020202020204" pitchFamily="34" charset="0"/>
                        </a:rPr>
                      </a:br>
                      <a:r>
                        <a:rPr lang="en-US" sz="900" u="none" strike="noStrike" dirty="0">
                          <a:solidFill>
                            <a:schemeClr val="tx1">
                              <a:lumMod val="75000"/>
                              <a:lumOff val="25000"/>
                            </a:schemeClr>
                          </a:solidFill>
                          <a:effectLst/>
                          <a:latin typeface="Century Gothic" panose="020B0502020202020204" pitchFamily="34" charset="0"/>
                        </a:rPr>
                        <a:t>(Internal, External, Direct, Indirect)</a:t>
                      </a:r>
                      <a:endParaRPr lang="en-US" sz="1200" b="0" i="0" u="none" strike="noStrike" dirty="0">
                        <a:solidFill>
                          <a:schemeClr val="tx1">
                            <a:lumMod val="75000"/>
                            <a:lumOff val="25000"/>
                          </a:schemeClr>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Area(s) of Interest /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What’s Important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to the Stakeholder</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ctr" fontAlgn="ctr"/>
                      <a:r>
                        <a:rPr lang="en-US" sz="1200" u="none" strike="noStrike" dirty="0">
                          <a:effectLst/>
                          <a:latin typeface="Century Gothic" panose="020B0502020202020204" pitchFamily="34" charset="0"/>
                        </a:rPr>
                        <a:t>Level of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Influence </a:t>
                      </a:r>
                      <a:br>
                        <a:rPr lang="en-US" sz="1200" u="none" strike="noStrike" dirty="0">
                          <a:effectLst/>
                          <a:latin typeface="Century Gothic" panose="020B0502020202020204" pitchFamily="34" charset="0"/>
                        </a:rPr>
                      </a:br>
                      <a:r>
                        <a:rPr lang="en-US" sz="900" u="none" strike="noStrike" dirty="0">
                          <a:solidFill>
                            <a:schemeClr val="tx1">
                              <a:lumMod val="75000"/>
                              <a:lumOff val="25000"/>
                            </a:schemeClr>
                          </a:solidFill>
                          <a:effectLst/>
                          <a:latin typeface="Century Gothic" panose="020B0502020202020204" pitchFamily="34" charset="0"/>
                        </a:rPr>
                        <a:t>(High, Med, Low)</a:t>
                      </a:r>
                      <a:endParaRPr lang="en-US" sz="1200" b="0" i="0" u="none" strike="noStrike" dirty="0">
                        <a:solidFill>
                          <a:schemeClr val="tx1">
                            <a:lumMod val="75000"/>
                            <a:lumOff val="25000"/>
                          </a:schemeClr>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ctr" fontAlgn="ctr"/>
                      <a:r>
                        <a:rPr lang="en-US" sz="1200" u="none" strike="noStrike" dirty="0">
                          <a:effectLst/>
                          <a:latin typeface="Century Gothic" panose="020B0502020202020204" pitchFamily="34" charset="0"/>
                        </a:rPr>
                        <a:t>Impact </a:t>
                      </a:r>
                      <a:br>
                        <a:rPr lang="en-US" sz="1200" u="none" strike="noStrike" dirty="0">
                          <a:effectLst/>
                          <a:latin typeface="Century Gothic" panose="020B0502020202020204" pitchFamily="34" charset="0"/>
                        </a:rPr>
                      </a:br>
                      <a:r>
                        <a:rPr lang="en-US" sz="900" u="none" strike="noStrike" dirty="0">
                          <a:solidFill>
                            <a:schemeClr val="tx1">
                              <a:lumMod val="75000"/>
                              <a:lumOff val="25000"/>
                            </a:schemeClr>
                          </a:solidFill>
                          <a:effectLst/>
                          <a:latin typeface="Century Gothic" panose="020B0502020202020204" pitchFamily="34" charset="0"/>
                        </a:rPr>
                        <a:t>(High, Med, Low)</a:t>
                      </a:r>
                      <a:endParaRPr lang="en-US" sz="1200" b="0" i="0" u="none" strike="noStrike" dirty="0">
                        <a:solidFill>
                          <a:schemeClr val="tx1">
                            <a:lumMod val="75000"/>
                            <a:lumOff val="25000"/>
                          </a:schemeClr>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Engagement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Strategy</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extLst>
                  <a:ext uri="{0D108BD9-81ED-4DB2-BD59-A6C34878D82A}">
                    <a16:rowId xmlns:a16="http://schemas.microsoft.com/office/drawing/2014/main" val="2373646046"/>
                  </a:ext>
                </a:extLst>
              </a:tr>
              <a:tr h="803498">
                <a:tc>
                  <a:txBody>
                    <a:bodyPr/>
                    <a:lstStyle/>
                    <a:p>
                      <a:pPr algn="l" fontAlgn="ctr"/>
                      <a:r>
                        <a:rPr lang="en-US" sz="1200" u="none" strike="noStrike" dirty="0">
                          <a:effectLst/>
                          <a:latin typeface="Century Gothic" panose="020B0502020202020204" pitchFamily="34" charset="0"/>
                        </a:rPr>
                        <a:t>Carmen Robertson</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Project Sponsor</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Internal</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9E9BD"/>
                    </a:solidFill>
                  </a:tcPr>
                </a:tc>
                <a:tc>
                  <a:txBody>
                    <a:bodyPr/>
                    <a:lstStyle/>
                    <a:p>
                      <a:pPr algn="l" fontAlgn="ctr"/>
                      <a:r>
                        <a:rPr lang="en-US" sz="1100" u="none" strike="noStrike" dirty="0">
                          <a:effectLst/>
                          <a:latin typeface="Century Gothic" panose="020B0502020202020204" pitchFamily="34" charset="0"/>
                        </a:rPr>
                        <a:t>Successful project completion, ROI,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time-to-market</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5">
                        <a:lumMod val="60000"/>
                        <a:lumOff val="40000"/>
                      </a:schemeClr>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4">
                        <a:lumMod val="60000"/>
                        <a:lumOff val="40000"/>
                      </a:schemeClr>
                    </a:solidFill>
                  </a:tcPr>
                </a:tc>
                <a:tc>
                  <a:txBody>
                    <a:bodyPr/>
                    <a:lstStyle/>
                    <a:p>
                      <a:pPr algn="l" fontAlgn="ctr"/>
                      <a:r>
                        <a:rPr lang="en-US" sz="1100" u="none" strike="noStrike" dirty="0">
                          <a:effectLst/>
                          <a:latin typeface="Century Gothic" panose="020B0502020202020204" pitchFamily="34" charset="0"/>
                        </a:rPr>
                        <a:t>Meet weekly one-on-one. Seek input often.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3123596947"/>
                  </a:ext>
                </a:extLst>
              </a:tr>
              <a:tr h="803498">
                <a:tc>
                  <a:txBody>
                    <a:bodyPr/>
                    <a:lstStyle/>
                    <a:p>
                      <a:pPr algn="l" fontAlgn="ctr"/>
                      <a:r>
                        <a:rPr lang="en-US" sz="1200" u="none" strike="noStrike" dirty="0">
                          <a:effectLst/>
                          <a:latin typeface="Century Gothic" panose="020B0502020202020204" pitchFamily="34" charset="0"/>
                        </a:rPr>
                        <a:t>Everett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Crosse</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Operations Manager</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Internal</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9E9BD"/>
                    </a:solidFill>
                  </a:tcPr>
                </a:tc>
                <a:tc>
                  <a:txBody>
                    <a:bodyPr/>
                    <a:lstStyle/>
                    <a:p>
                      <a:pPr algn="l" fontAlgn="ctr"/>
                      <a:r>
                        <a:rPr lang="en-US" sz="1100" u="none" strike="noStrike" dirty="0">
                          <a:effectLst/>
                          <a:latin typeface="Century Gothic" panose="020B0502020202020204" pitchFamily="34" charset="0"/>
                        </a:rPr>
                        <a:t>Process efficiency, cost reduction,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team coordination</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Medium</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200" u="none" strike="noStrike" dirty="0">
                          <a:effectLst/>
                          <a:latin typeface="Century Gothic" panose="020B0502020202020204" pitchFamily="34" charset="0"/>
                        </a:rPr>
                        <a:t>High</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4">
                        <a:lumMod val="60000"/>
                        <a:lumOff val="40000"/>
                      </a:schemeClr>
                    </a:solidFill>
                  </a:tcPr>
                </a:tc>
                <a:tc>
                  <a:txBody>
                    <a:bodyPr/>
                    <a:lstStyle/>
                    <a:p>
                      <a:pPr algn="l" fontAlgn="ctr"/>
                      <a:r>
                        <a:rPr lang="en-US" sz="1100" u="none" strike="noStrike" dirty="0">
                          <a:effectLst/>
                          <a:latin typeface="Century Gothic" panose="020B0502020202020204" pitchFamily="34" charset="0"/>
                        </a:rPr>
                        <a:t>Provide weekly updates. </a:t>
                      </a:r>
                    </a:p>
                    <a:p>
                      <a:pPr algn="l" fontAlgn="ctr"/>
                      <a:r>
                        <a:rPr lang="en-US" sz="1100" u="none" strike="noStrike" dirty="0">
                          <a:effectLst/>
                          <a:latin typeface="Century Gothic" panose="020B0502020202020204" pitchFamily="34" charset="0"/>
                        </a:rPr>
                        <a:t>Invite to key events.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933354979"/>
                  </a:ext>
                </a:extLst>
              </a:tr>
              <a:tr h="803498">
                <a:tc>
                  <a:txBody>
                    <a:bodyPr/>
                    <a:lstStyle/>
                    <a:p>
                      <a:pPr algn="l" fontAlgn="ctr"/>
                      <a:r>
                        <a:rPr lang="en-US" sz="1200" u="none" strike="noStrike" dirty="0">
                          <a:effectLst/>
                          <a:latin typeface="Century Gothic" panose="020B0502020202020204" pitchFamily="34" charset="0"/>
                        </a:rPr>
                        <a:t>Henry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McNeal</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Supplier Manager</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External</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CD46E"/>
                    </a:solidFill>
                  </a:tcPr>
                </a:tc>
                <a:tc>
                  <a:txBody>
                    <a:bodyPr/>
                    <a:lstStyle/>
                    <a:p>
                      <a:pPr algn="l" fontAlgn="ctr"/>
                      <a:r>
                        <a:rPr lang="en-US" sz="1100" u="none" strike="noStrike" dirty="0">
                          <a:effectLst/>
                          <a:latin typeface="Century Gothic" panose="020B0502020202020204" pitchFamily="34" charset="0"/>
                        </a:rPr>
                        <a:t>Timely delivery, contract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compliance,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quality of materials</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Low </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200" u="none" strike="noStrike" dirty="0">
                          <a:effectLst/>
                          <a:latin typeface="Century Gothic" panose="020B0502020202020204" pitchFamily="34" charset="0"/>
                        </a:rPr>
                        <a:t>Medium </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4">
                        <a:lumMod val="40000"/>
                        <a:lumOff val="60000"/>
                      </a:schemeClr>
                    </a:solidFill>
                  </a:tcPr>
                </a:tc>
                <a:tc>
                  <a:txBody>
                    <a:bodyPr/>
                    <a:lstStyle/>
                    <a:p>
                      <a:pPr algn="l" fontAlgn="ctr"/>
                      <a:r>
                        <a:rPr lang="en-US" sz="1100" u="none" strike="noStrike" dirty="0">
                          <a:effectLst/>
                          <a:latin typeface="Century Gothic" panose="020B0502020202020204" pitchFamily="34" charset="0"/>
                        </a:rPr>
                        <a:t>Meet quarterly. Provide general information if inquired. Include in broad communication.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2659072329"/>
                  </a:ext>
                </a:extLst>
              </a:tr>
              <a:tr h="803498">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Direct</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FB7AB"/>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Low</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accent4">
                        <a:lumMod val="20000"/>
                        <a:lumOff val="80000"/>
                      </a:schemeClr>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4118192750"/>
                  </a:ext>
                </a:extLst>
              </a:tr>
              <a:tr h="803498">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Indirect</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FD927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2702488702"/>
                  </a:ext>
                </a:extLst>
              </a:tr>
              <a:tr h="803498">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2275015329"/>
                  </a:ext>
                </a:extLst>
              </a:tr>
            </a:tbl>
          </a:graphicData>
        </a:graphic>
      </p:graphicFrame>
    </p:spTree>
    <p:extLst>
      <p:ext uri="{BB962C8B-B14F-4D97-AF65-F5344CB8AC3E}">
        <p14:creationId xmlns:p14="http://schemas.microsoft.com/office/powerpoint/2010/main" val="11984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a:extLst>
            <a:ext uri="{FF2B5EF4-FFF2-40B4-BE49-F238E27FC236}">
              <a16:creationId xmlns:a16="http://schemas.microsoft.com/office/drawing/2014/main" id="{041B6F64-C523-BFD4-3A78-CB57CBF03E57}"/>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9135F8F7-79CE-B9A7-06C9-A6D14145A424}"/>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Box 2">
            <a:extLst>
              <a:ext uri="{FF2B5EF4-FFF2-40B4-BE49-F238E27FC236}">
                <a16:creationId xmlns:a16="http://schemas.microsoft.com/office/drawing/2014/main" id="{E5C76D2C-C4E3-C96C-A3B5-420B65D7D9AD}"/>
              </a:ext>
            </a:extLst>
          </p:cNvPr>
          <p:cNvSpPr txBox="1"/>
          <p:nvPr/>
        </p:nvSpPr>
        <p:spPr>
          <a:xfrm>
            <a:off x="309022" y="236233"/>
            <a:ext cx="4156098" cy="553998"/>
          </a:xfrm>
          <a:prstGeom prst="rect">
            <a:avLst/>
          </a:prstGeom>
          <a:noFill/>
          <a:effectLst/>
        </p:spPr>
        <p:txBody>
          <a:bodyPr wrap="square" rtlCol="0">
            <a:spAutoFit/>
          </a:bodyPr>
          <a:lstStyle/>
          <a:p>
            <a:r>
              <a:rPr lang="en-US" sz="3000" b="1" dirty="0">
                <a:solidFill>
                  <a:srgbClr val="001033"/>
                </a:solidFill>
                <a:latin typeface="Century Gothic" panose="020B0502020202020204" pitchFamily="34" charset="0"/>
              </a:rPr>
              <a:t>Stakeholder Analysis</a:t>
            </a:r>
            <a:endParaRPr lang="en-US" sz="3000" dirty="0">
              <a:solidFill>
                <a:srgbClr val="001033"/>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25BF9322-B4AE-7E58-142C-034452A4AE26}"/>
              </a:ext>
            </a:extLst>
          </p:cNvPr>
          <p:cNvGraphicFramePr>
            <a:graphicFrameLocks noGrp="1"/>
          </p:cNvGraphicFramePr>
          <p:nvPr>
            <p:extLst>
              <p:ext uri="{D42A27DB-BD31-4B8C-83A1-F6EECF244321}">
                <p14:modId xmlns:p14="http://schemas.microsoft.com/office/powerpoint/2010/main" val="4226894534"/>
              </p:ext>
            </p:extLst>
          </p:nvPr>
        </p:nvGraphicFramePr>
        <p:xfrm>
          <a:off x="347869" y="883964"/>
          <a:ext cx="11420011" cy="5636334"/>
        </p:xfrm>
        <a:graphic>
          <a:graphicData uri="http://schemas.openxmlformats.org/drawingml/2006/table">
            <a:tbl>
              <a:tblPr>
                <a:effectLst>
                  <a:reflection blurRad="6350" stA="52000" endA="300" endPos="35000" dir="5400000" sy="-100000" algn="bl" rotWithShape="0"/>
                </a:effectLst>
                <a:tableStyleId>{5C22544A-7EE6-4342-B048-85BDC9FD1C3A}</a:tableStyleId>
              </a:tblPr>
              <a:tblGrid>
                <a:gridCol w="1248750">
                  <a:extLst>
                    <a:ext uri="{9D8B030D-6E8A-4147-A177-3AD203B41FA5}">
                      <a16:colId xmlns:a16="http://schemas.microsoft.com/office/drawing/2014/main" val="1351808549"/>
                    </a:ext>
                  </a:extLst>
                </a:gridCol>
                <a:gridCol w="1158750">
                  <a:extLst>
                    <a:ext uri="{9D8B030D-6E8A-4147-A177-3AD203B41FA5}">
                      <a16:colId xmlns:a16="http://schemas.microsoft.com/office/drawing/2014/main" val="4081424740"/>
                    </a:ext>
                  </a:extLst>
                </a:gridCol>
                <a:gridCol w="1645920">
                  <a:extLst>
                    <a:ext uri="{9D8B030D-6E8A-4147-A177-3AD203B41FA5}">
                      <a16:colId xmlns:a16="http://schemas.microsoft.com/office/drawing/2014/main" val="2334401658"/>
                    </a:ext>
                  </a:extLst>
                </a:gridCol>
                <a:gridCol w="1188720">
                  <a:extLst>
                    <a:ext uri="{9D8B030D-6E8A-4147-A177-3AD203B41FA5}">
                      <a16:colId xmlns:a16="http://schemas.microsoft.com/office/drawing/2014/main" val="1750665504"/>
                    </a:ext>
                  </a:extLst>
                </a:gridCol>
                <a:gridCol w="1788751">
                  <a:extLst>
                    <a:ext uri="{9D8B030D-6E8A-4147-A177-3AD203B41FA5}">
                      <a16:colId xmlns:a16="http://schemas.microsoft.com/office/drawing/2014/main" val="3729523866"/>
                    </a:ext>
                  </a:extLst>
                </a:gridCol>
                <a:gridCol w="1097280">
                  <a:extLst>
                    <a:ext uri="{9D8B030D-6E8A-4147-A177-3AD203B41FA5}">
                      <a16:colId xmlns:a16="http://schemas.microsoft.com/office/drawing/2014/main" val="4143531559"/>
                    </a:ext>
                  </a:extLst>
                </a:gridCol>
                <a:gridCol w="1097280">
                  <a:extLst>
                    <a:ext uri="{9D8B030D-6E8A-4147-A177-3AD203B41FA5}">
                      <a16:colId xmlns:a16="http://schemas.microsoft.com/office/drawing/2014/main" val="3304288030"/>
                    </a:ext>
                  </a:extLst>
                </a:gridCol>
                <a:gridCol w="2194560">
                  <a:extLst>
                    <a:ext uri="{9D8B030D-6E8A-4147-A177-3AD203B41FA5}">
                      <a16:colId xmlns:a16="http://schemas.microsoft.com/office/drawing/2014/main" val="3389499069"/>
                    </a:ext>
                  </a:extLst>
                </a:gridCol>
              </a:tblGrid>
              <a:tr h="815346">
                <a:tc>
                  <a:txBody>
                    <a:bodyPr/>
                    <a:lstStyle/>
                    <a:p>
                      <a:pPr algn="l" fontAlgn="ctr"/>
                      <a:r>
                        <a:rPr lang="en-US" sz="1200" u="none" strike="noStrike" dirty="0">
                          <a:effectLst/>
                          <a:latin typeface="Century Gothic" panose="020B0502020202020204" pitchFamily="34" charset="0"/>
                        </a:rPr>
                        <a:t>Stakeholder Name</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l" fontAlgn="ctr"/>
                      <a:r>
                        <a:rPr lang="en-US" sz="1200" u="none" strike="noStrike">
                          <a:effectLst/>
                          <a:latin typeface="Century Gothic" panose="020B0502020202020204" pitchFamily="34" charset="0"/>
                        </a:rPr>
                        <a:t>Role / </a:t>
                      </a:r>
                      <a:br>
                        <a:rPr lang="en-US" sz="1200" u="none" strike="noStrike">
                          <a:effectLst/>
                          <a:latin typeface="Century Gothic" panose="020B0502020202020204" pitchFamily="34" charset="0"/>
                        </a:rPr>
                      </a:br>
                      <a:r>
                        <a:rPr lang="en-US" sz="1200" u="none" strike="noStrike">
                          <a:effectLst/>
                          <a:latin typeface="Century Gothic" panose="020B0502020202020204" pitchFamily="34" charset="0"/>
                        </a:rPr>
                        <a:t>Position</a:t>
                      </a:r>
                      <a:endParaRPr lang="en-US" sz="1200" b="0" i="0" u="none" strike="noStrike">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l" fontAlgn="ctr"/>
                      <a:r>
                        <a:rPr lang="en-US" sz="1200" u="none" strike="noStrike" dirty="0">
                          <a:effectLst/>
                          <a:latin typeface="Century Gothic" panose="020B0502020202020204" pitchFamily="34" charset="0"/>
                        </a:rPr>
                        <a:t>Contact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Information</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D0F0EC"/>
                    </a:solidFill>
                  </a:tcPr>
                </a:tc>
                <a:tc>
                  <a:txBody>
                    <a:bodyPr/>
                    <a:lstStyle/>
                    <a:p>
                      <a:pPr algn="ctr" fontAlgn="ctr"/>
                      <a:r>
                        <a:rPr lang="en-US" sz="1200" u="none" strike="noStrike" dirty="0">
                          <a:effectLst/>
                          <a:latin typeface="Century Gothic" panose="020B0502020202020204" pitchFamily="34" charset="0"/>
                        </a:rPr>
                        <a:t>Type </a:t>
                      </a:r>
                      <a:br>
                        <a:rPr lang="en-US" sz="1200" u="none" strike="noStrike" dirty="0">
                          <a:effectLst/>
                          <a:latin typeface="Century Gothic" panose="020B0502020202020204" pitchFamily="34" charset="0"/>
                        </a:rPr>
                      </a:br>
                      <a:r>
                        <a:rPr lang="en-US" sz="900" u="none" strike="noStrike" dirty="0">
                          <a:solidFill>
                            <a:schemeClr val="tx1">
                              <a:lumMod val="75000"/>
                              <a:lumOff val="25000"/>
                            </a:schemeClr>
                          </a:solidFill>
                          <a:effectLst/>
                          <a:latin typeface="Century Gothic" panose="020B0502020202020204" pitchFamily="34" charset="0"/>
                        </a:rPr>
                        <a:t>(Internal, External, Direct, Indirect)</a:t>
                      </a:r>
                      <a:endParaRPr lang="en-US" sz="1200" b="0" i="0" u="none" strike="noStrike" dirty="0">
                        <a:solidFill>
                          <a:schemeClr val="tx1">
                            <a:lumMod val="75000"/>
                            <a:lumOff val="25000"/>
                          </a:schemeClr>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Area(s) of Interest /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What’s Important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to the Stakeholder</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ctr" fontAlgn="ctr"/>
                      <a:r>
                        <a:rPr lang="en-US" sz="1200" u="none" strike="noStrike" dirty="0">
                          <a:effectLst/>
                          <a:latin typeface="Century Gothic" panose="020B0502020202020204" pitchFamily="34" charset="0"/>
                        </a:rPr>
                        <a:t>Level of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Influence </a:t>
                      </a:r>
                      <a:br>
                        <a:rPr lang="en-US" sz="1200" u="none" strike="noStrike" dirty="0">
                          <a:effectLst/>
                          <a:latin typeface="Century Gothic" panose="020B0502020202020204" pitchFamily="34" charset="0"/>
                        </a:rPr>
                      </a:br>
                      <a:r>
                        <a:rPr lang="en-US" sz="900" u="none" strike="noStrike" dirty="0">
                          <a:solidFill>
                            <a:schemeClr val="tx1">
                              <a:lumMod val="75000"/>
                              <a:lumOff val="25000"/>
                            </a:schemeClr>
                          </a:solidFill>
                          <a:effectLst/>
                          <a:latin typeface="Century Gothic" panose="020B0502020202020204" pitchFamily="34" charset="0"/>
                        </a:rPr>
                        <a:t>(High, Med, Low)</a:t>
                      </a:r>
                      <a:endParaRPr lang="en-US" sz="1200" b="0" i="0" u="none" strike="noStrike" dirty="0">
                        <a:solidFill>
                          <a:schemeClr val="tx1">
                            <a:lumMod val="75000"/>
                            <a:lumOff val="25000"/>
                          </a:schemeClr>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ctr" fontAlgn="ctr"/>
                      <a:r>
                        <a:rPr lang="en-US" sz="1200" u="none" strike="noStrike" dirty="0">
                          <a:effectLst/>
                          <a:latin typeface="Century Gothic" panose="020B0502020202020204" pitchFamily="34" charset="0"/>
                        </a:rPr>
                        <a:t>Impact </a:t>
                      </a:r>
                      <a:br>
                        <a:rPr lang="en-US" sz="1200" u="none" strike="noStrike" dirty="0">
                          <a:effectLst/>
                          <a:latin typeface="Century Gothic" panose="020B0502020202020204" pitchFamily="34" charset="0"/>
                        </a:rPr>
                      </a:br>
                      <a:r>
                        <a:rPr lang="en-US" sz="900" u="none" strike="noStrike" dirty="0">
                          <a:solidFill>
                            <a:schemeClr val="tx1">
                              <a:lumMod val="75000"/>
                              <a:lumOff val="25000"/>
                            </a:schemeClr>
                          </a:solidFill>
                          <a:effectLst/>
                          <a:latin typeface="Century Gothic" panose="020B0502020202020204" pitchFamily="34" charset="0"/>
                        </a:rPr>
                        <a:t>(High, Med, Low)</a:t>
                      </a:r>
                      <a:endParaRPr lang="en-US" sz="1200" b="0" i="0" u="none" strike="noStrike" dirty="0">
                        <a:solidFill>
                          <a:schemeClr val="tx1">
                            <a:lumMod val="75000"/>
                            <a:lumOff val="25000"/>
                          </a:schemeClr>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Engagement </a:t>
                      </a:r>
                      <a:br>
                        <a:rPr lang="en-US" sz="1200" u="none" strike="noStrike" dirty="0">
                          <a:effectLst/>
                          <a:latin typeface="Century Gothic" panose="020B0502020202020204" pitchFamily="34" charset="0"/>
                        </a:rPr>
                      </a:br>
                      <a:r>
                        <a:rPr lang="en-US" sz="1200" u="none" strike="noStrike" dirty="0">
                          <a:effectLst/>
                          <a:latin typeface="Century Gothic" panose="020B0502020202020204" pitchFamily="34" charset="0"/>
                        </a:rPr>
                        <a:t>Strategy</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381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extLst>
                  <a:ext uri="{0D108BD9-81ED-4DB2-BD59-A6C34878D82A}">
                    <a16:rowId xmlns:a16="http://schemas.microsoft.com/office/drawing/2014/main" val="2373646046"/>
                  </a:ext>
                </a:extLst>
              </a:tr>
              <a:tr h="803498">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3123596947"/>
                  </a:ext>
                </a:extLst>
              </a:tr>
              <a:tr h="803498">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933354979"/>
                  </a:ext>
                </a:extLst>
              </a:tr>
              <a:tr h="803498">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2659072329"/>
                  </a:ext>
                </a:extLst>
              </a:tr>
              <a:tr h="803498">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4118192750"/>
                  </a:ext>
                </a:extLst>
              </a:tr>
              <a:tr h="803498">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2702488702"/>
                  </a:ext>
                </a:extLst>
              </a:tr>
              <a:tr h="803498">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0F3F2"/>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rgbClr val="ECF7F6"/>
                    </a:solidFill>
                  </a:tcPr>
                </a:tc>
                <a:tc>
                  <a:txBody>
                    <a:bodyPr/>
                    <a:lstStyle/>
                    <a:p>
                      <a:pPr algn="l" fontAlgn="ctr"/>
                      <a:r>
                        <a:rPr lang="en-US" sz="1100" u="none" strike="noStrike" dirty="0">
                          <a:effectLst/>
                          <a:latin typeface="Century Gothic" panose="020B0502020202020204" pitchFamily="34" charset="0"/>
                        </a:rPr>
                        <a:t> </a:t>
                      </a: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5720" marR="45720" marT="0" marB="0" anchor="ctr">
                    <a:lnL w="12700" cap="flat" cmpd="sng" algn="ctr">
                      <a:solidFill>
                        <a:srgbClr val="B7CBCD"/>
                      </a:solidFill>
                      <a:prstDash val="solid"/>
                      <a:round/>
                      <a:headEnd type="none" w="med" len="med"/>
                      <a:tailEnd type="none" w="med" len="med"/>
                    </a:lnL>
                    <a:lnR w="12700"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45720" marT="0" marB="0" anchor="ctr">
                    <a:lnL w="12700" cap="flat" cmpd="sng" algn="ctr">
                      <a:solidFill>
                        <a:srgbClr val="B7CBCD"/>
                      </a:solidFill>
                      <a:prstDash val="solid"/>
                      <a:round/>
                      <a:headEnd type="none" w="med" len="med"/>
                      <a:tailEnd type="none" w="med" len="med"/>
                    </a:lnL>
                    <a:lnR w="28575" cap="flat" cmpd="sng" algn="ctr">
                      <a:solidFill>
                        <a:srgbClr val="B7CBCD"/>
                      </a:solidFill>
                      <a:prstDash val="solid"/>
                      <a:round/>
                      <a:headEnd type="none" w="med" len="med"/>
                      <a:tailEnd type="none" w="med" len="med"/>
                    </a:lnR>
                    <a:lnT w="12700" cap="flat" cmpd="sng" algn="ctr">
                      <a:solidFill>
                        <a:srgbClr val="B7CBCD"/>
                      </a:solidFill>
                      <a:prstDash val="solid"/>
                      <a:round/>
                      <a:headEnd type="none" w="med" len="med"/>
                      <a:tailEnd type="none" w="med" len="med"/>
                    </a:lnT>
                    <a:lnB w="12700" cap="flat" cmpd="sng" algn="ctr">
                      <a:solidFill>
                        <a:srgbClr val="B7CBCD"/>
                      </a:solidFill>
                      <a:prstDash val="solid"/>
                      <a:round/>
                      <a:headEnd type="none" w="med" len="med"/>
                      <a:tailEnd type="none" w="med" len="med"/>
                    </a:lnB>
                    <a:solidFill>
                      <a:schemeClr val="bg1"/>
                    </a:solidFill>
                  </a:tcPr>
                </a:tc>
                <a:extLst>
                  <a:ext uri="{0D108BD9-81ED-4DB2-BD59-A6C34878D82A}">
                    <a16:rowId xmlns:a16="http://schemas.microsoft.com/office/drawing/2014/main" val="2275015329"/>
                  </a:ext>
                </a:extLst>
              </a:tr>
            </a:tbl>
          </a:graphicData>
        </a:graphic>
      </p:graphicFrame>
    </p:spTree>
    <p:extLst>
      <p:ext uri="{BB962C8B-B14F-4D97-AF65-F5344CB8AC3E}">
        <p14:creationId xmlns:p14="http://schemas.microsoft.com/office/powerpoint/2010/main" val="409794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F0EC"/>
        </a:solidFill>
        <a:effectLst/>
      </p:bgPr>
    </p:bg>
    <p:spTree>
      <p:nvGrpSpPr>
        <p:cNvPr id="1" name="">
          <a:extLst>
            <a:ext uri="{FF2B5EF4-FFF2-40B4-BE49-F238E27FC236}">
              <a16:creationId xmlns:a16="http://schemas.microsoft.com/office/drawing/2014/main" id="{5CC7E765-72C7-5280-D699-9B015B9D5CF9}"/>
            </a:ext>
          </a:extLst>
        </p:cNvPr>
        <p:cNvGrpSpPr/>
        <p:nvPr/>
      </p:nvGrpSpPr>
      <p:grpSpPr>
        <a:xfrm>
          <a:off x="0" y="0"/>
          <a:ext cx="0" cy="0"/>
          <a:chOff x="0" y="0"/>
          <a:chExt cx="0" cy="0"/>
        </a:xfrm>
      </p:grpSpPr>
      <p:pic>
        <p:nvPicPr>
          <p:cNvPr id="8" name="Picture 7" descr="Abstract green shape flowing">
            <a:extLst>
              <a:ext uri="{FF2B5EF4-FFF2-40B4-BE49-F238E27FC236}">
                <a16:creationId xmlns:a16="http://schemas.microsoft.com/office/drawing/2014/main" id="{8089476C-21E9-C0DE-B4BA-81C016A06F56}"/>
              </a:ext>
            </a:extLst>
          </p:cNvPr>
          <p:cNvPicPr>
            <a:picLocks noChangeAspect="1"/>
          </p:cNvPicPr>
          <p:nvPr/>
        </p:nvPicPr>
        <p:blipFill>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176"/>
                    </a14:imgEffect>
                    <a14:imgEffect>
                      <a14:saturation sat="318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2" name="Text Box 1">
            <a:extLst>
              <a:ext uri="{FF2B5EF4-FFF2-40B4-BE49-F238E27FC236}">
                <a16:creationId xmlns:a16="http://schemas.microsoft.com/office/drawing/2014/main" id="{6E6D98CD-7E7B-230C-1AB5-F32FB347C739}"/>
              </a:ext>
            </a:extLst>
          </p:cNvPr>
          <p:cNvSpPr txBox="1"/>
          <p:nvPr/>
        </p:nvSpPr>
        <p:spPr>
          <a:xfrm flipH="1">
            <a:off x="278206" y="137160"/>
            <a:ext cx="8432555" cy="6583680"/>
          </a:xfrm>
          <a:prstGeom prst="rect">
            <a:avLst/>
          </a:prstGeom>
          <a:gradFill>
            <a:gsLst>
              <a:gs pos="0">
                <a:schemeClr val="bg1"/>
              </a:gs>
              <a:gs pos="100000">
                <a:schemeClr val="bg1">
                  <a:alpha val="29000"/>
                </a:schemeClr>
              </a:gs>
            </a:gsLst>
            <a:lin ang="5400000" scaled="1"/>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5" name="Text Box 1">
            <a:extLst>
              <a:ext uri="{FF2B5EF4-FFF2-40B4-BE49-F238E27FC236}">
                <a16:creationId xmlns:a16="http://schemas.microsoft.com/office/drawing/2014/main" id="{45EBBF82-1F95-32F0-B412-437B2ED6A554}"/>
              </a:ext>
            </a:extLst>
          </p:cNvPr>
          <p:cNvSpPr txBox="1"/>
          <p:nvPr/>
        </p:nvSpPr>
        <p:spPr>
          <a:xfrm>
            <a:off x="405072" y="187960"/>
            <a:ext cx="1731917"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rPr>
              <a:t>Notes </a:t>
            </a:r>
            <a:endParaRPr lang="en-US" sz="1200" dirty="0">
              <a:solidFill>
                <a:srgbClr val="6DAFA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Text Box 1">
            <a:extLst>
              <a:ext uri="{FF2B5EF4-FFF2-40B4-BE49-F238E27FC236}">
                <a16:creationId xmlns:a16="http://schemas.microsoft.com/office/drawing/2014/main" id="{AF8AA474-05D2-64CA-CC36-4E770F7586E3}"/>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24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 Box 1">
            <a:extLst>
              <a:ext uri="{FF2B5EF4-FFF2-40B4-BE49-F238E27FC236}">
                <a16:creationId xmlns:a16="http://schemas.microsoft.com/office/drawing/2014/main" id="{7C432B7E-A87B-6F0A-A9BB-D0CB3AEEAB91}"/>
              </a:ext>
            </a:extLst>
          </p:cNvPr>
          <p:cNvSpPr txBox="1"/>
          <p:nvPr/>
        </p:nvSpPr>
        <p:spPr>
          <a:xfrm>
            <a:off x="242012" y="137160"/>
            <a:ext cx="36195" cy="6583680"/>
          </a:xfrm>
          <a:prstGeom prst="rect">
            <a:avLst/>
          </a:prstGeom>
          <a:solidFill>
            <a:srgbClr val="6DAFA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87DD5734-FB67-28DF-64BF-C9B87CA78617}"/>
              </a:ext>
            </a:extLst>
          </p:cNvPr>
          <p:cNvSpPr txBox="1"/>
          <p:nvPr/>
        </p:nvSpPr>
        <p:spPr>
          <a:xfrm>
            <a:off x="8873820" y="5705177"/>
            <a:ext cx="2843774" cy="1015663"/>
          </a:xfrm>
          <a:prstGeom prst="rect">
            <a:avLst/>
          </a:prstGeom>
          <a:noFill/>
          <a:effectLst/>
        </p:spPr>
        <p:txBody>
          <a:bodyPr wrap="square" rtlCol="0">
            <a:spAutoFit/>
          </a:bodyPr>
          <a:lstStyle/>
          <a:p>
            <a:r>
              <a:rPr lang="en-US" sz="3000" dirty="0">
                <a:solidFill>
                  <a:schemeClr val="bg1"/>
                </a:solidFill>
                <a:latin typeface="Century Gothic" panose="020B0502020202020204" pitchFamily="34" charset="0"/>
              </a:rPr>
              <a:t>Stakeholder Analysis</a:t>
            </a:r>
          </a:p>
        </p:txBody>
      </p:sp>
    </p:spTree>
    <p:extLst>
      <p:ext uri="{BB962C8B-B14F-4D97-AF65-F5344CB8AC3E}">
        <p14:creationId xmlns:p14="http://schemas.microsoft.com/office/powerpoint/2010/main" val="277400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10495</TotalTime>
  <Words>348</Words>
  <Application>Microsoft Macintosh PowerPoint</Application>
  <PresentationFormat>Widescreen</PresentationFormat>
  <Paragraphs>86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134</cp:revision>
  <cp:lastPrinted>2024-08-26T03:42:12Z</cp:lastPrinted>
  <dcterms:created xsi:type="dcterms:W3CDTF">2021-07-07T23:54:57Z</dcterms:created>
  <dcterms:modified xsi:type="dcterms:W3CDTF">2025-01-28T13:41:11Z</dcterms:modified>
</cp:coreProperties>
</file>