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6058"/>
  </p:normalViewPr>
  <p:slideViewPr>
    <p:cSldViewPr snapToGrid="0" snapToObjects="1">
      <p:cViewPr varScale="1">
        <p:scale>
          <a:sx n="108" d="100"/>
          <a:sy n="108" d="100"/>
        </p:scale>
        <p:origin x="366" y="-7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pt.smartsheet.com/try-it?trp=58161" TargetMode="Externa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Buracos brancos 3D em uma parede branca">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282533"/>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7145452" cy="1077218"/>
          </a:xfrm>
          <a:prstGeom prst="rect">
            <a:avLst/>
          </a:prstGeom>
          <a:noFill/>
          <a:effectLst/>
        </p:spPr>
        <p:txBody>
          <a:bodyPr wrap="square" rtlCol="0">
            <a:spAutoFit/>
          </a:bodyPr>
          <a:lstStyle/>
          <a:p>
            <a:pPr rtl="0"/>
            <a:r>
              <a:rPr lang="pt-BR" sz="3200" b="1" dirty="0">
                <a:solidFill>
                  <a:schemeClr val="tx1">
                    <a:lumMod val="65000"/>
                    <a:lumOff val="35000"/>
                  </a:schemeClr>
                </a:solidFill>
                <a:latin typeface="Century Gothic" panose="020B0502020202020204" pitchFamily="34" charset="0"/>
              </a:rPr>
              <a:t>Modelo de diagrama de espinha de peixe com círculos</a:t>
            </a:r>
          </a:p>
        </p:txBody>
      </p:sp>
      <p:sp>
        <p:nvSpPr>
          <p:cNvPr id="2" name="TextBox 1">
            <a:extLst>
              <a:ext uri="{FF2B5EF4-FFF2-40B4-BE49-F238E27FC236}">
                <a16:creationId xmlns:a16="http://schemas.microsoft.com/office/drawing/2014/main" id="{84690F8F-710E-1218-DB70-23E7DC32E840}"/>
              </a:ext>
            </a:extLst>
          </p:cNvPr>
          <p:cNvSpPr txBox="1"/>
          <p:nvPr/>
        </p:nvSpPr>
        <p:spPr>
          <a:xfrm>
            <a:off x="289538" y="1471042"/>
            <a:ext cx="4596491" cy="5455724"/>
          </a:xfrm>
          <a:prstGeom prst="rect">
            <a:avLst/>
          </a:prstGeom>
          <a:noFill/>
        </p:spPr>
        <p:txBody>
          <a:bodyPr wrap="square" rtlCol="0">
            <a:spAutoFit/>
          </a:bodyPr>
          <a:lstStyle/>
          <a:p>
            <a:pPr algn="l" rtl="0">
              <a:lnSpc>
                <a:spcPct val="130000"/>
              </a:lnSpc>
              <a:spcBef>
                <a:spcPts val="0"/>
              </a:spcBef>
              <a:spcAft>
                <a:spcPts val="0"/>
              </a:spcAft>
            </a:pPr>
            <a:r>
              <a:rPr lang="pt-BR" sz="1300" b="1" i="0" u="none" strike="noStrike" dirty="0">
                <a:solidFill>
                  <a:srgbClr val="000000"/>
                </a:solidFill>
                <a:effectLst/>
                <a:latin typeface="Century Gothic" panose="020B0502020202020204" pitchFamily="34" charset="0"/>
              </a:rPr>
              <a:t>Quando usar o modelo: </a:t>
            </a:r>
            <a:r>
              <a:rPr lang="pt-BR" sz="1300" i="0" u="none" strike="noStrike" dirty="0">
                <a:solidFill>
                  <a:srgbClr val="000000"/>
                </a:solidFill>
                <a:effectLst/>
                <a:latin typeface="Century Gothic" panose="020B0502020202020204" pitchFamily="34" charset="0"/>
              </a:rPr>
              <a:t>o modelo de espinha de peixe é perfeito para sessões e apresentações interativas destinadas a identificar e discutir as causas raízes dos desafios de negócios. Use-o em workshops destinados a melhorar as operações de negócios ou para ajudar as equipes a mapear de forma colaborativa os vários fatores que contribuem para um problema específico durante o planejamento ou a revisão do projeto.</a:t>
            </a:r>
          </a:p>
          <a:p>
            <a:pPr algn="l" rtl="0">
              <a:lnSpc>
                <a:spcPct val="130000"/>
              </a:lnSpc>
              <a:spcBef>
                <a:spcPts val="0"/>
              </a:spcBef>
              <a:spcAft>
                <a:spcPts val="0"/>
              </a:spcAft>
            </a:pPr>
            <a:r>
              <a:rPr lang="pt-BR" sz="1300" i="0" u="none" strike="noStrike" dirty="0">
                <a:solidFill>
                  <a:srgbClr val="000000"/>
                </a:solidFill>
                <a:effectLst/>
                <a:latin typeface="Century Gothic" panose="020B0502020202020204" pitchFamily="34" charset="0"/>
              </a:rPr>
              <a:t>  </a:t>
            </a:r>
          </a:p>
          <a:p>
            <a:pPr algn="l" rtl="0">
              <a:lnSpc>
                <a:spcPct val="130000"/>
              </a:lnSpc>
              <a:spcBef>
                <a:spcPts val="0"/>
              </a:spcBef>
              <a:spcAft>
                <a:spcPts val="0"/>
              </a:spcAft>
            </a:pPr>
            <a:r>
              <a:rPr lang="pt-BR" sz="1300" b="1" i="0" u="none" strike="noStrike" dirty="0">
                <a:solidFill>
                  <a:srgbClr val="000000"/>
                </a:solidFill>
                <a:effectLst/>
                <a:latin typeface="Century Gothic" panose="020B0502020202020204" pitchFamily="34" charset="0"/>
              </a:rPr>
              <a:t>Recursos importantes do modelo: </a:t>
            </a:r>
            <a:r>
              <a:rPr lang="pt-BR" sz="1300" i="0" u="none" strike="noStrike" dirty="0">
                <a:solidFill>
                  <a:srgbClr val="000000"/>
                </a:solidFill>
                <a:effectLst/>
                <a:latin typeface="Century Gothic" panose="020B0502020202020204" pitchFamily="34" charset="0"/>
              </a:rPr>
              <a:t>o modelo substitui os ossos lineares tradicionais de um diagrama de espinha de peixe por círculos interconectados, simplificando dados complexos em um formato visual acessível. Os círculos atuam como pontos focais que chamam a atenção para informações essenciais. Cada círculo permite o resumo conciso de uma ideia, criando uma representação visual limpa e organizada de possíveis causas. </a:t>
            </a:r>
          </a:p>
          <a:p>
            <a:pPr algn="l" rtl="0">
              <a:lnSpc>
                <a:spcPct val="130000"/>
              </a:lnSpc>
              <a:spcBef>
                <a:spcPts val="0"/>
              </a:spcBef>
              <a:spcAft>
                <a:spcPts val="0"/>
              </a:spcAft>
            </a:pPr>
            <a:endPar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096163" y="1589261"/>
            <a:ext cx="6806299" cy="3828542"/>
          </a:xfrm>
          <a:prstGeom prst="rect">
            <a:avLst/>
          </a:prstGeom>
          <a:effectLst>
            <a:outerShdw blurRad="101157" dist="38100" dir="2700000" algn="tl" rotWithShape="0">
              <a:prstClr val="black">
                <a:alpha val="40000"/>
              </a:prstClr>
            </a:outerShdw>
          </a:effectLst>
        </p:spPr>
      </p:pic>
      <p:pic>
        <p:nvPicPr>
          <p:cNvPr id="5" name="Picture 4">
            <a:hlinkClick r:id="rId6"/>
            <a:extLst>
              <a:ext uri="{FF2B5EF4-FFF2-40B4-BE49-F238E27FC236}">
                <a16:creationId xmlns:a16="http://schemas.microsoft.com/office/drawing/2014/main" id="{17323482-18DF-1306-2C1C-E0499EB47062}"/>
              </a:ext>
            </a:extLst>
          </p:cNvPr>
          <p:cNvPicPr>
            <a:picLocks noChangeAspect="1"/>
          </p:cNvPicPr>
          <p:nvPr/>
        </p:nvPicPr>
        <p:blipFill>
          <a:blip r:embed="rId7"/>
          <a:srcRect/>
          <a:stretch/>
        </p:blipFill>
        <p:spPr>
          <a:xfrm>
            <a:off x="8640343" y="298882"/>
            <a:ext cx="3264288" cy="649251"/>
          </a:xfrm>
          <a:prstGeom prst="rect">
            <a:avLst/>
          </a:prstGeom>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uracos brancos 3D em uma parede branca">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bg1"/>
                </a:solidFill>
                <a:latin typeface="Century Gothic" panose="020B0502020202020204" pitchFamily="34" charset="0"/>
              </a:rPr>
              <a:t>Texto</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bg1"/>
                </a:solidFill>
                <a:latin typeface="Century Gothic" panose="020B0502020202020204" pitchFamily="34" charset="0"/>
              </a:rPr>
              <a:t>Texto</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bg1"/>
                </a:solidFill>
                <a:latin typeface="Century Gothic" panose="020B0502020202020204" pitchFamily="34" charset="0"/>
              </a:rPr>
              <a:t>Texto</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944079127"/>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Os artigos, os modelos ou as informações disponibilizados pela Smartsheet no site são apenas para referência. </a:t>
                      </a:r>
                      <a:br>
                        <a:rPr lang="pt-BR" sz="1400" b="0">
                          <a:solidFill>
                            <a:schemeClr val="tx1"/>
                          </a:solidFill>
                          <a:effectLst/>
                          <a:latin typeface="Century Gothic" panose="020B0502020202020204" pitchFamily="34" charset="0"/>
                        </a:rPr>
                      </a:br>
                      <a:r>
                        <a:rPr lang="pt-BR" sz="1400" b="0">
                          <a:solidFill>
                            <a:schemeClr val="tx1"/>
                          </a:solidFill>
                          <a:effectLst/>
                          <a:latin typeface="Century Gothic" panose="020B0502020202020204" pitchFamily="34" charset="0"/>
                        </a:rPr>
                        <a:t>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a:t>
                      </a:r>
                      <a:r>
                        <a:rPr lang="pt-BR" sz="1400" b="0" dirty="0">
                          <a:solidFill>
                            <a:schemeClr val="tx1"/>
                          </a:solidFill>
                          <a:effectLst/>
                          <a:latin typeface="Century Gothic" panose="020B0502020202020204" pitchFamily="34" charset="0"/>
                        </a:rPr>
                        <a:t>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12613</TotalTime>
  <Words>255</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198</cp:revision>
  <cp:lastPrinted>2024-02-20T23:48:17Z</cp:lastPrinted>
  <dcterms:created xsi:type="dcterms:W3CDTF">2021-07-07T23:54:57Z</dcterms:created>
  <dcterms:modified xsi:type="dcterms:W3CDTF">2024-10-30T12:11:47Z</dcterms:modified>
</cp:coreProperties>
</file>