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5"/>
  </p:notesMasterIdLst>
  <p:sldIdLst>
    <p:sldId id="351" r:id="rId2"/>
    <p:sldId id="352" r:id="rId3"/>
    <p:sldId id="295"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CE659"/>
    <a:srgbClr val="FFFF00"/>
    <a:srgbClr val="F7F9FB"/>
    <a:srgbClr val="EAEEF3"/>
    <a:srgbClr val="F3F0F0"/>
    <a:srgbClr val="E6DFDB"/>
    <a:srgbClr val="EDE4DB"/>
    <a:srgbClr val="FBF2EB"/>
    <a:srgbClr val="FE5A01"/>
    <a:srgbClr val="FFF2F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3814" autoAdjust="0"/>
    <p:restoredTop sz="86447"/>
  </p:normalViewPr>
  <p:slideViewPr>
    <p:cSldViewPr snapToGrid="0" snapToObjects="1">
      <p:cViewPr varScale="1">
        <p:scale>
          <a:sx n="108" d="100"/>
          <a:sy n="108" d="100"/>
        </p:scale>
        <p:origin x="1272" y="102"/>
      </p:cViewPr>
      <p:guideLst/>
    </p:cSldViewPr>
  </p:slideViewPr>
  <p:outlineViewPr>
    <p:cViewPr>
      <p:scale>
        <a:sx n="33" d="100"/>
        <a:sy n="33" d="100"/>
      </p:scale>
      <p:origin x="0" y="0"/>
    </p:cViewPr>
    <p:sldLst>
      <p:sld r:id="rId1"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commentAuthors" Target="commentAuthors.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_rels/viewProps.xml.rels><?xml version="1.0" encoding="UTF-8" standalone="yes"?>
<Relationships xmlns="http://schemas.openxmlformats.org/package/2006/relationships"><Relationship Id="rId1"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12/8/2024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rtl="0"/>
            <a:fld id="{C0711C10-233D-DA48-A5CB-9365BBABB6B4}" type="slidenum">
              <a:rPr/>
              <a:t>3</a:t>
            </a:fld>
            <a:endParaRPr/>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12/8/2024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12/8/2024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12/8/2024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12/8/2024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12/8/2024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12/8/2024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12/8/2024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12/8/2024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12/8/2024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12/8/2024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12/8/2024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lumMod val="95000"/>
                <a:alpha val="40000"/>
              </a:schemeClr>
            </a:gs>
            <a:gs pos="100000">
              <a:schemeClr val="bg1">
                <a:lumMod val="75000"/>
              </a:schemeClr>
            </a:gs>
          </a:gsLst>
          <a:lin ang="135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12/8/2024</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pt.smartsheet.com/try-it?trp=58193" TargetMode="External"/><Relationship Id="rId2" Type="http://schemas.openxmlformats.org/officeDocument/2006/relationships/image" Target="../media/image1.png"/><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25" name="TextBox 524">
            <a:extLst>
              <a:ext uri="{FF2B5EF4-FFF2-40B4-BE49-F238E27FC236}">
                <a16:creationId xmlns:a16="http://schemas.microsoft.com/office/drawing/2014/main" id="{993314DF-19A8-7BA0-E7D5-9AAE57CDF62A}"/>
              </a:ext>
            </a:extLst>
          </p:cNvPr>
          <p:cNvSpPr txBox="1"/>
          <p:nvPr/>
        </p:nvSpPr>
        <p:spPr>
          <a:xfrm>
            <a:off x="207847" y="224390"/>
            <a:ext cx="9388914" cy="492443"/>
          </a:xfrm>
          <a:prstGeom prst="rect">
            <a:avLst/>
          </a:prstGeom>
          <a:noFill/>
        </p:spPr>
        <p:txBody>
          <a:bodyPr wrap="square" rtlCol="0">
            <a:spAutoFit/>
          </a:bodyPr>
          <a:lstStyle/>
          <a:p>
            <a:pPr rtl="0"/>
            <a:r>
              <a:rPr lang="pt-BR" sz="2600" b="1" dirty="0">
                <a:solidFill>
                  <a:schemeClr val="tx1">
                    <a:lumMod val="65000"/>
                    <a:lumOff val="35000"/>
                  </a:schemeClr>
                </a:solidFill>
                <a:latin typeface="Century Gothic" panose="020B0502020202020204" pitchFamily="34" charset="0"/>
              </a:rPr>
              <a:t>MODELO DE REGISTRO DE RISCOS E OPORTUNIDADES ISO</a:t>
            </a:r>
          </a:p>
        </p:txBody>
      </p:sp>
      <p:graphicFrame>
        <p:nvGraphicFramePr>
          <p:cNvPr id="2" name="Table 1">
            <a:extLst>
              <a:ext uri="{FF2B5EF4-FFF2-40B4-BE49-F238E27FC236}">
                <a16:creationId xmlns:a16="http://schemas.microsoft.com/office/drawing/2014/main" id="{EFCCC84C-9BA0-F969-668B-A734D7110803}"/>
              </a:ext>
            </a:extLst>
          </p:cNvPr>
          <p:cNvGraphicFramePr>
            <a:graphicFrameLocks noGrp="1"/>
          </p:cNvGraphicFramePr>
          <p:nvPr>
            <p:extLst>
              <p:ext uri="{D42A27DB-BD31-4B8C-83A1-F6EECF244321}">
                <p14:modId xmlns:p14="http://schemas.microsoft.com/office/powerpoint/2010/main" val="3034956810"/>
              </p:ext>
            </p:extLst>
          </p:nvPr>
        </p:nvGraphicFramePr>
        <p:xfrm>
          <a:off x="303926" y="1046545"/>
          <a:ext cx="8782322" cy="2213488"/>
        </p:xfrm>
        <a:graphic>
          <a:graphicData uri="http://schemas.openxmlformats.org/drawingml/2006/table">
            <a:tbl>
              <a:tblPr>
                <a:tableStyleId>{5C22544A-7EE6-4342-B048-85BDC9FD1C3A}</a:tableStyleId>
              </a:tblPr>
              <a:tblGrid>
                <a:gridCol w="610474">
                  <a:extLst>
                    <a:ext uri="{9D8B030D-6E8A-4147-A177-3AD203B41FA5}">
                      <a16:colId xmlns:a16="http://schemas.microsoft.com/office/drawing/2014/main" val="1121084455"/>
                    </a:ext>
                  </a:extLst>
                </a:gridCol>
                <a:gridCol w="1216241">
                  <a:extLst>
                    <a:ext uri="{9D8B030D-6E8A-4147-A177-3AD203B41FA5}">
                      <a16:colId xmlns:a16="http://schemas.microsoft.com/office/drawing/2014/main" val="2805350575"/>
                    </a:ext>
                  </a:extLst>
                </a:gridCol>
                <a:gridCol w="1198485">
                  <a:extLst>
                    <a:ext uri="{9D8B030D-6E8A-4147-A177-3AD203B41FA5}">
                      <a16:colId xmlns:a16="http://schemas.microsoft.com/office/drawing/2014/main" val="3578054028"/>
                    </a:ext>
                  </a:extLst>
                </a:gridCol>
                <a:gridCol w="1501291">
                  <a:extLst>
                    <a:ext uri="{9D8B030D-6E8A-4147-A177-3AD203B41FA5}">
                      <a16:colId xmlns:a16="http://schemas.microsoft.com/office/drawing/2014/main" val="669283026"/>
                    </a:ext>
                  </a:extLst>
                </a:gridCol>
                <a:gridCol w="1108744">
                  <a:extLst>
                    <a:ext uri="{9D8B030D-6E8A-4147-A177-3AD203B41FA5}">
                      <a16:colId xmlns:a16="http://schemas.microsoft.com/office/drawing/2014/main" val="454506827"/>
                    </a:ext>
                  </a:extLst>
                </a:gridCol>
                <a:gridCol w="949911">
                  <a:extLst>
                    <a:ext uri="{9D8B030D-6E8A-4147-A177-3AD203B41FA5}">
                      <a16:colId xmlns:a16="http://schemas.microsoft.com/office/drawing/2014/main" val="3039088257"/>
                    </a:ext>
                  </a:extLst>
                </a:gridCol>
                <a:gridCol w="1242268">
                  <a:extLst>
                    <a:ext uri="{9D8B030D-6E8A-4147-A177-3AD203B41FA5}">
                      <a16:colId xmlns:a16="http://schemas.microsoft.com/office/drawing/2014/main" val="11568570"/>
                    </a:ext>
                  </a:extLst>
                </a:gridCol>
                <a:gridCol w="954908">
                  <a:extLst>
                    <a:ext uri="{9D8B030D-6E8A-4147-A177-3AD203B41FA5}">
                      <a16:colId xmlns:a16="http://schemas.microsoft.com/office/drawing/2014/main" val="2873069235"/>
                    </a:ext>
                  </a:extLst>
                </a:gridCol>
              </a:tblGrid>
              <a:tr h="500859">
                <a:tc>
                  <a:txBody>
                    <a:bodyPr/>
                    <a:lstStyle/>
                    <a:p>
                      <a:pPr algn="l" rtl="0" fontAlgn="ctr"/>
                      <a:r>
                        <a:rPr lang="pt-BR" sz="1100" b="0" i="0" u="none" strike="noStrike">
                          <a:solidFill>
                            <a:srgbClr val="000000"/>
                          </a:solidFill>
                          <a:effectLst/>
                          <a:latin typeface="Century Gothic" panose="020B0502020202020204" pitchFamily="34" charset="0"/>
                        </a:rPr>
                        <a:t>RISCO </a:t>
                      </a:r>
                    </a:p>
                    <a:p>
                      <a:pPr algn="l" rtl="0" fontAlgn="ctr"/>
                      <a:r>
                        <a:rPr lang="pt-BR" sz="1100" b="0" i="0" u="none" strike="noStrike">
                          <a:solidFill>
                            <a:srgbClr val="000000"/>
                          </a:solidFill>
                          <a:effectLst/>
                          <a:latin typeface="Century Gothic" panose="020B0502020202020204" pitchFamily="34" charset="0"/>
                        </a:rPr>
                        <a:t>N.º ID</a:t>
                      </a: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ysDot"/>
                      <a:round/>
                      <a:headEnd type="none" w="med" len="med"/>
                      <a:tailEnd type="none" w="med" len="med"/>
                    </a:lnB>
                    <a:solidFill>
                      <a:schemeClr val="tx2">
                        <a:lumMod val="20000"/>
                        <a:lumOff val="80000"/>
                      </a:schemeClr>
                    </a:solidFill>
                  </a:tcPr>
                </a:tc>
                <a:tc>
                  <a:txBody>
                    <a:bodyPr/>
                    <a:lstStyle/>
                    <a:p>
                      <a:pPr algn="l" rtl="0" fontAlgn="ctr"/>
                      <a:r>
                        <a:rPr lang="pt-BR" sz="1100" u="none" strike="noStrike" dirty="0">
                          <a:effectLst/>
                          <a:latin typeface="Century Gothic" panose="020B0502020202020204" pitchFamily="34" charset="0"/>
                        </a:rPr>
                        <a:t>DESCRIÇÃO </a:t>
                      </a:r>
                      <a:br>
                        <a:rPr lang="pt-BR" sz="1100" u="none" strike="noStrike" dirty="0">
                          <a:effectLst/>
                          <a:latin typeface="Century Gothic" panose="020B0502020202020204" pitchFamily="34" charset="0"/>
                        </a:rPr>
                      </a:br>
                      <a:r>
                        <a:rPr lang="pt-BR" sz="1100" u="none" strike="noStrike" dirty="0">
                          <a:effectLst/>
                          <a:latin typeface="Century Gothic" panose="020B0502020202020204" pitchFamily="34" charset="0"/>
                        </a:rPr>
                        <a:t>DO RISCO</a:t>
                      </a: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ysDot"/>
                      <a:round/>
                      <a:headEnd type="none" w="med" len="med"/>
                      <a:tailEnd type="none" w="med" len="med"/>
                    </a:lnB>
                    <a:solidFill>
                      <a:schemeClr val="tx2">
                        <a:lumMod val="20000"/>
                        <a:lumOff val="80000"/>
                      </a:schemeClr>
                    </a:solidFill>
                  </a:tcPr>
                </a:tc>
                <a:tc>
                  <a:txBody>
                    <a:bodyPr/>
                    <a:lstStyle/>
                    <a:p>
                      <a:pPr algn="l" rtl="0" fontAlgn="ctr"/>
                      <a:r>
                        <a:rPr lang="pt-BR" sz="1100" b="0" i="0" u="none" strike="noStrike" dirty="0">
                          <a:solidFill>
                            <a:srgbClr val="000000"/>
                          </a:solidFill>
                          <a:effectLst/>
                          <a:latin typeface="Century Gothic" panose="020B0502020202020204" pitchFamily="34" charset="0"/>
                        </a:rPr>
                        <a:t>PROCESSO</a:t>
                      </a: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ysDot"/>
                      <a:round/>
                      <a:headEnd type="none" w="med" len="med"/>
                      <a:tailEnd type="none" w="med" len="med"/>
                    </a:lnB>
                    <a:solidFill>
                      <a:schemeClr val="tx2">
                        <a:lumMod val="20000"/>
                        <a:lumOff val="80000"/>
                      </a:schemeClr>
                    </a:solidFill>
                  </a:tcPr>
                </a:tc>
                <a:tc>
                  <a:txBody>
                    <a:bodyPr/>
                    <a:lstStyle/>
                    <a:p>
                      <a:pPr algn="l" rtl="0" fontAlgn="ctr"/>
                      <a:r>
                        <a:rPr lang="pt-BR" sz="1100" b="0" i="0" u="none" strike="noStrike" dirty="0">
                          <a:solidFill>
                            <a:srgbClr val="000000"/>
                          </a:solidFill>
                          <a:effectLst/>
                          <a:latin typeface="Century Gothic" panose="020B0502020202020204" pitchFamily="34" charset="0"/>
                        </a:rPr>
                        <a:t>ISO 27001</a:t>
                      </a: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ysDot"/>
                      <a:round/>
                      <a:headEnd type="none" w="med" len="med"/>
                      <a:tailEnd type="none" w="med" len="med"/>
                    </a:lnB>
                    <a:solidFill>
                      <a:schemeClr val="tx2">
                        <a:lumMod val="20000"/>
                        <a:lumOff val="80000"/>
                      </a:schemeClr>
                    </a:solidFill>
                  </a:tcPr>
                </a:tc>
                <a:tc>
                  <a:txBody>
                    <a:bodyPr/>
                    <a:lstStyle/>
                    <a:p>
                      <a:pPr algn="l" rtl="0" fontAlgn="ctr"/>
                      <a:r>
                        <a:rPr lang="pt-BR" sz="1100" u="none" strike="noStrike" dirty="0">
                          <a:effectLst/>
                          <a:latin typeface="Century Gothic" panose="020B0502020202020204" pitchFamily="34" charset="0"/>
                        </a:rPr>
                        <a:t>DESCRIÇÃO DO IMPACTO</a:t>
                      </a: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ysDot"/>
                      <a:round/>
                      <a:headEnd type="none" w="med" len="med"/>
                      <a:tailEnd type="none" w="med" len="med"/>
                    </a:lnB>
                    <a:solidFill>
                      <a:schemeClr val="tx2">
                        <a:lumMod val="20000"/>
                        <a:lumOff val="80000"/>
                      </a:schemeClr>
                    </a:solidFill>
                  </a:tcPr>
                </a:tc>
                <a:tc>
                  <a:txBody>
                    <a:bodyPr/>
                    <a:lstStyle/>
                    <a:p>
                      <a:pPr algn="l" rtl="0" fontAlgn="ctr"/>
                      <a:r>
                        <a:rPr lang="pt-BR" sz="1100" u="none" strike="noStrike" dirty="0">
                          <a:effectLst/>
                          <a:latin typeface="Century Gothic" panose="020B0502020202020204" pitchFamily="34" charset="0"/>
                        </a:rPr>
                        <a:t>NÍVEL DO </a:t>
                      </a:r>
                      <a:br>
                        <a:rPr lang="en-US" sz="1100" u="none" strike="noStrike" dirty="0">
                          <a:effectLst/>
                          <a:latin typeface="Century Gothic" panose="020B0502020202020204" pitchFamily="34" charset="0"/>
                        </a:rPr>
                      </a:br>
                      <a:r>
                        <a:rPr lang="pt-BR" sz="1100" u="none" strike="noStrike" dirty="0">
                          <a:effectLst/>
                          <a:latin typeface="Century Gothic" panose="020B0502020202020204" pitchFamily="34" charset="0"/>
                        </a:rPr>
                        <a:t>IMPACTO</a:t>
                      </a: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ysDot"/>
                      <a:round/>
                      <a:headEnd type="none" w="med" len="med"/>
                      <a:tailEnd type="none" w="med" len="med"/>
                    </a:lnB>
                    <a:solidFill>
                      <a:schemeClr val="tx2">
                        <a:lumMod val="20000"/>
                        <a:lumOff val="80000"/>
                      </a:schemeClr>
                    </a:solidFill>
                  </a:tcPr>
                </a:tc>
                <a:tc>
                  <a:txBody>
                    <a:bodyPr/>
                    <a:lstStyle/>
                    <a:p>
                      <a:pPr algn="l" rtl="0" fontAlgn="ctr"/>
                      <a:r>
                        <a:rPr lang="pt-BR" sz="1100" u="none" strike="noStrike" dirty="0">
                          <a:effectLst/>
                          <a:latin typeface="Century Gothic" panose="020B0502020202020204" pitchFamily="34" charset="0"/>
                        </a:rPr>
                        <a:t>NÍVEL DE PROBABILIDADE</a:t>
                      </a: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ysDot"/>
                      <a:round/>
                      <a:headEnd type="none" w="med" len="med"/>
                      <a:tailEnd type="none" w="med" len="med"/>
                    </a:lnB>
                    <a:solidFill>
                      <a:schemeClr val="tx2">
                        <a:lumMod val="20000"/>
                        <a:lumOff val="80000"/>
                      </a:schemeClr>
                    </a:solidFill>
                  </a:tcPr>
                </a:tc>
                <a:tc>
                  <a:txBody>
                    <a:bodyPr/>
                    <a:lstStyle/>
                    <a:p>
                      <a:pPr algn="l" rtl="0" fontAlgn="ctr"/>
                      <a:r>
                        <a:rPr lang="pt-BR" sz="1100" u="none" strike="noStrike">
                          <a:effectLst/>
                          <a:latin typeface="Century Gothic" panose="020B0502020202020204" pitchFamily="34" charset="0"/>
                        </a:rPr>
                        <a:t>NÍVEL DE PRIORIDADE</a:t>
                      </a: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ysDot"/>
                      <a:round/>
                      <a:headEnd type="none" w="med" len="med"/>
                      <a:tailEnd type="none" w="med" len="med"/>
                    </a:lnB>
                    <a:solidFill>
                      <a:schemeClr val="bg1">
                        <a:lumMod val="85000"/>
                      </a:schemeClr>
                    </a:solidFill>
                  </a:tcPr>
                </a:tc>
                <a:extLst>
                  <a:ext uri="{0D108BD9-81ED-4DB2-BD59-A6C34878D82A}">
                    <a16:rowId xmlns:a16="http://schemas.microsoft.com/office/drawing/2014/main" val="2095053626"/>
                  </a:ext>
                </a:extLst>
              </a:tr>
              <a:tr h="685800">
                <a:tc>
                  <a:txBody>
                    <a:bodyPr/>
                    <a:lstStyle/>
                    <a:p>
                      <a:pPr algn="l" fontAlgn="ctr"/>
                      <a:endParaRPr lang="en-US" sz="800" b="0" i="0" u="none" strike="noStrike" dirty="0">
                        <a:solidFill>
                          <a:srgbClr val="000000"/>
                        </a:solidFill>
                        <a:effectLst/>
                        <a:latin typeface="Century Gothic" panose="020B0502020202020204" pitchFamily="34" charset="0"/>
                      </a:endParaRP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ysDot"/>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AEEF3"/>
                    </a:solidFill>
                  </a:tcPr>
                </a:tc>
                <a:tc>
                  <a:txBody>
                    <a:bodyPr/>
                    <a:lstStyle/>
                    <a:p>
                      <a:pPr algn="l" rtl="0" fontAlgn="ctr"/>
                      <a:r>
                        <a:rPr lang="pt-BR" sz="800" u="none" strike="noStrike" dirty="0">
                          <a:effectLst/>
                          <a:latin typeface="Century Gothic" panose="020B0502020202020204" pitchFamily="34" charset="0"/>
                        </a:rPr>
                        <a:t>Forneça um breve resumo do risco.</a:t>
                      </a: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ysDot"/>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AEEF3"/>
                    </a:solidFill>
                  </a:tcPr>
                </a:tc>
                <a:tc>
                  <a:txBody>
                    <a:bodyPr/>
                    <a:lstStyle/>
                    <a:p>
                      <a:pPr algn="l" rtl="0" fontAlgn="ctr"/>
                      <a:r>
                        <a:rPr lang="pt-BR" sz="800" b="0" i="0" u="none" strike="noStrike" dirty="0">
                          <a:solidFill>
                            <a:srgbClr val="000000"/>
                          </a:solidFill>
                          <a:effectLst/>
                          <a:latin typeface="Century Gothic" panose="020B0502020202020204" pitchFamily="34" charset="0"/>
                        </a:rPr>
                        <a:t>De qual processo esse risco faz parte?</a:t>
                      </a: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ysDot"/>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AEEF3"/>
                    </a:solidFill>
                  </a:tcPr>
                </a:tc>
                <a:tc>
                  <a:txBody>
                    <a:bodyPr/>
                    <a:lstStyle/>
                    <a:p>
                      <a:pPr algn="l" rtl="0" fontAlgn="ctr"/>
                      <a:r>
                        <a:rPr lang="pt-BR" sz="800" b="0" i="0" u="none" strike="noStrike" dirty="0">
                          <a:solidFill>
                            <a:srgbClr val="000000"/>
                          </a:solidFill>
                          <a:effectLst/>
                          <a:latin typeface="Century Gothic" panose="020B0502020202020204" pitchFamily="34" charset="0"/>
                        </a:rPr>
                        <a:t>A qual das 14 etapas das Normas de Segurança da Informação ISO 27001 esse risco de segurança cibernética se refere?</a:t>
                      </a: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ysDot"/>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AEEF3"/>
                    </a:solidFill>
                  </a:tcPr>
                </a:tc>
                <a:tc>
                  <a:txBody>
                    <a:bodyPr/>
                    <a:lstStyle/>
                    <a:p>
                      <a:pPr algn="l" rtl="0" fontAlgn="ctr"/>
                      <a:r>
                        <a:rPr lang="pt-BR" sz="800" u="none" strike="noStrike" dirty="0">
                          <a:effectLst/>
                          <a:latin typeface="Century Gothic" panose="020B0502020202020204" pitchFamily="34" charset="0"/>
                        </a:rPr>
                        <a:t>O que acontecerá se o risco não for mitigado ou eliminado?</a:t>
                      </a: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ysDot"/>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AEEF3"/>
                    </a:solidFill>
                  </a:tcPr>
                </a:tc>
                <a:tc>
                  <a:txBody>
                    <a:bodyPr/>
                    <a:lstStyle/>
                    <a:p>
                      <a:pPr algn="l" rtl="0" fontAlgn="ctr"/>
                      <a:r>
                        <a:rPr lang="pt-BR" sz="800" u="none" strike="noStrike" dirty="0">
                          <a:effectLst/>
                          <a:latin typeface="Century Gothic" panose="020B0502020202020204" pitchFamily="34" charset="0"/>
                        </a:rPr>
                        <a:t>Avaliar de</a:t>
                      </a:r>
                      <a:br>
                        <a:rPr lang="en-US" sz="800" u="none" strike="noStrike" dirty="0">
                          <a:effectLst/>
                          <a:latin typeface="Century Gothic" panose="020B0502020202020204" pitchFamily="34" charset="0"/>
                        </a:rPr>
                      </a:br>
                      <a:r>
                        <a:rPr lang="pt-BR" sz="800" u="none" strike="noStrike" dirty="0">
                          <a:effectLst/>
                          <a:latin typeface="Century Gothic" panose="020B0502020202020204" pitchFamily="34" charset="0"/>
                        </a:rPr>
                        <a:t>1 (BAIXO) a </a:t>
                      </a:r>
                      <a:br>
                        <a:rPr lang="en-US" sz="800" u="none" strike="noStrike" dirty="0">
                          <a:effectLst/>
                          <a:latin typeface="Century Gothic" panose="020B0502020202020204" pitchFamily="34" charset="0"/>
                        </a:rPr>
                      </a:br>
                      <a:r>
                        <a:rPr lang="pt-BR" sz="800" u="none" strike="noStrike" dirty="0">
                          <a:effectLst/>
                          <a:latin typeface="Century Gothic" panose="020B0502020202020204" pitchFamily="34" charset="0"/>
                        </a:rPr>
                        <a:t>5 (ALTO)</a:t>
                      </a: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ysDot"/>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AEEF3"/>
                    </a:solidFill>
                  </a:tcPr>
                </a:tc>
                <a:tc>
                  <a:txBody>
                    <a:bodyPr/>
                    <a:lstStyle/>
                    <a:p>
                      <a:pPr algn="l" rtl="0" fontAlgn="ctr"/>
                      <a:r>
                        <a:rPr lang="pt-BR" sz="800" u="none" strike="noStrike" dirty="0">
                          <a:effectLst/>
                          <a:latin typeface="Century Gothic" panose="020B0502020202020204" pitchFamily="34" charset="0"/>
                        </a:rPr>
                        <a:t>Avaliar de</a:t>
                      </a:r>
                      <a:br>
                        <a:rPr lang="en-US" sz="800" u="none" strike="noStrike" dirty="0">
                          <a:effectLst/>
                          <a:latin typeface="Century Gothic" panose="020B0502020202020204" pitchFamily="34" charset="0"/>
                        </a:rPr>
                      </a:br>
                      <a:r>
                        <a:rPr lang="pt-BR" sz="800" u="none" strike="noStrike" dirty="0">
                          <a:effectLst/>
                          <a:latin typeface="Century Gothic" panose="020B0502020202020204" pitchFamily="34" charset="0"/>
                        </a:rPr>
                        <a:t>1 (BAIXO) a </a:t>
                      </a:r>
                      <a:br>
                        <a:rPr lang="en-US" sz="800" u="none" strike="noStrike" dirty="0">
                          <a:effectLst/>
                          <a:latin typeface="Century Gothic" panose="020B0502020202020204" pitchFamily="34" charset="0"/>
                        </a:rPr>
                      </a:br>
                      <a:r>
                        <a:rPr lang="pt-BR" sz="800" u="none" strike="noStrike" dirty="0">
                          <a:effectLst/>
                          <a:latin typeface="Century Gothic" panose="020B0502020202020204" pitchFamily="34" charset="0"/>
                        </a:rPr>
                        <a:t>5 (ALTO)</a:t>
                      </a: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ysDot"/>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AEEF3"/>
                    </a:solidFill>
                  </a:tcPr>
                </a:tc>
                <a:tc>
                  <a:txBody>
                    <a:bodyPr/>
                    <a:lstStyle/>
                    <a:p>
                      <a:pPr algn="l" rtl="0" fontAlgn="ctr"/>
                      <a:r>
                        <a:rPr lang="pt-BR" sz="800" u="none" strike="noStrike">
                          <a:effectLst/>
                          <a:latin typeface="Century Gothic" panose="020B0502020202020204" pitchFamily="34" charset="0"/>
                        </a:rPr>
                        <a:t>(IMPACTO X </a:t>
                      </a:r>
                      <a:br>
                        <a:rPr lang="en-US" sz="800" u="none" strike="noStrike" dirty="0">
                          <a:effectLst/>
                          <a:latin typeface="Century Gothic" panose="020B0502020202020204" pitchFamily="34" charset="0"/>
                        </a:rPr>
                      </a:br>
                      <a:r>
                        <a:rPr lang="pt-BR" sz="800" u="none" strike="noStrike">
                          <a:effectLst/>
                          <a:latin typeface="Century Gothic" panose="020B0502020202020204" pitchFamily="34" charset="0"/>
                        </a:rPr>
                        <a:t>PROBABILIDADE)</a:t>
                      </a:r>
                      <a:br>
                        <a:rPr lang="en-US" sz="800" u="none" strike="noStrike" dirty="0">
                          <a:effectLst/>
                          <a:latin typeface="Century Gothic" panose="020B0502020202020204" pitchFamily="34" charset="0"/>
                        </a:rPr>
                      </a:br>
                      <a:r>
                        <a:rPr lang="pt-BR" sz="800" u="none" strike="noStrike">
                          <a:effectLst/>
                          <a:latin typeface="Century Gothic" panose="020B0502020202020204" pitchFamily="34" charset="0"/>
                        </a:rPr>
                        <a:t>Aborde o que for mais alto primeiro. </a:t>
                      </a: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ysDot"/>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2539807988"/>
                  </a:ext>
                </a:extLst>
              </a:tr>
              <a:tr h="1026829">
                <a:tc>
                  <a:txBody>
                    <a:bodyPr/>
                    <a:lstStyle/>
                    <a:p>
                      <a:pPr algn="l" rtl="0" fontAlgn="ctr"/>
                      <a:r>
                        <a:rPr lang="pt-BR" sz="1100" b="0" i="0" u="none" strike="noStrike">
                          <a:solidFill>
                            <a:srgbClr val="000000"/>
                          </a:solidFill>
                          <a:effectLst/>
                          <a:latin typeface="Century Gothic" panose="020B0502020202020204" pitchFamily="34" charset="0"/>
                        </a:rPr>
                        <a:t>1.1</a:t>
                      </a: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endParaRPr lang="en-US" sz="1100" b="0" i="0" u="none" strike="noStrike" dirty="0">
                        <a:solidFill>
                          <a:srgbClr val="000000"/>
                        </a:solidFill>
                        <a:effectLst/>
                        <a:latin typeface="Century Gothic" panose="020B0502020202020204" pitchFamily="34" charset="0"/>
                      </a:endParaRP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endParaRPr lang="en-US" sz="1100" b="0" i="0" u="none" strike="noStrike" dirty="0">
                        <a:solidFill>
                          <a:srgbClr val="000000"/>
                        </a:solidFill>
                        <a:effectLst/>
                        <a:latin typeface="Century Gothic" panose="020B0502020202020204" pitchFamily="34" charset="0"/>
                      </a:endParaRP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endParaRPr lang="en-US" sz="1100" b="0" i="0" u="none" strike="noStrike" dirty="0">
                        <a:solidFill>
                          <a:srgbClr val="000000"/>
                        </a:solidFill>
                        <a:effectLst/>
                        <a:latin typeface="Century Gothic" panose="020B0502020202020204" pitchFamily="34" charset="0"/>
                      </a:endParaRP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endParaRPr lang="en-US" sz="1100" b="0" i="0" u="none" strike="noStrike" dirty="0">
                        <a:solidFill>
                          <a:srgbClr val="000000"/>
                        </a:solidFill>
                        <a:effectLst/>
                        <a:latin typeface="Century Gothic" panose="020B0502020202020204" pitchFamily="34" charset="0"/>
                      </a:endParaRP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fontAlgn="ctr"/>
                      <a:r>
                        <a:rPr lang="pt-BR" sz="1200" u="none" strike="noStrike" dirty="0">
                          <a:effectLst/>
                          <a:latin typeface="Century Gothic" panose="020B0502020202020204" pitchFamily="34" charset="0"/>
                        </a:rPr>
                        <a:t>5</a:t>
                      </a:r>
                    </a:p>
                  </a:txBody>
                  <a:tcPr marL="6729"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r>
                        <a:rPr lang="pt-BR" sz="1200" u="none" strike="noStrike" dirty="0">
                          <a:effectLst/>
                          <a:latin typeface="Century Gothic" panose="020B0502020202020204" pitchFamily="34" charset="0"/>
                        </a:rPr>
                        <a:t>2</a:t>
                      </a:r>
                    </a:p>
                  </a:txBody>
                  <a:tcPr marL="6729"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r>
                        <a:rPr lang="pt-BR" sz="1200" b="1" u="none" strike="noStrike" dirty="0">
                          <a:effectLst/>
                          <a:latin typeface="Century Gothic" panose="020B0502020202020204" pitchFamily="34" charset="0"/>
                        </a:rPr>
                        <a:t>10</a:t>
                      </a:r>
                    </a:p>
                  </a:txBody>
                  <a:tcPr marL="6729"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00"/>
                    </a:solidFill>
                  </a:tcPr>
                </a:tc>
                <a:extLst>
                  <a:ext uri="{0D108BD9-81ED-4DB2-BD59-A6C34878D82A}">
                    <a16:rowId xmlns:a16="http://schemas.microsoft.com/office/drawing/2014/main" val="1309657597"/>
                  </a:ext>
                </a:extLst>
              </a:tr>
            </a:tbl>
          </a:graphicData>
        </a:graphic>
      </p:graphicFrame>
      <p:graphicFrame>
        <p:nvGraphicFramePr>
          <p:cNvPr id="7" name="Table 6">
            <a:extLst>
              <a:ext uri="{FF2B5EF4-FFF2-40B4-BE49-F238E27FC236}">
                <a16:creationId xmlns:a16="http://schemas.microsoft.com/office/drawing/2014/main" id="{33E4560F-C023-AA7D-E1D6-01477403A3A3}"/>
              </a:ext>
            </a:extLst>
          </p:cNvPr>
          <p:cNvGraphicFramePr>
            <a:graphicFrameLocks noGrp="1"/>
          </p:cNvGraphicFramePr>
          <p:nvPr>
            <p:extLst>
              <p:ext uri="{D42A27DB-BD31-4B8C-83A1-F6EECF244321}">
                <p14:modId xmlns:p14="http://schemas.microsoft.com/office/powerpoint/2010/main" val="1447100402"/>
              </p:ext>
            </p:extLst>
          </p:nvPr>
        </p:nvGraphicFramePr>
        <p:xfrm>
          <a:off x="303926" y="3588022"/>
          <a:ext cx="11537552" cy="2536293"/>
        </p:xfrm>
        <a:graphic>
          <a:graphicData uri="http://schemas.openxmlformats.org/drawingml/2006/table">
            <a:tbl>
              <a:tblPr>
                <a:tableStyleId>{5C22544A-7EE6-4342-B048-85BDC9FD1C3A}</a:tableStyleId>
              </a:tblPr>
              <a:tblGrid>
                <a:gridCol w="1844470">
                  <a:extLst>
                    <a:ext uri="{9D8B030D-6E8A-4147-A177-3AD203B41FA5}">
                      <a16:colId xmlns:a16="http://schemas.microsoft.com/office/drawing/2014/main" val="2229967764"/>
                    </a:ext>
                  </a:extLst>
                </a:gridCol>
                <a:gridCol w="2831977">
                  <a:extLst>
                    <a:ext uri="{9D8B030D-6E8A-4147-A177-3AD203B41FA5}">
                      <a16:colId xmlns:a16="http://schemas.microsoft.com/office/drawing/2014/main" val="2302560798"/>
                    </a:ext>
                  </a:extLst>
                </a:gridCol>
                <a:gridCol w="2609592">
                  <a:extLst>
                    <a:ext uri="{9D8B030D-6E8A-4147-A177-3AD203B41FA5}">
                      <a16:colId xmlns:a16="http://schemas.microsoft.com/office/drawing/2014/main" val="2735615450"/>
                    </a:ext>
                  </a:extLst>
                </a:gridCol>
                <a:gridCol w="2428679">
                  <a:extLst>
                    <a:ext uri="{9D8B030D-6E8A-4147-A177-3AD203B41FA5}">
                      <a16:colId xmlns:a16="http://schemas.microsoft.com/office/drawing/2014/main" val="1690298819"/>
                    </a:ext>
                  </a:extLst>
                </a:gridCol>
                <a:gridCol w="1822834">
                  <a:extLst>
                    <a:ext uri="{9D8B030D-6E8A-4147-A177-3AD203B41FA5}">
                      <a16:colId xmlns:a16="http://schemas.microsoft.com/office/drawing/2014/main" val="607476714"/>
                    </a:ext>
                  </a:extLst>
                </a:gridCol>
              </a:tblGrid>
              <a:tr h="496959">
                <a:tc>
                  <a:txBody>
                    <a:bodyPr/>
                    <a:lstStyle/>
                    <a:p>
                      <a:pPr algn="l" rtl="0" fontAlgn="ctr"/>
                      <a:r>
                        <a:rPr lang="pt-BR" sz="1100" b="0" i="0" u="none" strike="noStrike" dirty="0">
                          <a:solidFill>
                            <a:srgbClr val="000000"/>
                          </a:solidFill>
                          <a:effectLst/>
                          <a:latin typeface="Century Gothic" panose="020B0502020202020204" pitchFamily="34" charset="0"/>
                        </a:rPr>
                        <a:t>RISCO ELIMINADO?</a:t>
                      </a: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ysDot"/>
                      <a:round/>
                      <a:headEnd type="none" w="med" len="med"/>
                      <a:tailEnd type="none" w="med" len="med"/>
                    </a:lnB>
                    <a:solidFill>
                      <a:schemeClr val="bg1">
                        <a:lumMod val="85000"/>
                      </a:schemeClr>
                    </a:solidFill>
                  </a:tcPr>
                </a:tc>
                <a:tc>
                  <a:txBody>
                    <a:bodyPr/>
                    <a:lstStyle/>
                    <a:p>
                      <a:pPr algn="l" rtl="0" fontAlgn="ctr"/>
                      <a:r>
                        <a:rPr lang="pt-BR" sz="1100" b="0" i="0" u="none" strike="noStrike" dirty="0">
                          <a:solidFill>
                            <a:srgbClr val="000000"/>
                          </a:solidFill>
                          <a:effectLst/>
                          <a:latin typeface="Century Gothic" panose="020B0502020202020204" pitchFamily="34" charset="0"/>
                        </a:rPr>
                        <a:t>CONTROLES EXISTENTES?</a:t>
                      </a: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ysDot"/>
                      <a:round/>
                      <a:headEnd type="none" w="med" len="med"/>
                      <a:tailEnd type="none" w="med" len="med"/>
                    </a:lnB>
                    <a:solidFill>
                      <a:schemeClr val="bg1">
                        <a:lumMod val="85000"/>
                      </a:schemeClr>
                    </a:solidFill>
                  </a:tcPr>
                </a:tc>
                <a:tc>
                  <a:txBody>
                    <a:bodyPr/>
                    <a:lstStyle/>
                    <a:p>
                      <a:pPr algn="l" rtl="0" fontAlgn="ctr"/>
                      <a:r>
                        <a:rPr lang="pt-BR" sz="1100" b="0" i="0" u="none" strike="noStrike" dirty="0">
                          <a:solidFill>
                            <a:srgbClr val="000000"/>
                          </a:solidFill>
                          <a:effectLst/>
                          <a:latin typeface="Century Gothic" panose="020B0502020202020204" pitchFamily="34" charset="0"/>
                        </a:rPr>
                        <a:t>ESTRATÉGIA DE </a:t>
                      </a:r>
                    </a:p>
                    <a:p>
                      <a:pPr algn="l" rtl="0" fontAlgn="ctr"/>
                      <a:r>
                        <a:rPr lang="pt-BR" sz="1100" b="0" i="0" u="none" strike="noStrike" dirty="0">
                          <a:solidFill>
                            <a:srgbClr val="000000"/>
                          </a:solidFill>
                          <a:effectLst/>
                          <a:latin typeface="Century Gothic" panose="020B0502020202020204" pitchFamily="34" charset="0"/>
                        </a:rPr>
                        <a:t>MITIGAÇÃO OU CONTROLE</a:t>
                      </a: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ysDot"/>
                      <a:round/>
                      <a:headEnd type="none" w="med" len="med"/>
                      <a:tailEnd type="none" w="med" len="med"/>
                    </a:lnB>
                    <a:solidFill>
                      <a:schemeClr val="bg1">
                        <a:lumMod val="85000"/>
                      </a:schemeClr>
                    </a:solidFill>
                  </a:tcPr>
                </a:tc>
                <a:tc>
                  <a:txBody>
                    <a:bodyPr/>
                    <a:lstStyle/>
                    <a:p>
                      <a:pPr algn="l" rtl="0" fontAlgn="ctr"/>
                      <a:r>
                        <a:rPr lang="pt-BR" sz="1100" u="none" strike="noStrike">
                          <a:effectLst/>
                          <a:latin typeface="Century Gothic" panose="020B0502020202020204" pitchFamily="34" charset="0"/>
                        </a:rPr>
                        <a:t>OPORTUNIDADES</a:t>
                      </a: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ysDot"/>
                      <a:round/>
                      <a:headEnd type="none" w="med" len="med"/>
                      <a:tailEnd type="none" w="med" len="med"/>
                    </a:lnB>
                    <a:solidFill>
                      <a:schemeClr val="bg1">
                        <a:lumMod val="85000"/>
                      </a:schemeClr>
                    </a:solidFill>
                  </a:tcPr>
                </a:tc>
                <a:tc>
                  <a:txBody>
                    <a:bodyPr/>
                    <a:lstStyle/>
                    <a:p>
                      <a:pPr algn="l" rtl="0" fontAlgn="ctr"/>
                      <a:r>
                        <a:rPr lang="pt-BR" sz="1100" u="none" strike="noStrike">
                          <a:effectLst/>
                          <a:latin typeface="Century Gothic" panose="020B0502020202020204" pitchFamily="34" charset="0"/>
                        </a:rPr>
                        <a:t>PROPRIETÁRIO</a:t>
                      </a:r>
                    </a:p>
                  </a:txBody>
                  <a:tcPr marR="6729" marT="6729"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ysDot"/>
                      <a:round/>
                      <a:headEnd type="none" w="med" len="med"/>
                      <a:tailEnd type="none" w="med" len="med"/>
                    </a:lnB>
                    <a:solidFill>
                      <a:schemeClr val="bg1">
                        <a:lumMod val="85000"/>
                      </a:schemeClr>
                    </a:solidFill>
                  </a:tcPr>
                </a:tc>
                <a:extLst>
                  <a:ext uri="{0D108BD9-81ED-4DB2-BD59-A6C34878D82A}">
                    <a16:rowId xmlns:a16="http://schemas.microsoft.com/office/drawing/2014/main" val="2095053626"/>
                  </a:ext>
                </a:extLst>
              </a:tr>
              <a:tr h="566530">
                <a:tc>
                  <a:txBody>
                    <a:bodyPr/>
                    <a:lstStyle/>
                    <a:p>
                      <a:pPr algn="l" rtl="0" fontAlgn="ctr"/>
                      <a:r>
                        <a:rPr lang="pt-BR" sz="900" b="0" i="0" u="none" strike="noStrike" dirty="0">
                          <a:solidFill>
                            <a:srgbClr val="000000"/>
                          </a:solidFill>
                          <a:effectLst/>
                          <a:latin typeface="Century Gothic" panose="020B0502020202020204" pitchFamily="34" charset="0"/>
                        </a:rPr>
                        <a:t>A etapa seguinte no processo pode eliminar o risco? </a:t>
                      </a:r>
                    </a:p>
                    <a:p>
                      <a:pPr algn="l" rtl="0" fontAlgn="ctr"/>
                      <a:r>
                        <a:rPr lang="pt-BR" sz="900" b="0" i="0" u="none" strike="noStrike" dirty="0">
                          <a:solidFill>
                            <a:srgbClr val="000000"/>
                          </a:solidFill>
                          <a:effectLst/>
                          <a:latin typeface="Century Gothic" panose="020B0502020202020204" pitchFamily="34" charset="0"/>
                        </a:rPr>
                        <a:t>SIM ou NÃO</a:t>
                      </a: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ysDot"/>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l" rtl="0" fontAlgn="ctr"/>
                      <a:r>
                        <a:rPr lang="pt-BR" sz="900" b="0" i="0" u="none" strike="noStrike" dirty="0">
                          <a:solidFill>
                            <a:srgbClr val="000000"/>
                          </a:solidFill>
                          <a:effectLst/>
                          <a:latin typeface="Century Gothic" panose="020B0502020202020204" pitchFamily="34" charset="0"/>
                        </a:rPr>
                        <a:t>Se o risco será eliminado ou mitigado por </a:t>
                      </a:r>
                    </a:p>
                    <a:p>
                      <a:pPr algn="l" rtl="0" fontAlgn="ctr"/>
                      <a:r>
                        <a:rPr lang="pt-BR" sz="900" b="0" i="0" u="none" strike="noStrike" dirty="0">
                          <a:solidFill>
                            <a:srgbClr val="000000"/>
                          </a:solidFill>
                          <a:effectLst/>
                          <a:latin typeface="Century Gothic" panose="020B0502020202020204" pitchFamily="34" charset="0"/>
                        </a:rPr>
                        <a:t>processos existentes, liste-os aqui.</a:t>
                      </a: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ysDot"/>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l" rtl="0" fontAlgn="ctr"/>
                      <a:r>
                        <a:rPr lang="pt-BR" sz="900" b="0" i="0" u="none" strike="noStrike" dirty="0">
                          <a:solidFill>
                            <a:srgbClr val="000000"/>
                          </a:solidFill>
                          <a:effectLst/>
                          <a:latin typeface="Century Gothic" panose="020B0502020202020204" pitchFamily="34" charset="0"/>
                        </a:rPr>
                        <a:t>O que pode ser feito para diminuir </a:t>
                      </a:r>
                    </a:p>
                    <a:p>
                      <a:pPr algn="l" rtl="0" fontAlgn="ctr"/>
                      <a:r>
                        <a:rPr lang="pt-BR" sz="900" b="0" i="0" u="none" strike="noStrike" dirty="0">
                          <a:solidFill>
                            <a:srgbClr val="000000"/>
                          </a:solidFill>
                          <a:effectLst/>
                          <a:latin typeface="Century Gothic" panose="020B0502020202020204" pitchFamily="34" charset="0"/>
                        </a:rPr>
                        <a:t>ou eliminar o impacto ou a probabilidade?</a:t>
                      </a: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ysDot"/>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l" rtl="0" fontAlgn="ctr"/>
                      <a:r>
                        <a:rPr lang="pt-BR" sz="900" u="none" strike="noStrike">
                          <a:effectLst/>
                          <a:latin typeface="Century Gothic" panose="020B0502020202020204" pitchFamily="34" charset="0"/>
                        </a:rPr>
                        <a:t>O que pode ser feito para diminuir ou eliminar o impacto ou a probabilidade?</a:t>
                      </a: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ysDot"/>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l" rtl="0" fontAlgn="ctr"/>
                      <a:r>
                        <a:rPr lang="pt-BR" sz="900" u="none" strike="noStrike">
                          <a:effectLst/>
                          <a:latin typeface="Century Gothic" panose="020B0502020202020204" pitchFamily="34" charset="0"/>
                        </a:rPr>
                        <a:t>Quem é o/a responsável?</a:t>
                      </a:r>
                    </a:p>
                  </a:txBody>
                  <a:tcPr marR="6729" marT="6729"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ysDot"/>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2539807988"/>
                  </a:ext>
                </a:extLst>
              </a:tr>
              <a:tr h="1472804">
                <a:tc>
                  <a:txBody>
                    <a:bodyPr/>
                    <a:lstStyle/>
                    <a:p>
                      <a:pPr algn="l" fontAlgn="ctr"/>
                      <a:endParaRPr lang="en-US" sz="1100" b="0" i="0" u="none" strike="noStrike" dirty="0">
                        <a:solidFill>
                          <a:srgbClr val="000000"/>
                        </a:solidFill>
                        <a:effectLst/>
                        <a:latin typeface="Century Gothic" panose="020B0502020202020204" pitchFamily="34" charset="0"/>
                      </a:endParaRP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endParaRPr lang="en-US" sz="1100" b="0" i="0" u="none" strike="noStrike" dirty="0">
                        <a:solidFill>
                          <a:srgbClr val="000000"/>
                        </a:solidFill>
                        <a:effectLst/>
                        <a:latin typeface="Century Gothic" panose="020B0502020202020204" pitchFamily="34" charset="0"/>
                      </a:endParaRP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endParaRPr lang="en-US" sz="1100" b="0" i="0" u="none" strike="noStrike" dirty="0">
                        <a:solidFill>
                          <a:srgbClr val="000000"/>
                        </a:solidFill>
                        <a:effectLst/>
                        <a:latin typeface="Century Gothic" panose="020B0502020202020204" pitchFamily="34" charset="0"/>
                      </a:endParaRP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endParaRPr lang="en-US" sz="1100" b="0" i="0" u="none" strike="noStrike" dirty="0">
                        <a:solidFill>
                          <a:srgbClr val="000000"/>
                        </a:solidFill>
                        <a:effectLst/>
                        <a:latin typeface="Century Gothic" panose="020B0502020202020204" pitchFamily="34" charset="0"/>
                      </a:endParaRP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endParaRPr lang="en-US" sz="1100" b="0" i="0" u="none" strike="noStrike" dirty="0">
                        <a:solidFill>
                          <a:srgbClr val="000000"/>
                        </a:solidFill>
                        <a:effectLst/>
                        <a:latin typeface="Century Gothic" panose="020B0502020202020204" pitchFamily="34" charset="0"/>
                      </a:endParaRPr>
                    </a:p>
                  </a:txBody>
                  <a:tcPr marR="6729" marT="6729"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309657597"/>
                  </a:ext>
                </a:extLst>
              </a:tr>
            </a:tbl>
          </a:graphicData>
        </a:graphic>
      </p:graphicFrame>
      <p:sp>
        <p:nvSpPr>
          <p:cNvPr id="9" name="Rectangle 8">
            <a:extLst>
              <a:ext uri="{FF2B5EF4-FFF2-40B4-BE49-F238E27FC236}">
                <a16:creationId xmlns:a16="http://schemas.microsoft.com/office/drawing/2014/main" id="{387F4519-8FEC-4C85-79C6-DCB713D92143}"/>
              </a:ext>
            </a:extLst>
          </p:cNvPr>
          <p:cNvSpPr/>
          <p:nvPr/>
        </p:nvSpPr>
        <p:spPr>
          <a:xfrm>
            <a:off x="9392478" y="1017121"/>
            <a:ext cx="2448999" cy="2188601"/>
          </a:xfrm>
          <a:prstGeom prst="rect">
            <a:avLst/>
          </a:prstGeom>
          <a:solidFill>
            <a:schemeClr val="bg1"/>
          </a:solidFill>
          <a:ln>
            <a:noFill/>
          </a:ln>
          <a:effectLst>
            <a:outerShdw blurRad="92271" dist="38100" dir="8100000" sx="102000" sy="102000" algn="tr" rotWithShape="0">
              <a:schemeClr val="tx1">
                <a:lumMod val="65000"/>
                <a:lumOff val="35000"/>
                <a:alpha val="40000"/>
              </a:schemeClr>
            </a:outerShdw>
          </a:effectLst>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pic>
        <p:nvPicPr>
          <p:cNvPr id="10" name="Picture 9">
            <a:extLst>
              <a:ext uri="{FF2B5EF4-FFF2-40B4-BE49-F238E27FC236}">
                <a16:creationId xmlns:a16="http://schemas.microsoft.com/office/drawing/2014/main" id="{24A8F800-3B52-592C-95AC-F6A0D70472C5}"/>
              </a:ext>
            </a:extLst>
          </p:cNvPr>
          <p:cNvPicPr>
            <a:picLocks noChangeAspect="1"/>
          </p:cNvPicPr>
          <p:nvPr/>
        </p:nvPicPr>
        <p:blipFill>
          <a:blip r:embed="rId2"/>
          <a:srcRect t="1567"/>
          <a:stretch/>
        </p:blipFill>
        <p:spPr>
          <a:xfrm>
            <a:off x="9462284" y="1024752"/>
            <a:ext cx="2249469" cy="2188601"/>
          </a:xfrm>
          <a:prstGeom prst="rect">
            <a:avLst/>
          </a:prstGeom>
          <a:effectLst/>
        </p:spPr>
      </p:pic>
      <p:pic>
        <p:nvPicPr>
          <p:cNvPr id="11" name="Picture 10">
            <a:hlinkClick r:id="rId3"/>
            <a:extLst>
              <a:ext uri="{FF2B5EF4-FFF2-40B4-BE49-F238E27FC236}">
                <a16:creationId xmlns:a16="http://schemas.microsoft.com/office/drawing/2014/main" id="{4127F155-EB12-94DE-1ABE-BF9CAD840A4A}"/>
              </a:ext>
            </a:extLst>
          </p:cNvPr>
          <p:cNvPicPr>
            <a:picLocks noChangeAspect="1"/>
          </p:cNvPicPr>
          <p:nvPr/>
        </p:nvPicPr>
        <p:blipFill>
          <a:blip r:embed="rId4"/>
          <a:srcRect/>
          <a:stretch/>
        </p:blipFill>
        <p:spPr>
          <a:xfrm>
            <a:off x="9428145" y="254978"/>
            <a:ext cx="2413333" cy="480000"/>
          </a:xfrm>
          <a:prstGeom prst="rect">
            <a:avLst/>
          </a:prstGeom>
        </p:spPr>
      </p:pic>
    </p:spTree>
    <p:extLst>
      <p:ext uri="{BB962C8B-B14F-4D97-AF65-F5344CB8AC3E}">
        <p14:creationId xmlns:p14="http://schemas.microsoft.com/office/powerpoint/2010/main" val="5213206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25" name="TextBox 524">
            <a:extLst>
              <a:ext uri="{FF2B5EF4-FFF2-40B4-BE49-F238E27FC236}">
                <a16:creationId xmlns:a16="http://schemas.microsoft.com/office/drawing/2014/main" id="{993314DF-19A8-7BA0-E7D5-9AAE57CDF62A}"/>
              </a:ext>
            </a:extLst>
          </p:cNvPr>
          <p:cNvSpPr txBox="1"/>
          <p:nvPr/>
        </p:nvSpPr>
        <p:spPr>
          <a:xfrm>
            <a:off x="207847" y="184634"/>
            <a:ext cx="8385737" cy="492443"/>
          </a:xfrm>
          <a:prstGeom prst="rect">
            <a:avLst/>
          </a:prstGeom>
          <a:noFill/>
        </p:spPr>
        <p:txBody>
          <a:bodyPr wrap="square" rtlCol="0">
            <a:spAutoFit/>
          </a:bodyPr>
          <a:lstStyle/>
          <a:p>
            <a:pPr rtl="0"/>
            <a:r>
              <a:rPr lang="pt-BR" sz="2600" b="1" dirty="0">
                <a:solidFill>
                  <a:schemeClr val="tx1">
                    <a:lumMod val="65000"/>
                    <a:lumOff val="35000"/>
                  </a:schemeClr>
                </a:solidFill>
                <a:latin typeface="Century Gothic" panose="020B0502020202020204" pitchFamily="34" charset="0"/>
              </a:rPr>
              <a:t>REGISTRO DE RISCOS E OPORTUNIDADES ISO</a:t>
            </a:r>
          </a:p>
        </p:txBody>
      </p:sp>
      <p:graphicFrame>
        <p:nvGraphicFramePr>
          <p:cNvPr id="2" name="Table 1">
            <a:extLst>
              <a:ext uri="{FF2B5EF4-FFF2-40B4-BE49-F238E27FC236}">
                <a16:creationId xmlns:a16="http://schemas.microsoft.com/office/drawing/2014/main" id="{EFCCC84C-9BA0-F969-668B-A734D7110803}"/>
              </a:ext>
            </a:extLst>
          </p:cNvPr>
          <p:cNvGraphicFramePr>
            <a:graphicFrameLocks noGrp="1"/>
          </p:cNvGraphicFramePr>
          <p:nvPr>
            <p:extLst>
              <p:ext uri="{D42A27DB-BD31-4B8C-83A1-F6EECF244321}">
                <p14:modId xmlns:p14="http://schemas.microsoft.com/office/powerpoint/2010/main" val="830764745"/>
              </p:ext>
            </p:extLst>
          </p:nvPr>
        </p:nvGraphicFramePr>
        <p:xfrm>
          <a:off x="303926" y="1046545"/>
          <a:ext cx="8783930" cy="2213488"/>
        </p:xfrm>
        <a:graphic>
          <a:graphicData uri="http://schemas.openxmlformats.org/drawingml/2006/table">
            <a:tbl>
              <a:tblPr>
                <a:tableStyleId>{5C22544A-7EE6-4342-B048-85BDC9FD1C3A}</a:tableStyleId>
              </a:tblPr>
              <a:tblGrid>
                <a:gridCol w="610474">
                  <a:extLst>
                    <a:ext uri="{9D8B030D-6E8A-4147-A177-3AD203B41FA5}">
                      <a16:colId xmlns:a16="http://schemas.microsoft.com/office/drawing/2014/main" val="1121084455"/>
                    </a:ext>
                  </a:extLst>
                </a:gridCol>
                <a:gridCol w="1216152">
                  <a:extLst>
                    <a:ext uri="{9D8B030D-6E8A-4147-A177-3AD203B41FA5}">
                      <a16:colId xmlns:a16="http://schemas.microsoft.com/office/drawing/2014/main" val="2805350575"/>
                    </a:ext>
                  </a:extLst>
                </a:gridCol>
                <a:gridCol w="1197864">
                  <a:extLst>
                    <a:ext uri="{9D8B030D-6E8A-4147-A177-3AD203B41FA5}">
                      <a16:colId xmlns:a16="http://schemas.microsoft.com/office/drawing/2014/main" val="3578054028"/>
                    </a:ext>
                  </a:extLst>
                </a:gridCol>
                <a:gridCol w="1499616">
                  <a:extLst>
                    <a:ext uri="{9D8B030D-6E8A-4147-A177-3AD203B41FA5}">
                      <a16:colId xmlns:a16="http://schemas.microsoft.com/office/drawing/2014/main" val="669283026"/>
                    </a:ext>
                  </a:extLst>
                </a:gridCol>
                <a:gridCol w="1106424">
                  <a:extLst>
                    <a:ext uri="{9D8B030D-6E8A-4147-A177-3AD203B41FA5}">
                      <a16:colId xmlns:a16="http://schemas.microsoft.com/office/drawing/2014/main" val="454506827"/>
                    </a:ext>
                  </a:extLst>
                </a:gridCol>
                <a:gridCol w="954908">
                  <a:extLst>
                    <a:ext uri="{9D8B030D-6E8A-4147-A177-3AD203B41FA5}">
                      <a16:colId xmlns:a16="http://schemas.microsoft.com/office/drawing/2014/main" val="3039088257"/>
                    </a:ext>
                  </a:extLst>
                </a:gridCol>
                <a:gridCol w="1243584">
                  <a:extLst>
                    <a:ext uri="{9D8B030D-6E8A-4147-A177-3AD203B41FA5}">
                      <a16:colId xmlns:a16="http://schemas.microsoft.com/office/drawing/2014/main" val="11568570"/>
                    </a:ext>
                  </a:extLst>
                </a:gridCol>
                <a:gridCol w="954908">
                  <a:extLst>
                    <a:ext uri="{9D8B030D-6E8A-4147-A177-3AD203B41FA5}">
                      <a16:colId xmlns:a16="http://schemas.microsoft.com/office/drawing/2014/main" val="2873069235"/>
                    </a:ext>
                  </a:extLst>
                </a:gridCol>
              </a:tblGrid>
              <a:tr h="500859">
                <a:tc>
                  <a:txBody>
                    <a:bodyPr/>
                    <a:lstStyle/>
                    <a:p>
                      <a:pPr algn="l" rtl="0" fontAlgn="ctr"/>
                      <a:r>
                        <a:rPr lang="pt-BR" sz="1100" b="0" i="0" u="none" strike="noStrike">
                          <a:solidFill>
                            <a:srgbClr val="000000"/>
                          </a:solidFill>
                          <a:effectLst/>
                          <a:latin typeface="Century Gothic" panose="020B0502020202020204" pitchFamily="34" charset="0"/>
                        </a:rPr>
                        <a:t>RISCO </a:t>
                      </a:r>
                    </a:p>
                    <a:p>
                      <a:pPr algn="l" rtl="0" fontAlgn="ctr"/>
                      <a:r>
                        <a:rPr lang="pt-BR" sz="1100" b="0" i="0" u="none" strike="noStrike">
                          <a:solidFill>
                            <a:srgbClr val="000000"/>
                          </a:solidFill>
                          <a:effectLst/>
                          <a:latin typeface="Century Gothic" panose="020B0502020202020204" pitchFamily="34" charset="0"/>
                        </a:rPr>
                        <a:t>N.º ID</a:t>
                      </a: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ysDot"/>
                      <a:round/>
                      <a:headEnd type="none" w="med" len="med"/>
                      <a:tailEnd type="none" w="med" len="med"/>
                    </a:lnB>
                    <a:solidFill>
                      <a:schemeClr val="tx2">
                        <a:lumMod val="20000"/>
                        <a:lumOff val="80000"/>
                      </a:schemeClr>
                    </a:solidFill>
                  </a:tcPr>
                </a:tc>
                <a:tc>
                  <a:txBody>
                    <a:bodyPr/>
                    <a:lstStyle/>
                    <a:p>
                      <a:pPr algn="l" rtl="0" fontAlgn="ctr"/>
                      <a:r>
                        <a:rPr lang="pt-BR" sz="1100" u="none" strike="noStrike" dirty="0">
                          <a:effectLst/>
                          <a:latin typeface="Century Gothic" panose="020B0502020202020204" pitchFamily="34" charset="0"/>
                        </a:rPr>
                        <a:t>DESCRIÇÃO </a:t>
                      </a:r>
                      <a:br>
                        <a:rPr lang="pt-BR" sz="1100" u="none" strike="noStrike" dirty="0">
                          <a:effectLst/>
                          <a:latin typeface="Century Gothic" panose="020B0502020202020204" pitchFamily="34" charset="0"/>
                        </a:rPr>
                      </a:br>
                      <a:r>
                        <a:rPr lang="pt-BR" sz="1100" u="none" strike="noStrike" dirty="0">
                          <a:effectLst/>
                          <a:latin typeface="Century Gothic" panose="020B0502020202020204" pitchFamily="34" charset="0"/>
                        </a:rPr>
                        <a:t>DO RISCO</a:t>
                      </a: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ysDot"/>
                      <a:round/>
                      <a:headEnd type="none" w="med" len="med"/>
                      <a:tailEnd type="none" w="med" len="med"/>
                    </a:lnB>
                    <a:solidFill>
                      <a:schemeClr val="tx2">
                        <a:lumMod val="20000"/>
                        <a:lumOff val="80000"/>
                      </a:schemeClr>
                    </a:solidFill>
                  </a:tcPr>
                </a:tc>
                <a:tc>
                  <a:txBody>
                    <a:bodyPr/>
                    <a:lstStyle/>
                    <a:p>
                      <a:pPr algn="l" rtl="0" fontAlgn="ctr"/>
                      <a:r>
                        <a:rPr lang="pt-BR" sz="1100" b="0" i="0" u="none" strike="noStrike" dirty="0">
                          <a:solidFill>
                            <a:srgbClr val="000000"/>
                          </a:solidFill>
                          <a:effectLst/>
                          <a:latin typeface="Century Gothic" panose="020B0502020202020204" pitchFamily="34" charset="0"/>
                        </a:rPr>
                        <a:t>PROCESSO</a:t>
                      </a: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ysDot"/>
                      <a:round/>
                      <a:headEnd type="none" w="med" len="med"/>
                      <a:tailEnd type="none" w="med" len="med"/>
                    </a:lnB>
                    <a:solidFill>
                      <a:schemeClr val="tx2">
                        <a:lumMod val="20000"/>
                        <a:lumOff val="80000"/>
                      </a:schemeClr>
                    </a:solidFill>
                  </a:tcPr>
                </a:tc>
                <a:tc>
                  <a:txBody>
                    <a:bodyPr/>
                    <a:lstStyle/>
                    <a:p>
                      <a:pPr algn="l" rtl="0" fontAlgn="ctr"/>
                      <a:r>
                        <a:rPr lang="pt-BR" sz="1100" b="0" i="0" u="none" strike="noStrike" dirty="0">
                          <a:solidFill>
                            <a:srgbClr val="000000"/>
                          </a:solidFill>
                          <a:effectLst/>
                          <a:latin typeface="Century Gothic" panose="020B0502020202020204" pitchFamily="34" charset="0"/>
                        </a:rPr>
                        <a:t>ISO 27001</a:t>
                      </a: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ysDot"/>
                      <a:round/>
                      <a:headEnd type="none" w="med" len="med"/>
                      <a:tailEnd type="none" w="med" len="med"/>
                    </a:lnB>
                    <a:solidFill>
                      <a:schemeClr val="tx2">
                        <a:lumMod val="20000"/>
                        <a:lumOff val="80000"/>
                      </a:schemeClr>
                    </a:solidFill>
                  </a:tcPr>
                </a:tc>
                <a:tc>
                  <a:txBody>
                    <a:bodyPr/>
                    <a:lstStyle/>
                    <a:p>
                      <a:pPr algn="l" rtl="0" fontAlgn="ctr"/>
                      <a:r>
                        <a:rPr lang="pt-BR" sz="1100" u="none" strike="noStrike" dirty="0">
                          <a:effectLst/>
                          <a:latin typeface="Century Gothic" panose="020B0502020202020204" pitchFamily="34" charset="0"/>
                        </a:rPr>
                        <a:t>DESCRIÇÃO DO IMPACTO</a:t>
                      </a: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ysDot"/>
                      <a:round/>
                      <a:headEnd type="none" w="med" len="med"/>
                      <a:tailEnd type="none" w="med" len="med"/>
                    </a:lnB>
                    <a:solidFill>
                      <a:schemeClr val="tx2">
                        <a:lumMod val="20000"/>
                        <a:lumOff val="80000"/>
                      </a:schemeClr>
                    </a:solidFill>
                  </a:tcPr>
                </a:tc>
                <a:tc>
                  <a:txBody>
                    <a:bodyPr/>
                    <a:lstStyle/>
                    <a:p>
                      <a:pPr algn="l" rtl="0" fontAlgn="ctr"/>
                      <a:r>
                        <a:rPr lang="pt-BR" sz="1100" u="none" strike="noStrike" dirty="0">
                          <a:effectLst/>
                          <a:latin typeface="Century Gothic" panose="020B0502020202020204" pitchFamily="34" charset="0"/>
                        </a:rPr>
                        <a:t>NÍVEL DO </a:t>
                      </a:r>
                      <a:br>
                        <a:rPr lang="en-US" sz="1100" u="none" strike="noStrike" dirty="0">
                          <a:effectLst/>
                          <a:latin typeface="Century Gothic" panose="020B0502020202020204" pitchFamily="34" charset="0"/>
                        </a:rPr>
                      </a:br>
                      <a:r>
                        <a:rPr lang="pt-BR" sz="1100" u="none" strike="noStrike" dirty="0">
                          <a:effectLst/>
                          <a:latin typeface="Century Gothic" panose="020B0502020202020204" pitchFamily="34" charset="0"/>
                        </a:rPr>
                        <a:t>IMPACTO</a:t>
                      </a: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ysDot"/>
                      <a:round/>
                      <a:headEnd type="none" w="med" len="med"/>
                      <a:tailEnd type="none" w="med" len="med"/>
                    </a:lnB>
                    <a:solidFill>
                      <a:schemeClr val="tx2">
                        <a:lumMod val="20000"/>
                        <a:lumOff val="80000"/>
                      </a:schemeClr>
                    </a:solidFill>
                  </a:tcPr>
                </a:tc>
                <a:tc>
                  <a:txBody>
                    <a:bodyPr/>
                    <a:lstStyle/>
                    <a:p>
                      <a:pPr algn="l" rtl="0" fontAlgn="ctr"/>
                      <a:r>
                        <a:rPr lang="pt-BR" sz="1100" u="none" strike="noStrike" dirty="0">
                          <a:effectLst/>
                          <a:latin typeface="Century Gothic" panose="020B0502020202020204" pitchFamily="34" charset="0"/>
                        </a:rPr>
                        <a:t>NÍVEL DE PROBABILIDADE</a:t>
                      </a: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ysDot"/>
                      <a:round/>
                      <a:headEnd type="none" w="med" len="med"/>
                      <a:tailEnd type="none" w="med" len="med"/>
                    </a:lnB>
                    <a:solidFill>
                      <a:schemeClr val="tx2">
                        <a:lumMod val="20000"/>
                        <a:lumOff val="80000"/>
                      </a:schemeClr>
                    </a:solidFill>
                  </a:tcPr>
                </a:tc>
                <a:tc>
                  <a:txBody>
                    <a:bodyPr/>
                    <a:lstStyle/>
                    <a:p>
                      <a:pPr algn="l" rtl="0" fontAlgn="ctr"/>
                      <a:r>
                        <a:rPr lang="pt-BR" sz="1100" u="none" strike="noStrike">
                          <a:effectLst/>
                          <a:latin typeface="Century Gothic" panose="020B0502020202020204" pitchFamily="34" charset="0"/>
                        </a:rPr>
                        <a:t>NÍVEL DE PRIORIDADE</a:t>
                      </a: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ysDot"/>
                      <a:round/>
                      <a:headEnd type="none" w="med" len="med"/>
                      <a:tailEnd type="none" w="med" len="med"/>
                    </a:lnB>
                    <a:solidFill>
                      <a:schemeClr val="bg1">
                        <a:lumMod val="85000"/>
                      </a:schemeClr>
                    </a:solidFill>
                  </a:tcPr>
                </a:tc>
                <a:extLst>
                  <a:ext uri="{0D108BD9-81ED-4DB2-BD59-A6C34878D82A}">
                    <a16:rowId xmlns:a16="http://schemas.microsoft.com/office/drawing/2014/main" val="2095053626"/>
                  </a:ext>
                </a:extLst>
              </a:tr>
              <a:tr h="685800">
                <a:tc>
                  <a:txBody>
                    <a:bodyPr/>
                    <a:lstStyle/>
                    <a:p>
                      <a:pPr algn="l" fontAlgn="ctr"/>
                      <a:endParaRPr lang="en-US" sz="800" b="0" i="0" u="none" strike="noStrike" dirty="0">
                        <a:solidFill>
                          <a:srgbClr val="000000"/>
                        </a:solidFill>
                        <a:effectLst/>
                        <a:latin typeface="Century Gothic" panose="020B0502020202020204" pitchFamily="34" charset="0"/>
                      </a:endParaRP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ysDot"/>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AEEF3"/>
                    </a:solidFill>
                  </a:tcPr>
                </a:tc>
                <a:tc>
                  <a:txBody>
                    <a:bodyPr/>
                    <a:lstStyle/>
                    <a:p>
                      <a:pPr algn="l" rtl="0" fontAlgn="ctr"/>
                      <a:r>
                        <a:rPr lang="pt-BR" sz="800" u="none" strike="noStrike" dirty="0">
                          <a:effectLst/>
                          <a:latin typeface="Century Gothic" panose="020B0502020202020204" pitchFamily="34" charset="0"/>
                        </a:rPr>
                        <a:t>Forneça um breve resumo do risco.</a:t>
                      </a: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ysDot"/>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AEEF3"/>
                    </a:solidFill>
                  </a:tcPr>
                </a:tc>
                <a:tc>
                  <a:txBody>
                    <a:bodyPr/>
                    <a:lstStyle/>
                    <a:p>
                      <a:pPr algn="l" rtl="0" fontAlgn="ctr"/>
                      <a:r>
                        <a:rPr lang="pt-BR" sz="800" b="0" i="0" u="none" strike="noStrike" dirty="0">
                          <a:solidFill>
                            <a:srgbClr val="000000"/>
                          </a:solidFill>
                          <a:effectLst/>
                          <a:latin typeface="Century Gothic" panose="020B0502020202020204" pitchFamily="34" charset="0"/>
                        </a:rPr>
                        <a:t>De qual processo esse risco faz parte?</a:t>
                      </a: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ysDot"/>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AEEF3"/>
                    </a:solidFill>
                  </a:tcPr>
                </a:tc>
                <a:tc>
                  <a:txBody>
                    <a:bodyPr/>
                    <a:lstStyle/>
                    <a:p>
                      <a:pPr algn="l" rtl="0" fontAlgn="ctr"/>
                      <a:r>
                        <a:rPr lang="pt-BR" sz="800" b="0" i="0" u="none" strike="noStrike" dirty="0">
                          <a:solidFill>
                            <a:srgbClr val="000000"/>
                          </a:solidFill>
                          <a:effectLst/>
                          <a:latin typeface="Century Gothic" panose="020B0502020202020204" pitchFamily="34" charset="0"/>
                        </a:rPr>
                        <a:t>A qual das 14 etapas das Normas de Segurança da Informação ISO 27001 esse risco de segurança cibernética se refere?</a:t>
                      </a: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ysDot"/>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AEEF3"/>
                    </a:solidFill>
                  </a:tcPr>
                </a:tc>
                <a:tc>
                  <a:txBody>
                    <a:bodyPr/>
                    <a:lstStyle/>
                    <a:p>
                      <a:pPr algn="l" rtl="0" fontAlgn="ctr"/>
                      <a:r>
                        <a:rPr lang="pt-BR" sz="800" u="none" strike="noStrike" dirty="0">
                          <a:effectLst/>
                          <a:latin typeface="Century Gothic" panose="020B0502020202020204" pitchFamily="34" charset="0"/>
                        </a:rPr>
                        <a:t>O que acontecerá se o risco não for mitigado ou eliminado?</a:t>
                      </a: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ysDot"/>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AEEF3"/>
                    </a:solidFill>
                  </a:tcPr>
                </a:tc>
                <a:tc>
                  <a:txBody>
                    <a:bodyPr/>
                    <a:lstStyle/>
                    <a:p>
                      <a:pPr algn="l" rtl="0" fontAlgn="ctr"/>
                      <a:r>
                        <a:rPr lang="pt-BR" sz="800" u="none" strike="noStrike" dirty="0">
                          <a:effectLst/>
                          <a:latin typeface="Century Gothic" panose="020B0502020202020204" pitchFamily="34" charset="0"/>
                        </a:rPr>
                        <a:t>Avaliar de</a:t>
                      </a:r>
                      <a:br>
                        <a:rPr lang="en-US" sz="800" u="none" strike="noStrike" dirty="0">
                          <a:effectLst/>
                          <a:latin typeface="Century Gothic" panose="020B0502020202020204" pitchFamily="34" charset="0"/>
                        </a:rPr>
                      </a:br>
                      <a:r>
                        <a:rPr lang="pt-BR" sz="800" u="none" strike="noStrike" dirty="0">
                          <a:effectLst/>
                          <a:latin typeface="Century Gothic" panose="020B0502020202020204" pitchFamily="34" charset="0"/>
                        </a:rPr>
                        <a:t>1 (BAIXO) a </a:t>
                      </a:r>
                      <a:br>
                        <a:rPr lang="en-US" sz="800" u="none" strike="noStrike" dirty="0">
                          <a:effectLst/>
                          <a:latin typeface="Century Gothic" panose="020B0502020202020204" pitchFamily="34" charset="0"/>
                        </a:rPr>
                      </a:br>
                      <a:r>
                        <a:rPr lang="pt-BR" sz="800" u="none" strike="noStrike" dirty="0">
                          <a:effectLst/>
                          <a:latin typeface="Century Gothic" panose="020B0502020202020204" pitchFamily="34" charset="0"/>
                        </a:rPr>
                        <a:t>5 (ALTO)</a:t>
                      </a: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ysDot"/>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AEEF3"/>
                    </a:solidFill>
                  </a:tcPr>
                </a:tc>
                <a:tc>
                  <a:txBody>
                    <a:bodyPr/>
                    <a:lstStyle/>
                    <a:p>
                      <a:pPr algn="l" rtl="0" fontAlgn="ctr"/>
                      <a:r>
                        <a:rPr lang="pt-BR" sz="800" u="none" strike="noStrike" dirty="0">
                          <a:effectLst/>
                          <a:latin typeface="Century Gothic" panose="020B0502020202020204" pitchFamily="34" charset="0"/>
                        </a:rPr>
                        <a:t>Avaliar de</a:t>
                      </a:r>
                      <a:br>
                        <a:rPr lang="en-US" sz="800" u="none" strike="noStrike" dirty="0">
                          <a:effectLst/>
                          <a:latin typeface="Century Gothic" panose="020B0502020202020204" pitchFamily="34" charset="0"/>
                        </a:rPr>
                      </a:br>
                      <a:r>
                        <a:rPr lang="pt-BR" sz="800" u="none" strike="noStrike" dirty="0">
                          <a:effectLst/>
                          <a:latin typeface="Century Gothic" panose="020B0502020202020204" pitchFamily="34" charset="0"/>
                        </a:rPr>
                        <a:t>1 (BAIXO) a </a:t>
                      </a:r>
                      <a:br>
                        <a:rPr lang="en-US" sz="800" u="none" strike="noStrike" dirty="0">
                          <a:effectLst/>
                          <a:latin typeface="Century Gothic" panose="020B0502020202020204" pitchFamily="34" charset="0"/>
                        </a:rPr>
                      </a:br>
                      <a:r>
                        <a:rPr lang="pt-BR" sz="800" u="none" strike="noStrike" dirty="0">
                          <a:effectLst/>
                          <a:latin typeface="Century Gothic" panose="020B0502020202020204" pitchFamily="34" charset="0"/>
                        </a:rPr>
                        <a:t>5 (ALTO)</a:t>
                      </a: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ysDot"/>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AEEF3"/>
                    </a:solidFill>
                  </a:tcPr>
                </a:tc>
                <a:tc>
                  <a:txBody>
                    <a:bodyPr/>
                    <a:lstStyle/>
                    <a:p>
                      <a:pPr algn="l" rtl="0" fontAlgn="ctr"/>
                      <a:r>
                        <a:rPr lang="pt-BR" sz="800" u="none" strike="noStrike">
                          <a:effectLst/>
                          <a:latin typeface="Century Gothic" panose="020B0502020202020204" pitchFamily="34" charset="0"/>
                        </a:rPr>
                        <a:t>(IMPACTO X </a:t>
                      </a:r>
                      <a:br>
                        <a:rPr lang="en-US" sz="800" u="none" strike="noStrike" dirty="0">
                          <a:effectLst/>
                          <a:latin typeface="Century Gothic" panose="020B0502020202020204" pitchFamily="34" charset="0"/>
                        </a:rPr>
                      </a:br>
                      <a:r>
                        <a:rPr lang="pt-BR" sz="800" u="none" strike="noStrike">
                          <a:effectLst/>
                          <a:latin typeface="Century Gothic" panose="020B0502020202020204" pitchFamily="34" charset="0"/>
                        </a:rPr>
                        <a:t>PROBABILIDADE)</a:t>
                      </a:r>
                      <a:br>
                        <a:rPr lang="en-US" sz="800" u="none" strike="noStrike" dirty="0">
                          <a:effectLst/>
                          <a:latin typeface="Century Gothic" panose="020B0502020202020204" pitchFamily="34" charset="0"/>
                        </a:rPr>
                      </a:br>
                      <a:r>
                        <a:rPr lang="pt-BR" sz="800" u="none" strike="noStrike">
                          <a:effectLst/>
                          <a:latin typeface="Century Gothic" panose="020B0502020202020204" pitchFamily="34" charset="0"/>
                        </a:rPr>
                        <a:t>Aborde o que for mais alto primeiro. </a:t>
                      </a: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ysDot"/>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2539807988"/>
                  </a:ext>
                </a:extLst>
              </a:tr>
              <a:tr h="1026829">
                <a:tc>
                  <a:txBody>
                    <a:bodyPr/>
                    <a:lstStyle/>
                    <a:p>
                      <a:pPr algn="l" fontAlgn="ctr"/>
                      <a:endParaRPr lang="en-US" sz="1100" b="0" i="0" u="none" strike="noStrike" dirty="0">
                        <a:solidFill>
                          <a:srgbClr val="000000"/>
                        </a:solidFill>
                        <a:effectLst/>
                        <a:latin typeface="Century Gothic" panose="020B0502020202020204" pitchFamily="34" charset="0"/>
                      </a:endParaRP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endParaRPr lang="en-US" sz="1100" b="0" i="0" u="none" strike="noStrike" dirty="0">
                        <a:solidFill>
                          <a:srgbClr val="000000"/>
                        </a:solidFill>
                        <a:effectLst/>
                        <a:latin typeface="Century Gothic" panose="020B0502020202020204" pitchFamily="34" charset="0"/>
                      </a:endParaRP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endParaRPr lang="en-US" sz="1100" b="0" i="0" u="none" strike="noStrike" dirty="0">
                        <a:solidFill>
                          <a:srgbClr val="000000"/>
                        </a:solidFill>
                        <a:effectLst/>
                        <a:latin typeface="Century Gothic" panose="020B0502020202020204" pitchFamily="34" charset="0"/>
                      </a:endParaRP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endParaRPr lang="en-US" sz="1100" b="0" i="0" u="none" strike="noStrike" dirty="0">
                        <a:solidFill>
                          <a:srgbClr val="000000"/>
                        </a:solidFill>
                        <a:effectLst/>
                        <a:latin typeface="Century Gothic" panose="020B0502020202020204" pitchFamily="34" charset="0"/>
                      </a:endParaRP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endParaRPr lang="en-US" sz="1100" b="0" i="0" u="none" strike="noStrike" dirty="0">
                        <a:solidFill>
                          <a:srgbClr val="000000"/>
                        </a:solidFill>
                        <a:effectLst/>
                        <a:latin typeface="Century Gothic" panose="020B0502020202020204" pitchFamily="34" charset="0"/>
                      </a:endParaRP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endParaRPr lang="en-US" sz="1200" b="0" i="0" u="none" strike="noStrike" dirty="0">
                        <a:solidFill>
                          <a:srgbClr val="000000"/>
                        </a:solidFill>
                        <a:effectLst/>
                        <a:latin typeface="Century Gothic" panose="020B0502020202020204" pitchFamily="34" charset="0"/>
                      </a:endParaRPr>
                    </a:p>
                  </a:txBody>
                  <a:tcPr marL="6729"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fontAlgn="ctr"/>
                      <a:endParaRPr lang="en-US" sz="1200" b="0" i="0" u="none" strike="noStrike" dirty="0">
                        <a:solidFill>
                          <a:srgbClr val="000000"/>
                        </a:solidFill>
                        <a:effectLst/>
                        <a:latin typeface="Century Gothic" panose="020B0502020202020204" pitchFamily="34" charset="0"/>
                      </a:endParaRPr>
                    </a:p>
                  </a:txBody>
                  <a:tcPr marL="6729"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fontAlgn="ctr"/>
                      <a:endParaRPr lang="en-US" sz="1200" b="1" i="0" u="none" strike="noStrike" dirty="0">
                        <a:solidFill>
                          <a:srgbClr val="000000"/>
                        </a:solidFill>
                        <a:effectLst/>
                        <a:latin typeface="Century Gothic" panose="020B0502020202020204" pitchFamily="34" charset="0"/>
                      </a:endParaRPr>
                    </a:p>
                  </a:txBody>
                  <a:tcPr marL="6729"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1309657597"/>
                  </a:ext>
                </a:extLst>
              </a:tr>
            </a:tbl>
          </a:graphicData>
        </a:graphic>
      </p:graphicFrame>
      <p:sp>
        <p:nvSpPr>
          <p:cNvPr id="4" name="Rectangle 3">
            <a:extLst>
              <a:ext uri="{FF2B5EF4-FFF2-40B4-BE49-F238E27FC236}">
                <a16:creationId xmlns:a16="http://schemas.microsoft.com/office/drawing/2014/main" id="{547DF74D-3930-0DCA-A21F-00EC7DC7D18B}"/>
              </a:ext>
            </a:extLst>
          </p:cNvPr>
          <p:cNvSpPr/>
          <p:nvPr/>
        </p:nvSpPr>
        <p:spPr>
          <a:xfrm>
            <a:off x="9392478" y="1017121"/>
            <a:ext cx="2448999" cy="2188601"/>
          </a:xfrm>
          <a:prstGeom prst="rect">
            <a:avLst/>
          </a:prstGeom>
          <a:solidFill>
            <a:schemeClr val="bg1"/>
          </a:solidFill>
          <a:ln>
            <a:noFill/>
          </a:ln>
          <a:effectLst>
            <a:outerShdw blurRad="92271" dist="38100" dir="8100000" sx="102000" sy="102000" algn="tr" rotWithShape="0">
              <a:schemeClr val="tx1">
                <a:lumMod val="65000"/>
                <a:lumOff val="35000"/>
                <a:alpha val="40000"/>
              </a:schemeClr>
            </a:outerShdw>
          </a:effectLst>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graphicFrame>
        <p:nvGraphicFramePr>
          <p:cNvPr id="7" name="Table 6">
            <a:extLst>
              <a:ext uri="{FF2B5EF4-FFF2-40B4-BE49-F238E27FC236}">
                <a16:creationId xmlns:a16="http://schemas.microsoft.com/office/drawing/2014/main" id="{33E4560F-C023-AA7D-E1D6-01477403A3A3}"/>
              </a:ext>
            </a:extLst>
          </p:cNvPr>
          <p:cNvGraphicFramePr>
            <a:graphicFrameLocks noGrp="1"/>
          </p:cNvGraphicFramePr>
          <p:nvPr>
            <p:extLst>
              <p:ext uri="{D42A27DB-BD31-4B8C-83A1-F6EECF244321}">
                <p14:modId xmlns:p14="http://schemas.microsoft.com/office/powerpoint/2010/main" val="230426623"/>
              </p:ext>
            </p:extLst>
          </p:nvPr>
        </p:nvGraphicFramePr>
        <p:xfrm>
          <a:off x="303926" y="3588022"/>
          <a:ext cx="11539281" cy="2536293"/>
        </p:xfrm>
        <a:graphic>
          <a:graphicData uri="http://schemas.openxmlformats.org/drawingml/2006/table">
            <a:tbl>
              <a:tblPr>
                <a:tableStyleId>{5C22544A-7EE6-4342-B048-85BDC9FD1C3A}</a:tableStyleId>
              </a:tblPr>
              <a:tblGrid>
                <a:gridCol w="1847088">
                  <a:extLst>
                    <a:ext uri="{9D8B030D-6E8A-4147-A177-3AD203B41FA5}">
                      <a16:colId xmlns:a16="http://schemas.microsoft.com/office/drawing/2014/main" val="2229967764"/>
                    </a:ext>
                  </a:extLst>
                </a:gridCol>
                <a:gridCol w="2834640">
                  <a:extLst>
                    <a:ext uri="{9D8B030D-6E8A-4147-A177-3AD203B41FA5}">
                      <a16:colId xmlns:a16="http://schemas.microsoft.com/office/drawing/2014/main" val="2302560798"/>
                    </a:ext>
                  </a:extLst>
                </a:gridCol>
                <a:gridCol w="2606040">
                  <a:extLst>
                    <a:ext uri="{9D8B030D-6E8A-4147-A177-3AD203B41FA5}">
                      <a16:colId xmlns:a16="http://schemas.microsoft.com/office/drawing/2014/main" val="2735615450"/>
                    </a:ext>
                  </a:extLst>
                </a:gridCol>
                <a:gridCol w="2428679">
                  <a:extLst>
                    <a:ext uri="{9D8B030D-6E8A-4147-A177-3AD203B41FA5}">
                      <a16:colId xmlns:a16="http://schemas.microsoft.com/office/drawing/2014/main" val="1690298819"/>
                    </a:ext>
                  </a:extLst>
                </a:gridCol>
                <a:gridCol w="1822834">
                  <a:extLst>
                    <a:ext uri="{9D8B030D-6E8A-4147-A177-3AD203B41FA5}">
                      <a16:colId xmlns:a16="http://schemas.microsoft.com/office/drawing/2014/main" val="607476714"/>
                    </a:ext>
                  </a:extLst>
                </a:gridCol>
              </a:tblGrid>
              <a:tr h="496959">
                <a:tc>
                  <a:txBody>
                    <a:bodyPr/>
                    <a:lstStyle/>
                    <a:p>
                      <a:pPr algn="l" rtl="0" fontAlgn="ctr"/>
                      <a:r>
                        <a:rPr lang="pt-BR" sz="1100" b="0" i="0" u="none" strike="noStrike" dirty="0">
                          <a:solidFill>
                            <a:srgbClr val="000000"/>
                          </a:solidFill>
                          <a:effectLst/>
                          <a:latin typeface="Century Gothic" panose="020B0502020202020204" pitchFamily="34" charset="0"/>
                        </a:rPr>
                        <a:t>RISCO ELIMINADO?</a:t>
                      </a: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ysDot"/>
                      <a:round/>
                      <a:headEnd type="none" w="med" len="med"/>
                      <a:tailEnd type="none" w="med" len="med"/>
                    </a:lnB>
                    <a:solidFill>
                      <a:schemeClr val="bg1">
                        <a:lumMod val="85000"/>
                      </a:schemeClr>
                    </a:solidFill>
                  </a:tcPr>
                </a:tc>
                <a:tc>
                  <a:txBody>
                    <a:bodyPr/>
                    <a:lstStyle/>
                    <a:p>
                      <a:pPr algn="l" rtl="0" fontAlgn="ctr"/>
                      <a:r>
                        <a:rPr lang="pt-BR" sz="1100" b="0" i="0" u="none" strike="noStrike" dirty="0">
                          <a:solidFill>
                            <a:srgbClr val="000000"/>
                          </a:solidFill>
                          <a:effectLst/>
                          <a:latin typeface="Century Gothic" panose="020B0502020202020204" pitchFamily="34" charset="0"/>
                        </a:rPr>
                        <a:t>CONTROLES EXISTENTES?</a:t>
                      </a: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ysDot"/>
                      <a:round/>
                      <a:headEnd type="none" w="med" len="med"/>
                      <a:tailEnd type="none" w="med" len="med"/>
                    </a:lnB>
                    <a:solidFill>
                      <a:schemeClr val="bg1">
                        <a:lumMod val="85000"/>
                      </a:schemeClr>
                    </a:solidFill>
                  </a:tcPr>
                </a:tc>
                <a:tc>
                  <a:txBody>
                    <a:bodyPr/>
                    <a:lstStyle/>
                    <a:p>
                      <a:pPr algn="l" rtl="0" fontAlgn="ctr"/>
                      <a:r>
                        <a:rPr lang="pt-BR" sz="1100" b="0" i="0" u="none" strike="noStrike" dirty="0">
                          <a:solidFill>
                            <a:srgbClr val="000000"/>
                          </a:solidFill>
                          <a:effectLst/>
                          <a:latin typeface="Century Gothic" panose="020B0502020202020204" pitchFamily="34" charset="0"/>
                        </a:rPr>
                        <a:t>ESTRATÉGIA DE </a:t>
                      </a:r>
                    </a:p>
                    <a:p>
                      <a:pPr algn="l" rtl="0" fontAlgn="ctr"/>
                      <a:r>
                        <a:rPr lang="pt-BR" sz="1100" b="0" i="0" u="none" strike="noStrike" dirty="0">
                          <a:solidFill>
                            <a:srgbClr val="000000"/>
                          </a:solidFill>
                          <a:effectLst/>
                          <a:latin typeface="Century Gothic" panose="020B0502020202020204" pitchFamily="34" charset="0"/>
                        </a:rPr>
                        <a:t>MITIGAÇÃO OU CONTROLE</a:t>
                      </a: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ysDot"/>
                      <a:round/>
                      <a:headEnd type="none" w="med" len="med"/>
                      <a:tailEnd type="none" w="med" len="med"/>
                    </a:lnB>
                    <a:solidFill>
                      <a:schemeClr val="bg1">
                        <a:lumMod val="85000"/>
                      </a:schemeClr>
                    </a:solidFill>
                  </a:tcPr>
                </a:tc>
                <a:tc>
                  <a:txBody>
                    <a:bodyPr/>
                    <a:lstStyle/>
                    <a:p>
                      <a:pPr algn="l" rtl="0" fontAlgn="ctr"/>
                      <a:r>
                        <a:rPr lang="pt-BR" sz="1100" u="none" strike="noStrike">
                          <a:effectLst/>
                          <a:latin typeface="Century Gothic" panose="020B0502020202020204" pitchFamily="34" charset="0"/>
                        </a:rPr>
                        <a:t>OPORTUNIDADES</a:t>
                      </a: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ysDot"/>
                      <a:round/>
                      <a:headEnd type="none" w="med" len="med"/>
                      <a:tailEnd type="none" w="med" len="med"/>
                    </a:lnB>
                    <a:solidFill>
                      <a:schemeClr val="bg1">
                        <a:lumMod val="85000"/>
                      </a:schemeClr>
                    </a:solidFill>
                  </a:tcPr>
                </a:tc>
                <a:tc>
                  <a:txBody>
                    <a:bodyPr/>
                    <a:lstStyle/>
                    <a:p>
                      <a:pPr algn="l" rtl="0" fontAlgn="ctr"/>
                      <a:r>
                        <a:rPr lang="pt-BR" sz="1100" u="none" strike="noStrike">
                          <a:effectLst/>
                          <a:latin typeface="Century Gothic" panose="020B0502020202020204" pitchFamily="34" charset="0"/>
                        </a:rPr>
                        <a:t>PROPRIETÁRIO</a:t>
                      </a:r>
                    </a:p>
                  </a:txBody>
                  <a:tcPr marR="6729" marT="6729"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ysDot"/>
                      <a:round/>
                      <a:headEnd type="none" w="med" len="med"/>
                      <a:tailEnd type="none" w="med" len="med"/>
                    </a:lnB>
                    <a:solidFill>
                      <a:schemeClr val="bg1">
                        <a:lumMod val="85000"/>
                      </a:schemeClr>
                    </a:solidFill>
                  </a:tcPr>
                </a:tc>
                <a:extLst>
                  <a:ext uri="{0D108BD9-81ED-4DB2-BD59-A6C34878D82A}">
                    <a16:rowId xmlns:a16="http://schemas.microsoft.com/office/drawing/2014/main" val="2095053626"/>
                  </a:ext>
                </a:extLst>
              </a:tr>
              <a:tr h="566530">
                <a:tc>
                  <a:txBody>
                    <a:bodyPr/>
                    <a:lstStyle/>
                    <a:p>
                      <a:pPr algn="l" rtl="0" fontAlgn="ctr"/>
                      <a:r>
                        <a:rPr lang="pt-BR" sz="900" b="0" i="0" u="none" strike="noStrike" dirty="0">
                          <a:solidFill>
                            <a:srgbClr val="000000"/>
                          </a:solidFill>
                          <a:effectLst/>
                          <a:latin typeface="Century Gothic" panose="020B0502020202020204" pitchFamily="34" charset="0"/>
                        </a:rPr>
                        <a:t>A etapa seguinte no processo pode eliminar o risco? </a:t>
                      </a:r>
                    </a:p>
                    <a:p>
                      <a:pPr algn="l" rtl="0" fontAlgn="ctr"/>
                      <a:r>
                        <a:rPr lang="pt-BR" sz="900" b="0" i="0" u="none" strike="noStrike" dirty="0">
                          <a:solidFill>
                            <a:srgbClr val="000000"/>
                          </a:solidFill>
                          <a:effectLst/>
                          <a:latin typeface="Century Gothic" panose="020B0502020202020204" pitchFamily="34" charset="0"/>
                        </a:rPr>
                        <a:t>SIM ou NÃO</a:t>
                      </a: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ysDot"/>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l" rtl="0" fontAlgn="ctr"/>
                      <a:r>
                        <a:rPr lang="pt-BR" sz="900" b="0" i="0" u="none" strike="noStrike" dirty="0">
                          <a:solidFill>
                            <a:srgbClr val="000000"/>
                          </a:solidFill>
                          <a:effectLst/>
                          <a:latin typeface="Century Gothic" panose="020B0502020202020204" pitchFamily="34" charset="0"/>
                        </a:rPr>
                        <a:t>Se o risco será eliminado ou mitigado por </a:t>
                      </a:r>
                    </a:p>
                    <a:p>
                      <a:pPr algn="l" rtl="0" fontAlgn="ctr"/>
                      <a:r>
                        <a:rPr lang="pt-BR" sz="900" b="0" i="0" u="none" strike="noStrike" dirty="0">
                          <a:solidFill>
                            <a:srgbClr val="000000"/>
                          </a:solidFill>
                          <a:effectLst/>
                          <a:latin typeface="Century Gothic" panose="020B0502020202020204" pitchFamily="34" charset="0"/>
                        </a:rPr>
                        <a:t>processos existentes, liste-os aqui.</a:t>
                      </a: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ysDot"/>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l" rtl="0" fontAlgn="ctr"/>
                      <a:r>
                        <a:rPr lang="pt-BR" sz="900" b="0" i="0" u="none" strike="noStrike" dirty="0">
                          <a:solidFill>
                            <a:srgbClr val="000000"/>
                          </a:solidFill>
                          <a:effectLst/>
                          <a:latin typeface="Century Gothic" panose="020B0502020202020204" pitchFamily="34" charset="0"/>
                        </a:rPr>
                        <a:t>O que pode ser feito para diminuir </a:t>
                      </a:r>
                    </a:p>
                    <a:p>
                      <a:pPr algn="l" rtl="0" fontAlgn="ctr"/>
                      <a:r>
                        <a:rPr lang="pt-BR" sz="900" b="0" i="0" u="none" strike="noStrike" dirty="0">
                          <a:solidFill>
                            <a:srgbClr val="000000"/>
                          </a:solidFill>
                          <a:effectLst/>
                          <a:latin typeface="Century Gothic" panose="020B0502020202020204" pitchFamily="34" charset="0"/>
                        </a:rPr>
                        <a:t>ou eliminar o impacto ou a probabilidade?</a:t>
                      </a: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ysDot"/>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l" rtl="0" fontAlgn="ctr"/>
                      <a:r>
                        <a:rPr lang="pt-BR" sz="900" u="none" strike="noStrike">
                          <a:effectLst/>
                          <a:latin typeface="Century Gothic" panose="020B0502020202020204" pitchFamily="34" charset="0"/>
                        </a:rPr>
                        <a:t>O que pode ser feito para diminuir ou eliminar o impacto ou a probabilidade?</a:t>
                      </a: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ysDot"/>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l" rtl="0" fontAlgn="ctr"/>
                      <a:r>
                        <a:rPr lang="pt-BR" sz="900" u="none" strike="noStrike">
                          <a:effectLst/>
                          <a:latin typeface="Century Gothic" panose="020B0502020202020204" pitchFamily="34" charset="0"/>
                        </a:rPr>
                        <a:t>Quem é o/a responsável?</a:t>
                      </a:r>
                    </a:p>
                  </a:txBody>
                  <a:tcPr marR="6729" marT="6729"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ysDot"/>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2539807988"/>
                  </a:ext>
                </a:extLst>
              </a:tr>
              <a:tr h="1472804">
                <a:tc>
                  <a:txBody>
                    <a:bodyPr/>
                    <a:lstStyle/>
                    <a:p>
                      <a:pPr algn="l" fontAlgn="ctr"/>
                      <a:endParaRPr lang="en-US" sz="1100" b="0" i="0" u="none" strike="noStrike" dirty="0">
                        <a:solidFill>
                          <a:srgbClr val="000000"/>
                        </a:solidFill>
                        <a:effectLst/>
                        <a:latin typeface="Century Gothic" panose="020B0502020202020204" pitchFamily="34" charset="0"/>
                      </a:endParaRP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endParaRPr lang="en-US" sz="1100" b="0" i="0" u="none" strike="noStrike" dirty="0">
                        <a:solidFill>
                          <a:srgbClr val="000000"/>
                        </a:solidFill>
                        <a:effectLst/>
                        <a:latin typeface="Century Gothic" panose="020B0502020202020204" pitchFamily="34" charset="0"/>
                      </a:endParaRP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endParaRPr lang="en-US" sz="1100" b="0" i="0" u="none" strike="noStrike" dirty="0">
                        <a:solidFill>
                          <a:srgbClr val="000000"/>
                        </a:solidFill>
                        <a:effectLst/>
                        <a:latin typeface="Century Gothic" panose="020B0502020202020204" pitchFamily="34" charset="0"/>
                      </a:endParaRP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endParaRPr lang="en-US" sz="1100" b="0" i="0" u="none" strike="noStrike" dirty="0">
                        <a:solidFill>
                          <a:srgbClr val="000000"/>
                        </a:solidFill>
                        <a:effectLst/>
                        <a:latin typeface="Century Gothic" panose="020B0502020202020204" pitchFamily="34" charset="0"/>
                      </a:endParaRP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endParaRPr lang="en-US" sz="1100" b="0" i="0" u="none" strike="noStrike" dirty="0">
                        <a:solidFill>
                          <a:srgbClr val="000000"/>
                        </a:solidFill>
                        <a:effectLst/>
                        <a:latin typeface="Century Gothic" panose="020B0502020202020204" pitchFamily="34" charset="0"/>
                      </a:endParaRPr>
                    </a:p>
                  </a:txBody>
                  <a:tcPr marR="6729" marT="6729"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309657597"/>
                  </a:ext>
                </a:extLst>
              </a:tr>
            </a:tbl>
          </a:graphicData>
        </a:graphic>
      </p:graphicFrame>
      <p:sp>
        <p:nvSpPr>
          <p:cNvPr id="6" name="TextBox 5">
            <a:extLst>
              <a:ext uri="{FF2B5EF4-FFF2-40B4-BE49-F238E27FC236}">
                <a16:creationId xmlns:a16="http://schemas.microsoft.com/office/drawing/2014/main" id="{BE773FE8-3C6A-A28B-B436-6F539E0B02A0}"/>
              </a:ext>
            </a:extLst>
          </p:cNvPr>
          <p:cNvSpPr txBox="1"/>
          <p:nvPr/>
        </p:nvSpPr>
        <p:spPr>
          <a:xfrm>
            <a:off x="207846" y="620183"/>
            <a:ext cx="7475102" cy="307777"/>
          </a:xfrm>
          <a:prstGeom prst="rect">
            <a:avLst/>
          </a:prstGeom>
          <a:noFill/>
        </p:spPr>
        <p:txBody>
          <a:bodyPr wrap="square" rtlCol="0">
            <a:spAutoFit/>
          </a:bodyPr>
          <a:lstStyle/>
          <a:p>
            <a:pPr rtl="0"/>
            <a:r>
              <a:rPr lang="pt-BR" sz="1400">
                <a:solidFill>
                  <a:schemeClr val="tx1">
                    <a:lumMod val="65000"/>
                    <a:lumOff val="35000"/>
                  </a:schemeClr>
                </a:solidFill>
                <a:latin typeface="Century Gothic" panose="020B0502020202020204" pitchFamily="34" charset="0"/>
              </a:rPr>
              <a:t>Duplique este slide para criar listas individuais para cada ID de risco no registro. </a:t>
            </a:r>
          </a:p>
        </p:txBody>
      </p:sp>
      <p:pic>
        <p:nvPicPr>
          <p:cNvPr id="8" name="Picture 7">
            <a:extLst>
              <a:ext uri="{FF2B5EF4-FFF2-40B4-BE49-F238E27FC236}">
                <a16:creationId xmlns:a16="http://schemas.microsoft.com/office/drawing/2014/main" id="{6D6D8F66-472A-F039-5DAA-82AA55267480}"/>
              </a:ext>
            </a:extLst>
          </p:cNvPr>
          <p:cNvPicPr>
            <a:picLocks noChangeAspect="1"/>
          </p:cNvPicPr>
          <p:nvPr/>
        </p:nvPicPr>
        <p:blipFill>
          <a:blip r:embed="rId2"/>
          <a:srcRect t="1567"/>
          <a:stretch/>
        </p:blipFill>
        <p:spPr>
          <a:xfrm>
            <a:off x="9462284" y="1024752"/>
            <a:ext cx="2249469" cy="2188601"/>
          </a:xfrm>
          <a:prstGeom prst="rect">
            <a:avLst/>
          </a:prstGeom>
          <a:effectLst/>
        </p:spPr>
      </p:pic>
    </p:spTree>
    <p:extLst>
      <p:ext uri="{BB962C8B-B14F-4D97-AF65-F5344CB8AC3E}">
        <p14:creationId xmlns:p14="http://schemas.microsoft.com/office/powerpoint/2010/main" val="39805130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2166001975"/>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rtl="0">
                        <a:spcBef>
                          <a:spcPts val="0"/>
                        </a:spcBef>
                        <a:spcAft>
                          <a:spcPts val="0"/>
                        </a:spcAft>
                      </a:pPr>
                      <a:r>
                        <a:rPr lang="pt-BR" sz="1600" b="1" dirty="0">
                          <a:solidFill>
                            <a:schemeClr val="tx1"/>
                          </a:solidFill>
                          <a:effectLst/>
                          <a:latin typeface="Century Gothic" panose="020B0502020202020204" pitchFamily="34" charset="0"/>
                        </a:rPr>
                        <a:t>AVISO DE ISENÇÃO DE RESPONSABILIDADE</a:t>
                      </a:r>
                    </a:p>
                    <a:p>
                      <a:pPr marL="0" marR="0" rtl="0">
                        <a:spcBef>
                          <a:spcPts val="0"/>
                        </a:spcBef>
                        <a:spcAft>
                          <a:spcPts val="0"/>
                        </a:spcAft>
                      </a:pPr>
                      <a:r>
                        <a:rPr lang="pt-BR" sz="1200" b="0" dirty="0">
                          <a:solidFill>
                            <a:schemeClr val="tx1"/>
                          </a:solidFill>
                          <a:effectLst/>
                          <a:latin typeface="Century Gothic" panose="020B0502020202020204" pitchFamily="34" charset="0"/>
                        </a:rPr>
                        <a:t> </a:t>
                      </a:r>
                    </a:p>
                    <a:p>
                      <a:pPr marL="0" marR="0" rtl="0">
                        <a:spcBef>
                          <a:spcPts val="0"/>
                        </a:spcBef>
                        <a:spcAft>
                          <a:spcPts val="0"/>
                        </a:spcAft>
                      </a:pPr>
                      <a:r>
                        <a:rPr lang="pt-BR" sz="1400" b="0" dirty="0">
                          <a:solidFill>
                            <a:schemeClr val="tx1"/>
                          </a:solidFill>
                          <a:effectLst/>
                          <a:latin typeface="Century Gothic" panose="020B0502020202020204" pitchFamily="34" charset="0"/>
                        </a:rPr>
                        <a:t>Os artigos, os modelos ou as informações disponibilizados pela Smartsheet no site são apenas para referência. </a:t>
                      </a:r>
                      <a:br>
                        <a:rPr lang="pt-BR" sz="1400" b="0" dirty="0">
                          <a:solidFill>
                            <a:schemeClr val="tx1"/>
                          </a:solidFill>
                          <a:effectLst/>
                          <a:latin typeface="Century Gothic" panose="020B0502020202020204" pitchFamily="34" charset="0"/>
                        </a:rPr>
                      </a:br>
                      <a:r>
                        <a:rPr lang="pt-BR" sz="1400" b="0" dirty="0">
                          <a:solidFill>
                            <a:schemeClr val="tx1"/>
                          </a:solidFill>
                          <a:effectLst/>
                          <a:latin typeface="Century Gothic" panose="020B0502020202020204" pitchFamily="34" charset="0"/>
                        </a:rPr>
                        <a:t>Nós nos esforçamos para manter as informações atualizadas e corretas, mas não damos garantia de qualquer natureza, seja explícita ou implícita, a respeito da integridade, precisão, confiabilidade, adequação ou disponibilidade do site ou das informações, dos artigos, dos modelos ou dos gráficos contidos no site. Portanto, toda confiança que você depositar nas informações será estritamente por sua própria conta e risco.</a:t>
                      </a: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IT-Project-Roadmap-Template_PowerPoint" id="{E0B00D7D-4A39-F94B-B626-1431173AFEFD}" vid="{70A50C9C-6E0F-054C-A285-DFEABD7B55B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IC-IT-Project-Roadmap-Template_PowerPoint</Template>
  <TotalTime>2459</TotalTime>
  <Words>513</Words>
  <Application>Microsoft Office PowerPoint</Application>
  <PresentationFormat>Widescreen</PresentationFormat>
  <Paragraphs>71</Paragraphs>
  <Slides>3</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Arial</vt:lpstr>
      <vt:lpstr>Calibri</vt:lpstr>
      <vt:lpstr>Calibri Light</vt:lpstr>
      <vt:lpstr>Century Gothic</vt:lpstr>
      <vt:lpstr>Тема Office</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Alexandra Ragazhinskaya</dc:creator>
  <cp:lastModifiedBy>Ricky Nan</cp:lastModifiedBy>
  <cp:revision>60</cp:revision>
  <cp:lastPrinted>2020-08-31T22:23:58Z</cp:lastPrinted>
  <dcterms:created xsi:type="dcterms:W3CDTF">2021-07-07T23:54:57Z</dcterms:created>
  <dcterms:modified xsi:type="dcterms:W3CDTF">2024-12-08T10:11:47Z</dcterms:modified>
</cp:coreProperties>
</file>