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1" r:id="rId2"/>
    <p:sldId id="35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659"/>
    <a:srgbClr val="FFFF00"/>
    <a:srgbClr val="F7F9FB"/>
    <a:srgbClr val="EAEEF3"/>
    <a:srgbClr val="F3F0F0"/>
    <a:srgbClr val="E6DFDB"/>
    <a:srgbClr val="EDE4DB"/>
    <a:srgbClr val="FBF2EB"/>
    <a:srgbClr val="FE5A01"/>
    <a:srgbClr val="FFF2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814" autoAdjust="0"/>
    <p:restoredTop sz="86447"/>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8193"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224390"/>
            <a:ext cx="9388914" cy="492443"/>
          </a:xfrm>
          <a:prstGeom prst="rect">
            <a:avLst/>
          </a:prstGeom>
          <a:noFill/>
        </p:spPr>
        <p:txBody>
          <a:bodyPr wrap="square" rtlCol="0">
            <a:spAutoFit/>
          </a:bodyPr>
          <a:lstStyle/>
          <a:p>
            <a:pPr rtl="0"/>
            <a:r>
              <a:rPr lang="pt-BR" sz="2600" b="1" dirty="0">
                <a:solidFill>
                  <a:schemeClr val="tx1">
                    <a:lumMod val="65000"/>
                    <a:lumOff val="35000"/>
                  </a:schemeClr>
                </a:solidFill>
                <a:latin typeface="Century Gothic" panose="020B0502020202020204" pitchFamily="34" charset="0"/>
              </a:rPr>
              <a:t>MODELO DE REGISTRO DE RISCOS E OPORTUNIDADES ISO</a:t>
            </a:r>
          </a:p>
        </p:txBody>
      </p:sp>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3034956810"/>
              </p:ext>
            </p:extLst>
          </p:nvPr>
        </p:nvGraphicFramePr>
        <p:xfrm>
          <a:off x="303926" y="1046545"/>
          <a:ext cx="8782322" cy="2213488"/>
        </p:xfrm>
        <a:graphic>
          <a:graphicData uri="http://schemas.openxmlformats.org/drawingml/2006/table">
            <a:tbl>
              <a:tblPr>
                <a:tableStyleId>{5C22544A-7EE6-4342-B048-85BDC9FD1C3A}</a:tableStyleId>
              </a:tblPr>
              <a:tblGrid>
                <a:gridCol w="610474">
                  <a:extLst>
                    <a:ext uri="{9D8B030D-6E8A-4147-A177-3AD203B41FA5}">
                      <a16:colId xmlns:a16="http://schemas.microsoft.com/office/drawing/2014/main" val="1121084455"/>
                    </a:ext>
                  </a:extLst>
                </a:gridCol>
                <a:gridCol w="1216241">
                  <a:extLst>
                    <a:ext uri="{9D8B030D-6E8A-4147-A177-3AD203B41FA5}">
                      <a16:colId xmlns:a16="http://schemas.microsoft.com/office/drawing/2014/main" val="2805350575"/>
                    </a:ext>
                  </a:extLst>
                </a:gridCol>
                <a:gridCol w="1198485">
                  <a:extLst>
                    <a:ext uri="{9D8B030D-6E8A-4147-A177-3AD203B41FA5}">
                      <a16:colId xmlns:a16="http://schemas.microsoft.com/office/drawing/2014/main" val="3578054028"/>
                    </a:ext>
                  </a:extLst>
                </a:gridCol>
                <a:gridCol w="1501291">
                  <a:extLst>
                    <a:ext uri="{9D8B030D-6E8A-4147-A177-3AD203B41FA5}">
                      <a16:colId xmlns:a16="http://schemas.microsoft.com/office/drawing/2014/main" val="669283026"/>
                    </a:ext>
                  </a:extLst>
                </a:gridCol>
                <a:gridCol w="1108744">
                  <a:extLst>
                    <a:ext uri="{9D8B030D-6E8A-4147-A177-3AD203B41FA5}">
                      <a16:colId xmlns:a16="http://schemas.microsoft.com/office/drawing/2014/main" val="454506827"/>
                    </a:ext>
                  </a:extLst>
                </a:gridCol>
                <a:gridCol w="949911">
                  <a:extLst>
                    <a:ext uri="{9D8B030D-6E8A-4147-A177-3AD203B41FA5}">
                      <a16:colId xmlns:a16="http://schemas.microsoft.com/office/drawing/2014/main" val="3039088257"/>
                    </a:ext>
                  </a:extLst>
                </a:gridCol>
                <a:gridCol w="1242268">
                  <a:extLst>
                    <a:ext uri="{9D8B030D-6E8A-4147-A177-3AD203B41FA5}">
                      <a16:colId xmlns:a16="http://schemas.microsoft.com/office/drawing/2014/main" val="11568570"/>
                    </a:ext>
                  </a:extLst>
                </a:gridCol>
                <a:gridCol w="954908">
                  <a:extLst>
                    <a:ext uri="{9D8B030D-6E8A-4147-A177-3AD203B41FA5}">
                      <a16:colId xmlns:a16="http://schemas.microsoft.com/office/drawing/2014/main" val="2873069235"/>
                    </a:ext>
                  </a:extLst>
                </a:gridCol>
              </a:tblGrid>
              <a:tr h="500859">
                <a:tc>
                  <a:txBody>
                    <a:bodyPr/>
                    <a:lstStyle/>
                    <a:p>
                      <a:pPr algn="l" rtl="0" fontAlgn="ctr"/>
                      <a:r>
                        <a:rPr lang="pt-BR" sz="1100" b="0" i="0" u="none" strike="noStrike">
                          <a:solidFill>
                            <a:srgbClr val="000000"/>
                          </a:solidFill>
                          <a:effectLst/>
                          <a:latin typeface="Century Gothic" panose="020B0502020202020204" pitchFamily="34" charset="0"/>
                        </a:rPr>
                        <a:t>RISCO </a:t>
                      </a:r>
                    </a:p>
                    <a:p>
                      <a:pPr algn="l" rtl="0" fontAlgn="ctr"/>
                      <a:r>
                        <a:rPr lang="pt-BR" sz="1100" b="0" i="0" u="none" strike="noStrike">
                          <a:solidFill>
                            <a:srgbClr val="000000"/>
                          </a:solidFill>
                          <a:effectLst/>
                          <a:latin typeface="Century Gothic" panose="020B0502020202020204" pitchFamily="34" charset="0"/>
                        </a:rPr>
                        <a:t>N.º ID</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pt-BR" sz="1100" u="none" strike="noStrike" dirty="0">
                          <a:effectLst/>
                          <a:latin typeface="Century Gothic" panose="020B0502020202020204" pitchFamily="34" charset="0"/>
                        </a:rPr>
                        <a:t>DESCRIÇÃO </a:t>
                      </a:r>
                      <a:br>
                        <a:rPr lang="pt-BR" sz="1100" u="none" strike="noStrike" dirty="0">
                          <a:effectLst/>
                          <a:latin typeface="Century Gothic" panose="020B0502020202020204" pitchFamily="34" charset="0"/>
                        </a:rPr>
                      </a:br>
                      <a:r>
                        <a:rPr lang="pt-BR" sz="1100" u="none" strike="noStrike" dirty="0">
                          <a:effectLst/>
                          <a:latin typeface="Century Gothic" panose="020B0502020202020204" pitchFamily="34" charset="0"/>
                        </a:rPr>
                        <a:t>DO RISCO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pt-BR" sz="1100" b="0" i="0" u="none" strike="noStrike" dirty="0">
                          <a:solidFill>
                            <a:srgbClr val="000000"/>
                          </a:solidFill>
                          <a:effectLst/>
                          <a:latin typeface="Century Gothic" panose="020B0502020202020204" pitchFamily="34" charset="0"/>
                        </a:rPr>
                        <a:t>PROCESSO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pt-BR" sz="1100" b="0" i="0" u="none" strike="noStrike" dirty="0">
                          <a:solidFill>
                            <a:srgbClr val="000000"/>
                          </a:solidFill>
                          <a:effectLst/>
                          <a:latin typeface="Century Gothic" panose="020B0502020202020204" pitchFamily="34" charset="0"/>
                        </a:rPr>
                        <a:t>ISO 27001</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pt-BR" sz="1100" u="none" strike="noStrike" dirty="0">
                          <a:effectLst/>
                          <a:latin typeface="Century Gothic" panose="020B0502020202020204" pitchFamily="34" charset="0"/>
                        </a:rPr>
                        <a:t>DESCRIÇÃO DO IMPACTO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pt-BR" sz="1100" u="none" strike="noStrike" dirty="0">
                          <a:effectLst/>
                          <a:latin typeface="Century Gothic" panose="020B0502020202020204" pitchFamily="34" charset="0"/>
                        </a:rPr>
                        <a:t>NÍVEL DO </a:t>
                      </a:r>
                      <a:br>
                        <a:rPr lang="en-US" sz="1100" u="none" strike="noStrike" dirty="0">
                          <a:effectLst/>
                          <a:latin typeface="Century Gothic" panose="020B0502020202020204" pitchFamily="34" charset="0"/>
                        </a:rPr>
                      </a:br>
                      <a:r>
                        <a:rPr lang="pt-BR" sz="1100" u="none" strike="noStrike" dirty="0">
                          <a:effectLst/>
                          <a:latin typeface="Century Gothic" panose="020B0502020202020204" pitchFamily="34" charset="0"/>
                        </a:rPr>
                        <a:t>IMPACTO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pt-BR" sz="1100" u="none" strike="noStrike" dirty="0">
                          <a:effectLst/>
                          <a:latin typeface="Century Gothic" panose="020B0502020202020204" pitchFamily="34" charset="0"/>
                        </a:rPr>
                        <a:t>NÍVEL DE PROBABILIDADE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pt-BR" sz="1100" u="none" strike="noStrike">
                          <a:effectLst/>
                          <a:latin typeface="Century Gothic" panose="020B0502020202020204" pitchFamily="34" charset="0"/>
                        </a:rPr>
                        <a:t>NÍVEL DE PRIORIDADE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685800">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800" u="none" strike="noStrike" dirty="0">
                          <a:effectLst/>
                          <a:latin typeface="Century Gothic" panose="020B0502020202020204" pitchFamily="34" charset="0"/>
                        </a:rPr>
                        <a:t>Forneça um breve resumo do risco.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800" b="0" i="0" u="none" strike="noStrike" dirty="0">
                          <a:solidFill>
                            <a:srgbClr val="000000"/>
                          </a:solidFill>
                          <a:effectLst/>
                          <a:latin typeface="Century Gothic" panose="020B0502020202020204" pitchFamily="34" charset="0"/>
                        </a:rPr>
                        <a:t>De qual processo esse risco faz parte?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800" b="0" i="0" u="none" strike="noStrike" dirty="0">
                          <a:solidFill>
                            <a:srgbClr val="000000"/>
                          </a:solidFill>
                          <a:effectLst/>
                          <a:latin typeface="Century Gothic" panose="020B0502020202020204" pitchFamily="34" charset="0"/>
                        </a:rPr>
                        <a:t>A qual das 14 etapas das Normas de Segurança da Informação ISO 27001 esse risco de segurança cibernética se refere?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800" u="none" strike="noStrike" dirty="0">
                          <a:effectLst/>
                          <a:latin typeface="Century Gothic" panose="020B0502020202020204" pitchFamily="34" charset="0"/>
                        </a:rPr>
                        <a:t>O que acontecerá se o risco não for mitigado ou eliminado?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800" u="none" strike="noStrike" dirty="0">
                          <a:effectLst/>
                          <a:latin typeface="Century Gothic" panose="020B0502020202020204" pitchFamily="34" charset="0"/>
                        </a:rPr>
                        <a:t>Avaliar de</a:t>
                      </a:r>
                      <a:br>
                        <a:rPr lang="en-US" sz="800" u="none" strike="noStrike" dirty="0">
                          <a:effectLst/>
                          <a:latin typeface="Century Gothic" panose="020B0502020202020204" pitchFamily="34" charset="0"/>
                        </a:rPr>
                      </a:br>
                      <a:r>
                        <a:rPr lang="pt-BR" sz="800" u="none" strike="noStrike" dirty="0">
                          <a:effectLst/>
                          <a:latin typeface="Century Gothic" panose="020B0502020202020204" pitchFamily="34" charset="0"/>
                        </a:rPr>
                        <a:t>1 (BAIXO) a </a:t>
                      </a:r>
                      <a:br>
                        <a:rPr lang="en-US" sz="800" u="none" strike="noStrike" dirty="0">
                          <a:effectLst/>
                          <a:latin typeface="Century Gothic" panose="020B0502020202020204" pitchFamily="34" charset="0"/>
                        </a:rPr>
                      </a:br>
                      <a:r>
                        <a:rPr lang="pt-BR" sz="800" u="none" strike="noStrike" dirty="0">
                          <a:effectLst/>
                          <a:latin typeface="Century Gothic" panose="020B0502020202020204" pitchFamily="34" charset="0"/>
                        </a:rPr>
                        <a:t>5 (ALTO)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800" u="none" strike="noStrike" dirty="0">
                          <a:effectLst/>
                          <a:latin typeface="Century Gothic" panose="020B0502020202020204" pitchFamily="34" charset="0"/>
                        </a:rPr>
                        <a:t>Avaliar de</a:t>
                      </a:r>
                      <a:br>
                        <a:rPr lang="en-US" sz="800" u="none" strike="noStrike" dirty="0">
                          <a:effectLst/>
                          <a:latin typeface="Century Gothic" panose="020B0502020202020204" pitchFamily="34" charset="0"/>
                        </a:rPr>
                      </a:br>
                      <a:r>
                        <a:rPr lang="pt-BR" sz="800" u="none" strike="noStrike" dirty="0">
                          <a:effectLst/>
                          <a:latin typeface="Century Gothic" panose="020B0502020202020204" pitchFamily="34" charset="0"/>
                        </a:rPr>
                        <a:t>1 (BAIXO) a </a:t>
                      </a:r>
                      <a:br>
                        <a:rPr lang="en-US" sz="800" u="none" strike="noStrike" dirty="0">
                          <a:effectLst/>
                          <a:latin typeface="Century Gothic" panose="020B0502020202020204" pitchFamily="34" charset="0"/>
                        </a:rPr>
                      </a:br>
                      <a:r>
                        <a:rPr lang="pt-BR" sz="800" u="none" strike="noStrike" dirty="0">
                          <a:effectLst/>
                          <a:latin typeface="Century Gothic" panose="020B0502020202020204" pitchFamily="34" charset="0"/>
                        </a:rPr>
                        <a:t>5 (ALTO)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800" u="none" strike="noStrike">
                          <a:effectLst/>
                          <a:latin typeface="Century Gothic" panose="020B0502020202020204" pitchFamily="34" charset="0"/>
                        </a:rPr>
                        <a:t>(IMPACTO X </a:t>
                      </a:r>
                      <a:br>
                        <a:rPr lang="en-US" sz="800" u="none" strike="noStrike" dirty="0">
                          <a:effectLst/>
                          <a:latin typeface="Century Gothic" panose="020B0502020202020204" pitchFamily="34" charset="0"/>
                        </a:rPr>
                      </a:br>
                      <a:r>
                        <a:rPr lang="pt-BR" sz="800" u="none" strike="noStrike">
                          <a:effectLst/>
                          <a:latin typeface="Century Gothic" panose="020B0502020202020204" pitchFamily="34" charset="0"/>
                        </a:rPr>
                        <a:t>PROBABILIDADE)</a:t>
                      </a:r>
                      <a:br>
                        <a:rPr lang="en-US" sz="800" u="none" strike="noStrike" dirty="0">
                          <a:effectLst/>
                          <a:latin typeface="Century Gothic" panose="020B0502020202020204" pitchFamily="34" charset="0"/>
                        </a:rPr>
                      </a:br>
                      <a:r>
                        <a:rPr lang="pt-BR" sz="800" u="none" strike="noStrike">
                          <a:effectLst/>
                          <a:latin typeface="Century Gothic" panose="020B0502020202020204" pitchFamily="34" charset="0"/>
                        </a:rPr>
                        <a:t>Aborde o que for mais alto primeiro.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1026829">
                <a:tc>
                  <a:txBody>
                    <a:bodyPr/>
                    <a:lstStyle/>
                    <a:p>
                      <a:pPr algn="l" rtl="0" fontAlgn="ctr"/>
                      <a:r>
                        <a:rPr lang="pt-BR" sz="1100" b="0" i="0" u="none" strike="noStrike">
                          <a:solidFill>
                            <a:srgbClr val="000000"/>
                          </a:solidFill>
                          <a:effectLst/>
                          <a:latin typeface="Century Gothic" panose="020B0502020202020204" pitchFamily="34" charset="0"/>
                        </a:rPr>
                        <a:t>1.1</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u="none" strike="noStrike" dirty="0">
                          <a:effectLst/>
                          <a:latin typeface="Century Gothic" panose="020B0502020202020204" pitchFamily="34" charset="0"/>
                        </a:rPr>
                        <a:t>2</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1" u="none" strike="noStrike" dirty="0">
                          <a:effectLst/>
                          <a:latin typeface="Century Gothic" panose="020B0502020202020204" pitchFamily="34" charset="0"/>
                        </a:rPr>
                        <a:t>10</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00"/>
                    </a:solidFill>
                  </a:tcPr>
                </a:tc>
                <a:extLst>
                  <a:ext uri="{0D108BD9-81ED-4DB2-BD59-A6C34878D82A}">
                    <a16:rowId xmlns:a16="http://schemas.microsoft.com/office/drawing/2014/main" val="1309657597"/>
                  </a:ext>
                </a:extLst>
              </a:tr>
            </a:tbl>
          </a:graphicData>
        </a:graphic>
      </p:graphicFrame>
      <p:graphicFrame>
        <p:nvGraphicFramePr>
          <p:cNvPr id="7" name="Table 6">
            <a:extLst>
              <a:ext uri="{FF2B5EF4-FFF2-40B4-BE49-F238E27FC236}">
                <a16:creationId xmlns:a16="http://schemas.microsoft.com/office/drawing/2014/main" id="{33E4560F-C023-AA7D-E1D6-01477403A3A3}"/>
              </a:ext>
            </a:extLst>
          </p:cNvPr>
          <p:cNvGraphicFramePr>
            <a:graphicFrameLocks noGrp="1"/>
          </p:cNvGraphicFramePr>
          <p:nvPr>
            <p:extLst>
              <p:ext uri="{D42A27DB-BD31-4B8C-83A1-F6EECF244321}">
                <p14:modId xmlns:p14="http://schemas.microsoft.com/office/powerpoint/2010/main" val="1447100402"/>
              </p:ext>
            </p:extLst>
          </p:nvPr>
        </p:nvGraphicFramePr>
        <p:xfrm>
          <a:off x="303926" y="3588022"/>
          <a:ext cx="11537552" cy="2536293"/>
        </p:xfrm>
        <a:graphic>
          <a:graphicData uri="http://schemas.openxmlformats.org/drawingml/2006/table">
            <a:tbl>
              <a:tblPr>
                <a:tableStyleId>{5C22544A-7EE6-4342-B048-85BDC9FD1C3A}</a:tableStyleId>
              </a:tblPr>
              <a:tblGrid>
                <a:gridCol w="1844470">
                  <a:extLst>
                    <a:ext uri="{9D8B030D-6E8A-4147-A177-3AD203B41FA5}">
                      <a16:colId xmlns:a16="http://schemas.microsoft.com/office/drawing/2014/main" val="2229967764"/>
                    </a:ext>
                  </a:extLst>
                </a:gridCol>
                <a:gridCol w="2831977">
                  <a:extLst>
                    <a:ext uri="{9D8B030D-6E8A-4147-A177-3AD203B41FA5}">
                      <a16:colId xmlns:a16="http://schemas.microsoft.com/office/drawing/2014/main" val="2302560798"/>
                    </a:ext>
                  </a:extLst>
                </a:gridCol>
                <a:gridCol w="2609592">
                  <a:extLst>
                    <a:ext uri="{9D8B030D-6E8A-4147-A177-3AD203B41FA5}">
                      <a16:colId xmlns:a16="http://schemas.microsoft.com/office/drawing/2014/main" val="2735615450"/>
                    </a:ext>
                  </a:extLst>
                </a:gridCol>
                <a:gridCol w="2428679">
                  <a:extLst>
                    <a:ext uri="{9D8B030D-6E8A-4147-A177-3AD203B41FA5}">
                      <a16:colId xmlns:a16="http://schemas.microsoft.com/office/drawing/2014/main" val="1690298819"/>
                    </a:ext>
                  </a:extLst>
                </a:gridCol>
                <a:gridCol w="1822834">
                  <a:extLst>
                    <a:ext uri="{9D8B030D-6E8A-4147-A177-3AD203B41FA5}">
                      <a16:colId xmlns:a16="http://schemas.microsoft.com/office/drawing/2014/main" val="607476714"/>
                    </a:ext>
                  </a:extLst>
                </a:gridCol>
              </a:tblGrid>
              <a:tr h="496959">
                <a:tc>
                  <a:txBody>
                    <a:bodyPr/>
                    <a:lstStyle/>
                    <a:p>
                      <a:pPr algn="l" rtl="0" fontAlgn="ctr"/>
                      <a:r>
                        <a:rPr lang="pt-BR" sz="1100" b="0" i="0" u="none" strike="noStrike" dirty="0">
                          <a:solidFill>
                            <a:srgbClr val="000000"/>
                          </a:solidFill>
                          <a:effectLst/>
                          <a:latin typeface="Century Gothic" panose="020B0502020202020204" pitchFamily="34" charset="0"/>
                        </a:rPr>
                        <a:t>RISCO ELIMINADO?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rtl="0" fontAlgn="ctr"/>
                      <a:r>
                        <a:rPr lang="pt-BR" sz="1100" b="0" i="0" u="none" strike="noStrike" dirty="0">
                          <a:solidFill>
                            <a:srgbClr val="000000"/>
                          </a:solidFill>
                          <a:effectLst/>
                          <a:latin typeface="Century Gothic" panose="020B0502020202020204" pitchFamily="34" charset="0"/>
                        </a:rPr>
                        <a:t>CONTROLES EXISTENTES?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rtl="0" fontAlgn="ctr"/>
                      <a:r>
                        <a:rPr lang="pt-BR" sz="1100" b="0" i="0" u="none" strike="noStrike" dirty="0">
                          <a:solidFill>
                            <a:srgbClr val="000000"/>
                          </a:solidFill>
                          <a:effectLst/>
                          <a:latin typeface="Century Gothic" panose="020B0502020202020204" pitchFamily="34" charset="0"/>
                        </a:rPr>
                        <a:t>ESTRATÉGIA DE </a:t>
                      </a:r>
                    </a:p>
                    <a:p>
                      <a:pPr algn="l" rtl="0" fontAlgn="ctr"/>
                      <a:r>
                        <a:rPr lang="pt-BR" sz="1100" b="0" i="0" u="none" strike="noStrike" dirty="0">
                          <a:solidFill>
                            <a:srgbClr val="000000"/>
                          </a:solidFill>
                          <a:effectLst/>
                          <a:latin typeface="Century Gothic" panose="020B0502020202020204" pitchFamily="34" charset="0"/>
                        </a:rPr>
                        <a:t>MITIGAÇÃO OU CONTROLE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rtl="0" fontAlgn="ctr"/>
                      <a:r>
                        <a:rPr lang="pt-BR" sz="1100" u="none" strike="noStrike">
                          <a:effectLst/>
                          <a:latin typeface="Century Gothic" panose="020B0502020202020204" pitchFamily="34" charset="0"/>
                        </a:rPr>
                        <a:t>OPORTUNIDADES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rtl="0" fontAlgn="ctr"/>
                      <a:r>
                        <a:rPr lang="pt-BR" sz="1100" u="none" strike="noStrike">
                          <a:effectLst/>
                          <a:latin typeface="Century Gothic" panose="020B0502020202020204" pitchFamily="34" charset="0"/>
                        </a:rPr>
                        <a:t>PROPRIETÁRIO</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566530">
                <a:tc>
                  <a:txBody>
                    <a:bodyPr/>
                    <a:lstStyle/>
                    <a:p>
                      <a:pPr algn="l" rtl="0" fontAlgn="ctr"/>
                      <a:r>
                        <a:rPr lang="pt-BR" sz="900" b="0" i="0" u="none" strike="noStrike" dirty="0">
                          <a:solidFill>
                            <a:srgbClr val="000000"/>
                          </a:solidFill>
                          <a:effectLst/>
                          <a:latin typeface="Century Gothic" panose="020B0502020202020204" pitchFamily="34" charset="0"/>
                        </a:rPr>
                        <a:t>A etapa seguinte no processo pode eliminar o risco? </a:t>
                      </a:r>
                    </a:p>
                    <a:p>
                      <a:pPr algn="l" rtl="0" fontAlgn="ctr"/>
                      <a:r>
                        <a:rPr lang="pt-BR" sz="900" b="0" i="0" u="none" strike="noStrike" dirty="0">
                          <a:solidFill>
                            <a:srgbClr val="000000"/>
                          </a:solidFill>
                          <a:effectLst/>
                          <a:latin typeface="Century Gothic" panose="020B0502020202020204" pitchFamily="34" charset="0"/>
                        </a:rPr>
                        <a:t>SIM ou NÃO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pt-BR" sz="900" b="0" i="0" u="none" strike="noStrike" dirty="0">
                          <a:solidFill>
                            <a:srgbClr val="000000"/>
                          </a:solidFill>
                          <a:effectLst/>
                          <a:latin typeface="Century Gothic" panose="020B0502020202020204" pitchFamily="34" charset="0"/>
                        </a:rPr>
                        <a:t>Se o risco será eliminado ou mitigado por </a:t>
                      </a:r>
                    </a:p>
                    <a:p>
                      <a:pPr algn="l" rtl="0" fontAlgn="ctr"/>
                      <a:r>
                        <a:rPr lang="pt-BR" sz="900" b="0" i="0" u="none" strike="noStrike" dirty="0">
                          <a:solidFill>
                            <a:srgbClr val="000000"/>
                          </a:solidFill>
                          <a:effectLst/>
                          <a:latin typeface="Century Gothic" panose="020B0502020202020204" pitchFamily="34" charset="0"/>
                        </a:rPr>
                        <a:t>processos existentes, liste-os aqui.</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pt-BR" sz="900" b="0" i="0" u="none" strike="noStrike" dirty="0">
                          <a:solidFill>
                            <a:srgbClr val="000000"/>
                          </a:solidFill>
                          <a:effectLst/>
                          <a:latin typeface="Century Gothic" panose="020B0502020202020204" pitchFamily="34" charset="0"/>
                        </a:rPr>
                        <a:t>O que pode ser feito para diminuir </a:t>
                      </a:r>
                    </a:p>
                    <a:p>
                      <a:pPr algn="l" rtl="0" fontAlgn="ctr"/>
                      <a:r>
                        <a:rPr lang="pt-BR" sz="900" b="0" i="0" u="none" strike="noStrike" dirty="0">
                          <a:solidFill>
                            <a:srgbClr val="000000"/>
                          </a:solidFill>
                          <a:effectLst/>
                          <a:latin typeface="Century Gothic" panose="020B0502020202020204" pitchFamily="34" charset="0"/>
                        </a:rPr>
                        <a:t>ou eliminar o impacto ou a probabilidade?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pt-BR" sz="900" u="none" strike="noStrike">
                          <a:effectLst/>
                          <a:latin typeface="Century Gothic" panose="020B0502020202020204" pitchFamily="34" charset="0"/>
                        </a:rPr>
                        <a:t>O que pode ser feito para diminuir ou eliminar o impacto ou a probabilidade?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pt-BR" sz="900" u="none" strike="noStrike">
                          <a:effectLst/>
                          <a:latin typeface="Century Gothic" panose="020B0502020202020204" pitchFamily="34" charset="0"/>
                        </a:rPr>
                        <a:t>Quem é o/a responsável?</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1472804">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bl>
          </a:graphicData>
        </a:graphic>
      </p:graphicFrame>
      <p:sp>
        <p:nvSpPr>
          <p:cNvPr id="9" name="Rectangle 8">
            <a:extLst>
              <a:ext uri="{FF2B5EF4-FFF2-40B4-BE49-F238E27FC236}">
                <a16:creationId xmlns:a16="http://schemas.microsoft.com/office/drawing/2014/main" id="{387F4519-8FEC-4C85-79C6-DCB713D92143}"/>
              </a:ext>
            </a:extLst>
          </p:cNvPr>
          <p:cNvSpPr/>
          <p:nvPr/>
        </p:nvSpPr>
        <p:spPr>
          <a:xfrm>
            <a:off x="9392478" y="1017121"/>
            <a:ext cx="2448999" cy="2188601"/>
          </a:xfrm>
          <a:prstGeom prst="rect">
            <a:avLst/>
          </a:prstGeom>
          <a:solidFill>
            <a:schemeClr val="bg1"/>
          </a:solidFill>
          <a:ln>
            <a:noFill/>
          </a:ln>
          <a:effectLst>
            <a:outerShdw blurRad="92271" dist="38100" dir="8100000" sx="102000" sy="102000" algn="tr"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10" name="Picture 9">
            <a:extLst>
              <a:ext uri="{FF2B5EF4-FFF2-40B4-BE49-F238E27FC236}">
                <a16:creationId xmlns:a16="http://schemas.microsoft.com/office/drawing/2014/main" id="{24A8F800-3B52-592C-95AC-F6A0D70472C5}"/>
              </a:ext>
            </a:extLst>
          </p:cNvPr>
          <p:cNvPicPr>
            <a:picLocks noChangeAspect="1"/>
          </p:cNvPicPr>
          <p:nvPr/>
        </p:nvPicPr>
        <p:blipFill>
          <a:blip r:embed="rId2"/>
          <a:srcRect t="1567"/>
          <a:stretch/>
        </p:blipFill>
        <p:spPr>
          <a:xfrm>
            <a:off x="9462284" y="1024752"/>
            <a:ext cx="2249469" cy="2188601"/>
          </a:xfrm>
          <a:prstGeom prst="rect">
            <a:avLst/>
          </a:prstGeom>
          <a:effectLst/>
        </p:spPr>
      </p:pic>
      <p:pic>
        <p:nvPicPr>
          <p:cNvPr id="11" name="Picture 10">
            <a:hlinkClick r:id="rId3"/>
            <a:extLst>
              <a:ext uri="{FF2B5EF4-FFF2-40B4-BE49-F238E27FC236}">
                <a16:creationId xmlns:a16="http://schemas.microsoft.com/office/drawing/2014/main" id="{4127F155-EB12-94DE-1ABE-BF9CAD840A4A}"/>
              </a:ext>
            </a:extLst>
          </p:cNvPr>
          <p:cNvPicPr>
            <a:picLocks noChangeAspect="1"/>
          </p:cNvPicPr>
          <p:nvPr/>
        </p:nvPicPr>
        <p:blipFill>
          <a:blip r:embed="rId4"/>
          <a:srcRect/>
          <a:stretch/>
        </p:blipFill>
        <p:spPr>
          <a:xfrm>
            <a:off x="9428145" y="254978"/>
            <a:ext cx="2413333" cy="480000"/>
          </a:xfrm>
          <a:prstGeom prst="rect">
            <a:avLst/>
          </a:prstGeom>
        </p:spPr>
      </p:pic>
    </p:spTree>
    <p:extLst>
      <p:ext uri="{BB962C8B-B14F-4D97-AF65-F5344CB8AC3E}">
        <p14:creationId xmlns:p14="http://schemas.microsoft.com/office/powerpoint/2010/main" val="521320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184634"/>
            <a:ext cx="8385737" cy="492443"/>
          </a:xfrm>
          <a:prstGeom prst="rect">
            <a:avLst/>
          </a:prstGeom>
          <a:noFill/>
        </p:spPr>
        <p:txBody>
          <a:bodyPr wrap="square" rtlCol="0">
            <a:spAutoFit/>
          </a:bodyPr>
          <a:lstStyle/>
          <a:p>
            <a:pPr rtl="0"/>
            <a:r>
              <a:rPr lang="pt-BR" sz="2600" b="1" dirty="0">
                <a:solidFill>
                  <a:schemeClr val="tx1">
                    <a:lumMod val="65000"/>
                    <a:lumOff val="35000"/>
                  </a:schemeClr>
                </a:solidFill>
                <a:latin typeface="Century Gothic" panose="020B0502020202020204" pitchFamily="34" charset="0"/>
              </a:rPr>
              <a:t>REGISTRO DE RISCOS E OPORTUNIDADES ISO</a:t>
            </a:r>
          </a:p>
        </p:txBody>
      </p:sp>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830764745"/>
              </p:ext>
            </p:extLst>
          </p:nvPr>
        </p:nvGraphicFramePr>
        <p:xfrm>
          <a:off x="303926" y="1046545"/>
          <a:ext cx="8783930" cy="2213488"/>
        </p:xfrm>
        <a:graphic>
          <a:graphicData uri="http://schemas.openxmlformats.org/drawingml/2006/table">
            <a:tbl>
              <a:tblPr>
                <a:tableStyleId>{5C22544A-7EE6-4342-B048-85BDC9FD1C3A}</a:tableStyleId>
              </a:tblPr>
              <a:tblGrid>
                <a:gridCol w="610474">
                  <a:extLst>
                    <a:ext uri="{9D8B030D-6E8A-4147-A177-3AD203B41FA5}">
                      <a16:colId xmlns:a16="http://schemas.microsoft.com/office/drawing/2014/main" val="1121084455"/>
                    </a:ext>
                  </a:extLst>
                </a:gridCol>
                <a:gridCol w="1216152">
                  <a:extLst>
                    <a:ext uri="{9D8B030D-6E8A-4147-A177-3AD203B41FA5}">
                      <a16:colId xmlns:a16="http://schemas.microsoft.com/office/drawing/2014/main" val="2805350575"/>
                    </a:ext>
                  </a:extLst>
                </a:gridCol>
                <a:gridCol w="1197864">
                  <a:extLst>
                    <a:ext uri="{9D8B030D-6E8A-4147-A177-3AD203B41FA5}">
                      <a16:colId xmlns:a16="http://schemas.microsoft.com/office/drawing/2014/main" val="3578054028"/>
                    </a:ext>
                  </a:extLst>
                </a:gridCol>
                <a:gridCol w="1499616">
                  <a:extLst>
                    <a:ext uri="{9D8B030D-6E8A-4147-A177-3AD203B41FA5}">
                      <a16:colId xmlns:a16="http://schemas.microsoft.com/office/drawing/2014/main" val="669283026"/>
                    </a:ext>
                  </a:extLst>
                </a:gridCol>
                <a:gridCol w="1106424">
                  <a:extLst>
                    <a:ext uri="{9D8B030D-6E8A-4147-A177-3AD203B41FA5}">
                      <a16:colId xmlns:a16="http://schemas.microsoft.com/office/drawing/2014/main" val="454506827"/>
                    </a:ext>
                  </a:extLst>
                </a:gridCol>
                <a:gridCol w="954908">
                  <a:extLst>
                    <a:ext uri="{9D8B030D-6E8A-4147-A177-3AD203B41FA5}">
                      <a16:colId xmlns:a16="http://schemas.microsoft.com/office/drawing/2014/main" val="3039088257"/>
                    </a:ext>
                  </a:extLst>
                </a:gridCol>
                <a:gridCol w="1243584">
                  <a:extLst>
                    <a:ext uri="{9D8B030D-6E8A-4147-A177-3AD203B41FA5}">
                      <a16:colId xmlns:a16="http://schemas.microsoft.com/office/drawing/2014/main" val="11568570"/>
                    </a:ext>
                  </a:extLst>
                </a:gridCol>
                <a:gridCol w="954908">
                  <a:extLst>
                    <a:ext uri="{9D8B030D-6E8A-4147-A177-3AD203B41FA5}">
                      <a16:colId xmlns:a16="http://schemas.microsoft.com/office/drawing/2014/main" val="2873069235"/>
                    </a:ext>
                  </a:extLst>
                </a:gridCol>
              </a:tblGrid>
              <a:tr h="500859">
                <a:tc>
                  <a:txBody>
                    <a:bodyPr/>
                    <a:lstStyle/>
                    <a:p>
                      <a:pPr algn="l" rtl="0" fontAlgn="ctr"/>
                      <a:r>
                        <a:rPr lang="pt-BR" sz="1100" b="0" i="0" u="none" strike="noStrike">
                          <a:solidFill>
                            <a:srgbClr val="000000"/>
                          </a:solidFill>
                          <a:effectLst/>
                          <a:latin typeface="Century Gothic" panose="020B0502020202020204" pitchFamily="34" charset="0"/>
                        </a:rPr>
                        <a:t>RISCO </a:t>
                      </a:r>
                    </a:p>
                    <a:p>
                      <a:pPr algn="l" rtl="0" fontAlgn="ctr"/>
                      <a:r>
                        <a:rPr lang="pt-BR" sz="1100" b="0" i="0" u="none" strike="noStrike">
                          <a:solidFill>
                            <a:srgbClr val="000000"/>
                          </a:solidFill>
                          <a:effectLst/>
                          <a:latin typeface="Century Gothic" panose="020B0502020202020204" pitchFamily="34" charset="0"/>
                        </a:rPr>
                        <a:t>N.º ID</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pt-BR" sz="1100" u="none" strike="noStrike" dirty="0">
                          <a:effectLst/>
                          <a:latin typeface="Century Gothic" panose="020B0502020202020204" pitchFamily="34" charset="0"/>
                        </a:rPr>
                        <a:t>DESCRIÇÃO </a:t>
                      </a:r>
                      <a:br>
                        <a:rPr lang="pt-BR" sz="1100" u="none" strike="noStrike" dirty="0">
                          <a:effectLst/>
                          <a:latin typeface="Century Gothic" panose="020B0502020202020204" pitchFamily="34" charset="0"/>
                        </a:rPr>
                      </a:br>
                      <a:r>
                        <a:rPr lang="pt-BR" sz="1100" u="none" strike="noStrike" dirty="0">
                          <a:effectLst/>
                          <a:latin typeface="Century Gothic" panose="020B0502020202020204" pitchFamily="34" charset="0"/>
                        </a:rPr>
                        <a:t>DO RISCO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pt-BR" sz="1100" b="0" i="0" u="none" strike="noStrike" dirty="0">
                          <a:solidFill>
                            <a:srgbClr val="000000"/>
                          </a:solidFill>
                          <a:effectLst/>
                          <a:latin typeface="Century Gothic" panose="020B0502020202020204" pitchFamily="34" charset="0"/>
                        </a:rPr>
                        <a:t>PROCESSO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pt-BR" sz="1100" b="0" i="0" u="none" strike="noStrike" dirty="0">
                          <a:solidFill>
                            <a:srgbClr val="000000"/>
                          </a:solidFill>
                          <a:effectLst/>
                          <a:latin typeface="Century Gothic" panose="020B0502020202020204" pitchFamily="34" charset="0"/>
                        </a:rPr>
                        <a:t>ISO 27001</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pt-BR" sz="1100" u="none" strike="noStrike" dirty="0">
                          <a:effectLst/>
                          <a:latin typeface="Century Gothic" panose="020B0502020202020204" pitchFamily="34" charset="0"/>
                        </a:rPr>
                        <a:t>DESCRIÇÃO DO IMPACTO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pt-BR" sz="1100" u="none" strike="noStrike" dirty="0">
                          <a:effectLst/>
                          <a:latin typeface="Century Gothic" panose="020B0502020202020204" pitchFamily="34" charset="0"/>
                        </a:rPr>
                        <a:t>NÍVEL DO </a:t>
                      </a:r>
                      <a:br>
                        <a:rPr lang="en-US" sz="1100" u="none" strike="noStrike" dirty="0">
                          <a:effectLst/>
                          <a:latin typeface="Century Gothic" panose="020B0502020202020204" pitchFamily="34" charset="0"/>
                        </a:rPr>
                      </a:br>
                      <a:r>
                        <a:rPr lang="pt-BR" sz="1100" u="none" strike="noStrike" dirty="0">
                          <a:effectLst/>
                          <a:latin typeface="Century Gothic" panose="020B0502020202020204" pitchFamily="34" charset="0"/>
                        </a:rPr>
                        <a:t>IMPACTO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pt-BR" sz="1100" u="none" strike="noStrike" dirty="0">
                          <a:effectLst/>
                          <a:latin typeface="Century Gothic" panose="020B0502020202020204" pitchFamily="34" charset="0"/>
                        </a:rPr>
                        <a:t>NÍVEL DE PROBABILIDADE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rtl="0" fontAlgn="ctr"/>
                      <a:r>
                        <a:rPr lang="pt-BR" sz="1100" u="none" strike="noStrike">
                          <a:effectLst/>
                          <a:latin typeface="Century Gothic" panose="020B0502020202020204" pitchFamily="34" charset="0"/>
                        </a:rPr>
                        <a:t>NÍVEL DE PRIORIDADE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685800">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800" u="none" strike="noStrike" dirty="0">
                          <a:effectLst/>
                          <a:latin typeface="Century Gothic" panose="020B0502020202020204" pitchFamily="34" charset="0"/>
                        </a:rPr>
                        <a:t>Forneça um breve resumo do risco.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800" b="0" i="0" u="none" strike="noStrike" dirty="0">
                          <a:solidFill>
                            <a:srgbClr val="000000"/>
                          </a:solidFill>
                          <a:effectLst/>
                          <a:latin typeface="Century Gothic" panose="020B0502020202020204" pitchFamily="34" charset="0"/>
                        </a:rPr>
                        <a:t>De qual processo esse risco faz parte?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800" b="0" i="0" u="none" strike="noStrike" dirty="0">
                          <a:solidFill>
                            <a:srgbClr val="000000"/>
                          </a:solidFill>
                          <a:effectLst/>
                          <a:latin typeface="Century Gothic" panose="020B0502020202020204" pitchFamily="34" charset="0"/>
                        </a:rPr>
                        <a:t>A qual das 14 etapas das Normas de Segurança da Informação ISO 27001 esse risco de segurança cibernética se refere?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800" u="none" strike="noStrike" dirty="0">
                          <a:effectLst/>
                          <a:latin typeface="Century Gothic" panose="020B0502020202020204" pitchFamily="34" charset="0"/>
                        </a:rPr>
                        <a:t>O que acontecerá se o risco não for mitigado ou eliminado?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800" u="none" strike="noStrike" dirty="0">
                          <a:effectLst/>
                          <a:latin typeface="Century Gothic" panose="020B0502020202020204" pitchFamily="34" charset="0"/>
                        </a:rPr>
                        <a:t>Avaliar de</a:t>
                      </a:r>
                      <a:br>
                        <a:rPr lang="en-US" sz="800" u="none" strike="noStrike" dirty="0">
                          <a:effectLst/>
                          <a:latin typeface="Century Gothic" panose="020B0502020202020204" pitchFamily="34" charset="0"/>
                        </a:rPr>
                      </a:br>
                      <a:r>
                        <a:rPr lang="pt-BR" sz="800" u="none" strike="noStrike" dirty="0">
                          <a:effectLst/>
                          <a:latin typeface="Century Gothic" panose="020B0502020202020204" pitchFamily="34" charset="0"/>
                        </a:rPr>
                        <a:t>1 (BAIXO) a </a:t>
                      </a:r>
                      <a:br>
                        <a:rPr lang="en-US" sz="800" u="none" strike="noStrike" dirty="0">
                          <a:effectLst/>
                          <a:latin typeface="Century Gothic" panose="020B0502020202020204" pitchFamily="34" charset="0"/>
                        </a:rPr>
                      </a:br>
                      <a:r>
                        <a:rPr lang="pt-BR" sz="800" u="none" strike="noStrike" dirty="0">
                          <a:effectLst/>
                          <a:latin typeface="Century Gothic" panose="020B0502020202020204" pitchFamily="34" charset="0"/>
                        </a:rPr>
                        <a:t>5 (ALTO)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800" u="none" strike="noStrike" dirty="0">
                          <a:effectLst/>
                          <a:latin typeface="Century Gothic" panose="020B0502020202020204" pitchFamily="34" charset="0"/>
                        </a:rPr>
                        <a:t>Avaliar de</a:t>
                      </a:r>
                      <a:br>
                        <a:rPr lang="en-US" sz="800" u="none" strike="noStrike" dirty="0">
                          <a:effectLst/>
                          <a:latin typeface="Century Gothic" panose="020B0502020202020204" pitchFamily="34" charset="0"/>
                        </a:rPr>
                      </a:br>
                      <a:r>
                        <a:rPr lang="pt-BR" sz="800" u="none" strike="noStrike" dirty="0">
                          <a:effectLst/>
                          <a:latin typeface="Century Gothic" panose="020B0502020202020204" pitchFamily="34" charset="0"/>
                        </a:rPr>
                        <a:t>1 (BAIXO) a </a:t>
                      </a:r>
                      <a:br>
                        <a:rPr lang="en-US" sz="800" u="none" strike="noStrike" dirty="0">
                          <a:effectLst/>
                          <a:latin typeface="Century Gothic" panose="020B0502020202020204" pitchFamily="34" charset="0"/>
                        </a:rPr>
                      </a:br>
                      <a:r>
                        <a:rPr lang="pt-BR" sz="800" u="none" strike="noStrike" dirty="0">
                          <a:effectLst/>
                          <a:latin typeface="Century Gothic" panose="020B0502020202020204" pitchFamily="34" charset="0"/>
                        </a:rPr>
                        <a:t>5 (ALTO)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800" u="none" strike="noStrike">
                          <a:effectLst/>
                          <a:latin typeface="Century Gothic" panose="020B0502020202020204" pitchFamily="34" charset="0"/>
                        </a:rPr>
                        <a:t>(IMPACTO X </a:t>
                      </a:r>
                      <a:br>
                        <a:rPr lang="en-US" sz="800" u="none" strike="noStrike" dirty="0">
                          <a:effectLst/>
                          <a:latin typeface="Century Gothic" panose="020B0502020202020204" pitchFamily="34" charset="0"/>
                        </a:rPr>
                      </a:br>
                      <a:r>
                        <a:rPr lang="pt-BR" sz="800" u="none" strike="noStrike">
                          <a:effectLst/>
                          <a:latin typeface="Century Gothic" panose="020B0502020202020204" pitchFamily="34" charset="0"/>
                        </a:rPr>
                        <a:t>PROBABILIDADE)</a:t>
                      </a:r>
                      <a:br>
                        <a:rPr lang="en-US" sz="800" u="none" strike="noStrike" dirty="0">
                          <a:effectLst/>
                          <a:latin typeface="Century Gothic" panose="020B0502020202020204" pitchFamily="34" charset="0"/>
                        </a:rPr>
                      </a:br>
                      <a:r>
                        <a:rPr lang="pt-BR" sz="800" u="none" strike="noStrike">
                          <a:effectLst/>
                          <a:latin typeface="Century Gothic" panose="020B0502020202020204" pitchFamily="34" charset="0"/>
                        </a:rPr>
                        <a:t>Aborde o que for mais alto primeiro.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1026829">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09657597"/>
                  </a:ext>
                </a:extLst>
              </a:tr>
            </a:tbl>
          </a:graphicData>
        </a:graphic>
      </p:graphicFrame>
      <p:sp>
        <p:nvSpPr>
          <p:cNvPr id="4" name="Rectangle 3">
            <a:extLst>
              <a:ext uri="{FF2B5EF4-FFF2-40B4-BE49-F238E27FC236}">
                <a16:creationId xmlns:a16="http://schemas.microsoft.com/office/drawing/2014/main" id="{547DF74D-3930-0DCA-A21F-00EC7DC7D18B}"/>
              </a:ext>
            </a:extLst>
          </p:cNvPr>
          <p:cNvSpPr/>
          <p:nvPr/>
        </p:nvSpPr>
        <p:spPr>
          <a:xfrm>
            <a:off x="9392478" y="1017121"/>
            <a:ext cx="2448999" cy="2188601"/>
          </a:xfrm>
          <a:prstGeom prst="rect">
            <a:avLst/>
          </a:prstGeom>
          <a:solidFill>
            <a:schemeClr val="bg1"/>
          </a:solidFill>
          <a:ln>
            <a:noFill/>
          </a:ln>
          <a:effectLst>
            <a:outerShdw blurRad="92271" dist="38100" dir="8100000" sx="102000" sy="102000" algn="tr"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aphicFrame>
        <p:nvGraphicFramePr>
          <p:cNvPr id="7" name="Table 6">
            <a:extLst>
              <a:ext uri="{FF2B5EF4-FFF2-40B4-BE49-F238E27FC236}">
                <a16:creationId xmlns:a16="http://schemas.microsoft.com/office/drawing/2014/main" id="{33E4560F-C023-AA7D-E1D6-01477403A3A3}"/>
              </a:ext>
            </a:extLst>
          </p:cNvPr>
          <p:cNvGraphicFramePr>
            <a:graphicFrameLocks noGrp="1"/>
          </p:cNvGraphicFramePr>
          <p:nvPr>
            <p:extLst>
              <p:ext uri="{D42A27DB-BD31-4B8C-83A1-F6EECF244321}">
                <p14:modId xmlns:p14="http://schemas.microsoft.com/office/powerpoint/2010/main" val="230426623"/>
              </p:ext>
            </p:extLst>
          </p:nvPr>
        </p:nvGraphicFramePr>
        <p:xfrm>
          <a:off x="303926" y="3588022"/>
          <a:ext cx="11539281" cy="2536293"/>
        </p:xfrm>
        <a:graphic>
          <a:graphicData uri="http://schemas.openxmlformats.org/drawingml/2006/table">
            <a:tbl>
              <a:tblPr>
                <a:tableStyleId>{5C22544A-7EE6-4342-B048-85BDC9FD1C3A}</a:tableStyleId>
              </a:tblPr>
              <a:tblGrid>
                <a:gridCol w="1847088">
                  <a:extLst>
                    <a:ext uri="{9D8B030D-6E8A-4147-A177-3AD203B41FA5}">
                      <a16:colId xmlns:a16="http://schemas.microsoft.com/office/drawing/2014/main" val="2229967764"/>
                    </a:ext>
                  </a:extLst>
                </a:gridCol>
                <a:gridCol w="2834640">
                  <a:extLst>
                    <a:ext uri="{9D8B030D-6E8A-4147-A177-3AD203B41FA5}">
                      <a16:colId xmlns:a16="http://schemas.microsoft.com/office/drawing/2014/main" val="2302560798"/>
                    </a:ext>
                  </a:extLst>
                </a:gridCol>
                <a:gridCol w="2606040">
                  <a:extLst>
                    <a:ext uri="{9D8B030D-6E8A-4147-A177-3AD203B41FA5}">
                      <a16:colId xmlns:a16="http://schemas.microsoft.com/office/drawing/2014/main" val="2735615450"/>
                    </a:ext>
                  </a:extLst>
                </a:gridCol>
                <a:gridCol w="2428679">
                  <a:extLst>
                    <a:ext uri="{9D8B030D-6E8A-4147-A177-3AD203B41FA5}">
                      <a16:colId xmlns:a16="http://schemas.microsoft.com/office/drawing/2014/main" val="1690298819"/>
                    </a:ext>
                  </a:extLst>
                </a:gridCol>
                <a:gridCol w="1822834">
                  <a:extLst>
                    <a:ext uri="{9D8B030D-6E8A-4147-A177-3AD203B41FA5}">
                      <a16:colId xmlns:a16="http://schemas.microsoft.com/office/drawing/2014/main" val="607476714"/>
                    </a:ext>
                  </a:extLst>
                </a:gridCol>
              </a:tblGrid>
              <a:tr h="496959">
                <a:tc>
                  <a:txBody>
                    <a:bodyPr/>
                    <a:lstStyle/>
                    <a:p>
                      <a:pPr algn="l" rtl="0" fontAlgn="ctr"/>
                      <a:r>
                        <a:rPr lang="pt-BR" sz="1100" b="0" i="0" u="none" strike="noStrike" dirty="0">
                          <a:solidFill>
                            <a:srgbClr val="000000"/>
                          </a:solidFill>
                          <a:effectLst/>
                          <a:latin typeface="Century Gothic" panose="020B0502020202020204" pitchFamily="34" charset="0"/>
                        </a:rPr>
                        <a:t>RISCO ELIMINADO?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rtl="0" fontAlgn="ctr"/>
                      <a:r>
                        <a:rPr lang="pt-BR" sz="1100" b="0" i="0" u="none" strike="noStrike" dirty="0">
                          <a:solidFill>
                            <a:srgbClr val="000000"/>
                          </a:solidFill>
                          <a:effectLst/>
                          <a:latin typeface="Century Gothic" panose="020B0502020202020204" pitchFamily="34" charset="0"/>
                        </a:rPr>
                        <a:t>CONTROLES EXISTENTES?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rtl="0" fontAlgn="ctr"/>
                      <a:r>
                        <a:rPr lang="pt-BR" sz="1100" b="0" i="0" u="none" strike="noStrike" dirty="0">
                          <a:solidFill>
                            <a:srgbClr val="000000"/>
                          </a:solidFill>
                          <a:effectLst/>
                          <a:latin typeface="Century Gothic" panose="020B0502020202020204" pitchFamily="34" charset="0"/>
                        </a:rPr>
                        <a:t>ESTRATÉGIA DE </a:t>
                      </a:r>
                    </a:p>
                    <a:p>
                      <a:pPr algn="l" rtl="0" fontAlgn="ctr"/>
                      <a:r>
                        <a:rPr lang="pt-BR" sz="1100" b="0" i="0" u="none" strike="noStrike" dirty="0">
                          <a:solidFill>
                            <a:srgbClr val="000000"/>
                          </a:solidFill>
                          <a:effectLst/>
                          <a:latin typeface="Century Gothic" panose="020B0502020202020204" pitchFamily="34" charset="0"/>
                        </a:rPr>
                        <a:t>MITIGAÇÃO OU CONTROLE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rtl="0" fontAlgn="ctr"/>
                      <a:r>
                        <a:rPr lang="pt-BR" sz="1100" u="none" strike="noStrike">
                          <a:effectLst/>
                          <a:latin typeface="Century Gothic" panose="020B0502020202020204" pitchFamily="34" charset="0"/>
                        </a:rPr>
                        <a:t>OPORTUNIDADES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rtl="0" fontAlgn="ctr"/>
                      <a:r>
                        <a:rPr lang="pt-BR" sz="1100" u="none" strike="noStrike">
                          <a:effectLst/>
                          <a:latin typeface="Century Gothic" panose="020B0502020202020204" pitchFamily="34" charset="0"/>
                        </a:rPr>
                        <a:t>PROPRIETÁRIO</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566530">
                <a:tc>
                  <a:txBody>
                    <a:bodyPr/>
                    <a:lstStyle/>
                    <a:p>
                      <a:pPr algn="l" rtl="0" fontAlgn="ctr"/>
                      <a:r>
                        <a:rPr lang="pt-BR" sz="900" b="0" i="0" u="none" strike="noStrike" dirty="0">
                          <a:solidFill>
                            <a:srgbClr val="000000"/>
                          </a:solidFill>
                          <a:effectLst/>
                          <a:latin typeface="Century Gothic" panose="020B0502020202020204" pitchFamily="34" charset="0"/>
                        </a:rPr>
                        <a:t>A etapa seguinte no processo pode eliminar o risco? </a:t>
                      </a:r>
                    </a:p>
                    <a:p>
                      <a:pPr algn="l" rtl="0" fontAlgn="ctr"/>
                      <a:r>
                        <a:rPr lang="pt-BR" sz="900" b="0" i="0" u="none" strike="noStrike" dirty="0">
                          <a:solidFill>
                            <a:srgbClr val="000000"/>
                          </a:solidFill>
                          <a:effectLst/>
                          <a:latin typeface="Century Gothic" panose="020B0502020202020204" pitchFamily="34" charset="0"/>
                        </a:rPr>
                        <a:t>SIM ou NÃO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pt-BR" sz="900" b="0" i="0" u="none" strike="noStrike" dirty="0">
                          <a:solidFill>
                            <a:srgbClr val="000000"/>
                          </a:solidFill>
                          <a:effectLst/>
                          <a:latin typeface="Century Gothic" panose="020B0502020202020204" pitchFamily="34" charset="0"/>
                        </a:rPr>
                        <a:t>Se o risco será eliminado ou mitigado por </a:t>
                      </a:r>
                    </a:p>
                    <a:p>
                      <a:pPr algn="l" rtl="0" fontAlgn="ctr"/>
                      <a:r>
                        <a:rPr lang="pt-BR" sz="900" b="0" i="0" u="none" strike="noStrike" dirty="0">
                          <a:solidFill>
                            <a:srgbClr val="000000"/>
                          </a:solidFill>
                          <a:effectLst/>
                          <a:latin typeface="Century Gothic" panose="020B0502020202020204" pitchFamily="34" charset="0"/>
                        </a:rPr>
                        <a:t>processos existentes, liste-os aqui.</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pt-BR" sz="900" b="0" i="0" u="none" strike="noStrike" dirty="0">
                          <a:solidFill>
                            <a:srgbClr val="000000"/>
                          </a:solidFill>
                          <a:effectLst/>
                          <a:latin typeface="Century Gothic" panose="020B0502020202020204" pitchFamily="34" charset="0"/>
                        </a:rPr>
                        <a:t>O que pode ser feito para diminuir </a:t>
                      </a:r>
                    </a:p>
                    <a:p>
                      <a:pPr algn="l" rtl="0" fontAlgn="ctr"/>
                      <a:r>
                        <a:rPr lang="pt-BR" sz="900" b="0" i="0" u="none" strike="noStrike" dirty="0">
                          <a:solidFill>
                            <a:srgbClr val="000000"/>
                          </a:solidFill>
                          <a:effectLst/>
                          <a:latin typeface="Century Gothic" panose="020B0502020202020204" pitchFamily="34" charset="0"/>
                        </a:rPr>
                        <a:t>ou eliminar o impacto ou a probabilidade?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pt-BR" sz="900" u="none" strike="noStrike">
                          <a:effectLst/>
                          <a:latin typeface="Century Gothic" panose="020B0502020202020204" pitchFamily="34" charset="0"/>
                        </a:rPr>
                        <a:t>O que pode ser feito para diminuir ou eliminar o impacto ou a probabilidade?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pt-BR" sz="900" u="none" strike="noStrike">
                          <a:effectLst/>
                          <a:latin typeface="Century Gothic" panose="020B0502020202020204" pitchFamily="34" charset="0"/>
                        </a:rPr>
                        <a:t>Quem é o/a responsável?</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1472804">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bl>
          </a:graphicData>
        </a:graphic>
      </p:graphicFrame>
      <p:sp>
        <p:nvSpPr>
          <p:cNvPr id="6" name="TextBox 5">
            <a:extLst>
              <a:ext uri="{FF2B5EF4-FFF2-40B4-BE49-F238E27FC236}">
                <a16:creationId xmlns:a16="http://schemas.microsoft.com/office/drawing/2014/main" id="{BE773FE8-3C6A-A28B-B436-6F539E0B02A0}"/>
              </a:ext>
            </a:extLst>
          </p:cNvPr>
          <p:cNvSpPr txBox="1"/>
          <p:nvPr/>
        </p:nvSpPr>
        <p:spPr>
          <a:xfrm>
            <a:off x="207846" y="620183"/>
            <a:ext cx="7475102" cy="307777"/>
          </a:xfrm>
          <a:prstGeom prst="rect">
            <a:avLst/>
          </a:prstGeom>
          <a:noFill/>
        </p:spPr>
        <p:txBody>
          <a:bodyPr wrap="square" rtlCol="0">
            <a:spAutoFit/>
          </a:bodyPr>
          <a:lstStyle/>
          <a:p>
            <a:pPr rtl="0"/>
            <a:r>
              <a:rPr lang="pt-BR" sz="1400">
                <a:solidFill>
                  <a:schemeClr val="tx1">
                    <a:lumMod val="65000"/>
                    <a:lumOff val="35000"/>
                  </a:schemeClr>
                </a:solidFill>
                <a:latin typeface="Century Gothic" panose="020B0502020202020204" pitchFamily="34" charset="0"/>
              </a:rPr>
              <a:t>Duplique este slide para criar listas individuais para cada ID de risco no registro. </a:t>
            </a:r>
          </a:p>
        </p:txBody>
      </p:sp>
      <p:pic>
        <p:nvPicPr>
          <p:cNvPr id="8" name="Picture 7">
            <a:extLst>
              <a:ext uri="{FF2B5EF4-FFF2-40B4-BE49-F238E27FC236}">
                <a16:creationId xmlns:a16="http://schemas.microsoft.com/office/drawing/2014/main" id="{6D6D8F66-472A-F039-5DAA-82AA55267480}"/>
              </a:ext>
            </a:extLst>
          </p:cNvPr>
          <p:cNvPicPr>
            <a:picLocks noChangeAspect="1"/>
          </p:cNvPicPr>
          <p:nvPr/>
        </p:nvPicPr>
        <p:blipFill>
          <a:blip r:embed="rId2"/>
          <a:srcRect t="1567"/>
          <a:stretch/>
        </p:blipFill>
        <p:spPr>
          <a:xfrm>
            <a:off x="9462284" y="1024752"/>
            <a:ext cx="2249469" cy="2188601"/>
          </a:xfrm>
          <a:prstGeom prst="rect">
            <a:avLst/>
          </a:prstGeom>
          <a:effectLst/>
        </p:spPr>
      </p:pic>
    </p:spTree>
    <p:extLst>
      <p:ext uri="{BB962C8B-B14F-4D97-AF65-F5344CB8AC3E}">
        <p14:creationId xmlns:p14="http://schemas.microsoft.com/office/powerpoint/2010/main" val="3980513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16600197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Os artigos, os modelos ou as informações disponibilizados pela Smartsheet no site são apenas para referência. </a:t>
                      </a:r>
                      <a:br>
                        <a:rPr lang="pt-BR" sz="1400" b="0" dirty="0">
                          <a:solidFill>
                            <a:schemeClr val="tx1"/>
                          </a:solidFill>
                          <a:effectLst/>
                          <a:latin typeface="Century Gothic" panose="020B0502020202020204" pitchFamily="34" charset="0"/>
                        </a:rPr>
                      </a:br>
                      <a:r>
                        <a:rPr lang="pt-BR" sz="1400" b="0" dirty="0">
                          <a:solidFill>
                            <a:schemeClr val="tx1"/>
                          </a:solidFill>
                          <a:effectLst/>
                          <a:latin typeface="Century Gothic" panose="020B0502020202020204" pitchFamily="34" charset="0"/>
                        </a:rPr>
                        <a:t>Nós nos esforçamos para manter as informações atualizadas e corretas, mas não damos garantia de qualquer natureza, seja explícita ou implícita, a respeito da integridade, precisão, confiabilidade, adequação ou disponibilidade do site ou das informações, dos artigos, dos modelos ou dos gráficos contidos no site. Portanto, toda confiança que você depositar nas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2459</TotalTime>
  <Words>513</Words>
  <Application>Microsoft Office PowerPoint</Application>
  <PresentationFormat>Widescreen</PresentationFormat>
  <Paragraphs>71</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60</cp:revision>
  <cp:lastPrinted>2020-08-31T22:23:58Z</cp:lastPrinted>
  <dcterms:created xsi:type="dcterms:W3CDTF">2021-07-07T23:54:57Z</dcterms:created>
  <dcterms:modified xsi:type="dcterms:W3CDTF">2024-12-08T10:11:47Z</dcterms:modified>
</cp:coreProperties>
</file>