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EE9F0"/>
    <a:srgbClr val="3F385F"/>
    <a:srgbClr val="EE1F22"/>
    <a:srgbClr val="EE7936"/>
    <a:srgbClr val="5B7DEE"/>
    <a:srgbClr val="8D8CA7"/>
    <a:srgbClr val="118079"/>
    <a:srgbClr val="F5F5F5"/>
    <a:srgbClr val="DAE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568439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12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820954"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em 3D em PowerPoint</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37010" y="282533"/>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40000"/>
              </a:lnSpc>
              <a:spcBef>
                <a:spcPts val="0"/>
              </a:spcBef>
              <a:spcAft>
                <a:spcPts val="0"/>
              </a:spcAft>
            </a:pPr>
            <a:r>
              <a:rPr lang="pt-BR" sz="1300" b="1" i="0" u="none" strike="noStrike" dirty="0">
                <a:solidFill>
                  <a:srgbClr val="000000"/>
                </a:solidFill>
                <a:effectLst/>
                <a:latin typeface="Century Gothic" panose="020B0502020202020204" pitchFamily="34" charset="0"/>
              </a:rPr>
              <a:t>Quando usar o modelo: </a:t>
            </a:r>
            <a:r>
              <a:rPr lang="pt-BR" sz="1300" i="0" u="none" strike="noStrike" dirty="0">
                <a:solidFill>
                  <a:srgbClr val="000000"/>
                </a:solidFill>
                <a:effectLst/>
                <a:latin typeface="Century Gothic" panose="020B0502020202020204" pitchFamily="34" charset="0"/>
              </a:rPr>
              <a:t>o modelo de diagrama de espinha de peixe 3D foi projetado para situações em que uma apresentação envolvente é crucial, como apresentações para clientes. Profissionais de ambientes com muitos visuais, como os setores de publicidade, criação ou ensino, podem achar o modelo muito útil. Ele também é uma ferramenta eficaz para eventos de formação de equipes em que as metáforas visuais podem melhorar a compreensão e a retenção.</a:t>
            </a:r>
          </a:p>
          <a:p>
            <a:pPr algn="l" rtl="0">
              <a:lnSpc>
                <a:spcPct val="140000"/>
              </a:lnSpc>
              <a:spcBef>
                <a:spcPts val="0"/>
              </a:spcBef>
              <a:spcAft>
                <a:spcPts val="0"/>
              </a:spcAft>
            </a:pPr>
            <a:r>
              <a:rPr lang="pt-BR" sz="1300" i="0" u="none" strike="noStrike" dirty="0">
                <a:solidFill>
                  <a:srgbClr val="000000"/>
                </a:solidFill>
                <a:effectLst/>
                <a:latin typeface="Century Gothic" panose="020B0502020202020204" pitchFamily="34" charset="0"/>
              </a:rPr>
              <a:t>  </a:t>
            </a:r>
          </a:p>
          <a:p>
            <a:pPr algn="l" rtl="0">
              <a:lnSpc>
                <a:spcPct val="140000"/>
              </a:lnSpc>
              <a:spcBef>
                <a:spcPts val="0"/>
              </a:spcBef>
              <a:spcAft>
                <a:spcPts val="0"/>
              </a:spcAft>
            </a:pPr>
            <a:r>
              <a:rPr lang="pt-BR" sz="1300" b="1" i="0" u="none" strike="noStrike" dirty="0">
                <a:solidFill>
                  <a:srgbClr val="000000"/>
                </a:solidFill>
                <a:effectLst/>
                <a:latin typeface="Century Gothic" panose="020B0502020202020204" pitchFamily="34" charset="0"/>
              </a:rPr>
              <a:t>Recursos importantes do modelo: </a:t>
            </a:r>
            <a:r>
              <a:rPr lang="pt-BR" sz="1300" i="0" u="none" strike="noStrike" dirty="0">
                <a:solidFill>
                  <a:srgbClr val="000000"/>
                </a:solidFill>
                <a:effectLst/>
                <a:latin typeface="Century Gothic" panose="020B0502020202020204" pitchFamily="34" charset="0"/>
              </a:rPr>
              <a:t>o design 3D do modelo traz um apelo visual exclusivo para uma apresentação. O layout cria um fluxo natural, apresentando a análise ao público desde as barbatanas da cauda até a cabeça, tornando-o uma ferramenta prática e visualmente interessante.</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7325" y="1589915"/>
            <a:ext cx="6803973" cy="382723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C4DFB1-8092-1024-8EE3-9D65C874DE6A}"/>
              </a:ext>
            </a:extLst>
          </p:cNvPr>
          <p:cNvSpPr/>
          <p:nvPr/>
        </p:nvSpPr>
        <p:spPr>
          <a:xfrm>
            <a:off x="2466920" y="4634711"/>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3200">
                <a:solidFill>
                  <a:schemeClr val="tx1"/>
                </a:solidFill>
                <a:latin typeface="Century Gothic" panose="020B0502020202020204" pitchFamily="34" charset="0"/>
              </a:rPr>
              <a:t>Texto</a:t>
            </a:r>
          </a:p>
        </p:txBody>
      </p:sp>
      <p:sp>
        <p:nvSpPr>
          <p:cNvPr id="64" name="Rectangle 63">
            <a:extLst>
              <a:ext uri="{FF2B5EF4-FFF2-40B4-BE49-F238E27FC236}">
                <a16:creationId xmlns:a16="http://schemas.microsoft.com/office/drawing/2014/main" id="{7E1964E6-FCDE-EEEB-A6C3-C8FCCBCF810D}"/>
              </a:ext>
            </a:extLst>
          </p:cNvPr>
          <p:cNvSpPr/>
          <p:nvPr/>
        </p:nvSpPr>
        <p:spPr>
          <a:xfrm>
            <a:off x="4818720" y="421908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3200">
                <a:solidFill>
                  <a:schemeClr val="tx1"/>
                </a:solidFill>
                <a:latin typeface="Century Gothic" panose="020B0502020202020204" pitchFamily="34" charset="0"/>
              </a:rPr>
              <a:t>Texto</a:t>
            </a:r>
          </a:p>
        </p:txBody>
      </p:sp>
      <p:sp>
        <p:nvSpPr>
          <p:cNvPr id="65" name="Rectangle 64">
            <a:extLst>
              <a:ext uri="{FF2B5EF4-FFF2-40B4-BE49-F238E27FC236}">
                <a16:creationId xmlns:a16="http://schemas.microsoft.com/office/drawing/2014/main" id="{7185A713-AC2B-86AB-98EC-2F6379F9D8EB}"/>
              </a:ext>
            </a:extLst>
          </p:cNvPr>
          <p:cNvSpPr/>
          <p:nvPr/>
        </p:nvSpPr>
        <p:spPr>
          <a:xfrm>
            <a:off x="7158163" y="371328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3200">
                <a:solidFill>
                  <a:schemeClr val="tx1"/>
                </a:solidFill>
                <a:latin typeface="Century Gothic" panose="020B0502020202020204" pitchFamily="34" charset="0"/>
              </a:rPr>
              <a:t>Texto</a:t>
            </a:r>
          </a:p>
        </p:txBody>
      </p:sp>
      <p:sp>
        <p:nvSpPr>
          <p:cNvPr id="43" name="Rectangle 42">
            <a:extLst>
              <a:ext uri="{FF2B5EF4-FFF2-40B4-BE49-F238E27FC236}">
                <a16:creationId xmlns:a16="http://schemas.microsoft.com/office/drawing/2014/main" id="{28248125-334F-FEC3-CF81-E8F77B6C0808}"/>
              </a:ext>
            </a:extLst>
          </p:cNvPr>
          <p:cNvSpPr/>
          <p:nvPr/>
        </p:nvSpPr>
        <p:spPr>
          <a:xfrm>
            <a:off x="9214031" y="252243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392E3A0-735F-E4E8-98AC-8DE93746D4B9}"/>
              </a:ext>
            </a:extLst>
          </p:cNvPr>
          <p:cNvSpPr/>
          <p:nvPr/>
        </p:nvSpPr>
        <p:spPr>
          <a:xfrm>
            <a:off x="6862232" y="3020054"/>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24B5B53-AAFF-2E64-B5DD-00DD74AFEB71}"/>
              </a:ext>
            </a:extLst>
          </p:cNvPr>
          <p:cNvSpPr/>
          <p:nvPr/>
        </p:nvSpPr>
        <p:spPr>
          <a:xfrm>
            <a:off x="4510432" y="344536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ight Arrow 1">
            <a:extLst>
              <a:ext uri="{FF2B5EF4-FFF2-40B4-BE49-F238E27FC236}">
                <a16:creationId xmlns:a16="http://schemas.microsoft.com/office/drawing/2014/main" id="{0D4E95DB-49B6-093A-1F6B-C5DC367E5165}"/>
              </a:ext>
            </a:extLst>
          </p:cNvPr>
          <p:cNvSpPr/>
          <p:nvPr/>
        </p:nvSpPr>
        <p:spPr>
          <a:xfrm>
            <a:off x="554799" y="1321009"/>
            <a:ext cx="12172660" cy="3358725"/>
          </a:xfrm>
          <a:prstGeom prst="rightArrow">
            <a:avLst>
              <a:gd name="adj1" fmla="val 8276"/>
              <a:gd name="adj2" fmla="val 57357"/>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Graphic 6">
            <a:extLst>
              <a:ext uri="{FF2B5EF4-FFF2-40B4-BE49-F238E27FC236}">
                <a16:creationId xmlns:a16="http://schemas.microsoft.com/office/drawing/2014/main" id="{7FF66AD7-5A9E-D062-8CAD-5E510FA71245}"/>
              </a:ext>
            </a:extLst>
          </p:cNvPr>
          <p:cNvSpPr/>
          <p:nvPr/>
        </p:nvSpPr>
        <p:spPr>
          <a:xfrm>
            <a:off x="174011" y="2659528"/>
            <a:ext cx="1626815" cy="2908982"/>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7936"/>
          </a:solidFill>
          <a:ln w="8096" cap="flat">
            <a:noFill/>
            <a:prstDash val="solid"/>
            <a:miter/>
          </a:ln>
          <a:scene3d>
            <a:camera prst="orthographicFront">
              <a:rot lat="1200000" lon="19800000" rev="0"/>
            </a:camera>
            <a:lightRig rig="threePt" dir="t"/>
          </a:scene3d>
          <a:sp3d prstMaterial="matte">
            <a:bevelB w="0" h="165100"/>
          </a:sp3d>
        </p:spPr>
        <p:txBody>
          <a:bodyPr rtlCol="0" anchor="ctr"/>
          <a:lstStyle/>
          <a:p>
            <a:endParaRPr lang="en-US"/>
          </a:p>
        </p:txBody>
      </p:sp>
      <p:sp>
        <p:nvSpPr>
          <p:cNvPr id="32" name="Graphic 6">
            <a:extLst>
              <a:ext uri="{FF2B5EF4-FFF2-40B4-BE49-F238E27FC236}">
                <a16:creationId xmlns:a16="http://schemas.microsoft.com/office/drawing/2014/main" id="{91C4B07C-F397-419A-AD7C-EF6FC9D94F9E}"/>
              </a:ext>
            </a:extLst>
          </p:cNvPr>
          <p:cNvSpPr/>
          <p:nvPr/>
        </p:nvSpPr>
        <p:spPr>
          <a:xfrm>
            <a:off x="10315273" y="860048"/>
            <a:ext cx="1466353" cy="259491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1F22"/>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4" name="Graphic 6">
            <a:extLst>
              <a:ext uri="{FF2B5EF4-FFF2-40B4-BE49-F238E27FC236}">
                <a16:creationId xmlns:a16="http://schemas.microsoft.com/office/drawing/2014/main" id="{E43E4965-A2C5-C506-6866-D68ED2335A0F}"/>
              </a:ext>
            </a:extLst>
          </p:cNvPr>
          <p:cNvSpPr/>
          <p:nvPr/>
        </p:nvSpPr>
        <p:spPr>
          <a:xfrm>
            <a:off x="369443" y="3008989"/>
            <a:ext cx="1235950" cy="221005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8" name="Rectangle 37">
            <a:extLst>
              <a:ext uri="{FF2B5EF4-FFF2-40B4-BE49-F238E27FC236}">
                <a16:creationId xmlns:a16="http://schemas.microsoft.com/office/drawing/2014/main" id="{256B7F1A-C0C6-01F3-EE64-7847D69E1021}"/>
              </a:ext>
            </a:extLst>
          </p:cNvPr>
          <p:cNvSpPr/>
          <p:nvPr/>
        </p:nvSpPr>
        <p:spPr>
          <a:xfrm>
            <a:off x="3346889" y="2439507"/>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C777ED0-6545-E18C-0758-AB35E06D3DB3}"/>
              </a:ext>
            </a:extLst>
          </p:cNvPr>
          <p:cNvSpPr/>
          <p:nvPr/>
        </p:nvSpPr>
        <p:spPr>
          <a:xfrm>
            <a:off x="5686332" y="197379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F6C1F2D-1050-8D69-2419-F33811E67632}"/>
              </a:ext>
            </a:extLst>
          </p:cNvPr>
          <p:cNvSpPr/>
          <p:nvPr/>
        </p:nvSpPr>
        <p:spPr>
          <a:xfrm>
            <a:off x="8038132" y="150715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8D3758E2-DF94-5A04-CC43-E26F45052A2B}"/>
              </a:ext>
            </a:extLst>
          </p:cNvPr>
          <p:cNvSpPr/>
          <p:nvPr/>
        </p:nvSpPr>
        <p:spPr>
          <a:xfrm>
            <a:off x="1300559" y="982866"/>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3200">
                <a:solidFill>
                  <a:schemeClr val="tx1"/>
                </a:solidFill>
                <a:latin typeface="Century Gothic" panose="020B0502020202020204" pitchFamily="34" charset="0"/>
              </a:rPr>
              <a:t>Texto</a:t>
            </a:r>
          </a:p>
        </p:txBody>
      </p:sp>
      <p:sp>
        <p:nvSpPr>
          <p:cNvPr id="61" name="Rectangle 60">
            <a:extLst>
              <a:ext uri="{FF2B5EF4-FFF2-40B4-BE49-F238E27FC236}">
                <a16:creationId xmlns:a16="http://schemas.microsoft.com/office/drawing/2014/main" id="{FB5EB53D-406C-217D-D4CA-05B4A3F5AAF7}"/>
              </a:ext>
            </a:extLst>
          </p:cNvPr>
          <p:cNvSpPr/>
          <p:nvPr/>
        </p:nvSpPr>
        <p:spPr>
          <a:xfrm>
            <a:off x="3640002" y="44529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3200">
                <a:solidFill>
                  <a:schemeClr val="tx1"/>
                </a:solidFill>
                <a:latin typeface="Century Gothic" panose="020B0502020202020204" pitchFamily="34" charset="0"/>
              </a:rPr>
              <a:t>Texto</a:t>
            </a:r>
          </a:p>
        </p:txBody>
      </p:sp>
      <p:sp>
        <p:nvSpPr>
          <p:cNvPr id="62" name="Rectangle 61">
            <a:extLst>
              <a:ext uri="{FF2B5EF4-FFF2-40B4-BE49-F238E27FC236}">
                <a16:creationId xmlns:a16="http://schemas.microsoft.com/office/drawing/2014/main" id="{6A50F951-63F8-292B-8FB9-7A0BA70E7D2F}"/>
              </a:ext>
            </a:extLst>
          </p:cNvPr>
          <p:cNvSpPr/>
          <p:nvPr/>
        </p:nvSpPr>
        <p:spPr>
          <a:xfrm>
            <a:off x="5991802" y="-2471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3200">
                <a:solidFill>
                  <a:schemeClr val="tx1"/>
                </a:solidFill>
                <a:latin typeface="Century Gothic" panose="020B0502020202020204" pitchFamily="34" charset="0"/>
              </a:rPr>
              <a:t>Texto</a:t>
            </a:r>
          </a:p>
        </p:txBody>
      </p:sp>
    </p:spTree>
    <p:extLst>
      <p:ext uri="{BB962C8B-B14F-4D97-AF65-F5344CB8AC3E}">
        <p14:creationId xmlns:p14="http://schemas.microsoft.com/office/powerpoint/2010/main" val="2929884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74296168"/>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12523</TotalTime>
  <Words>246</Words>
  <Application>Microsoft Office PowerPoint</Application>
  <PresentationFormat>Widescreen</PresentationFormat>
  <Paragraphs>16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181</cp:revision>
  <cp:lastPrinted>2024-02-20T23:48:17Z</cp:lastPrinted>
  <dcterms:created xsi:type="dcterms:W3CDTF">2021-07-07T23:54:57Z</dcterms:created>
  <dcterms:modified xsi:type="dcterms:W3CDTF">2024-10-27T02:32:46Z</dcterms:modified>
</cp:coreProperties>
</file>