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7E2D3"/>
    <a:srgbClr val="FF9002"/>
    <a:srgbClr val="FFC1ED"/>
    <a:srgbClr val="F7D944"/>
    <a:srgbClr val="8499A0"/>
    <a:srgbClr val="54708B"/>
    <a:srgbClr val="1E4266"/>
    <a:srgbClr val="D6F1FB"/>
    <a:srgbClr val="FFD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387363" cy="1015663"/>
          </a:xfrm>
          <a:prstGeom prst="rect">
            <a:avLst/>
          </a:prstGeom>
          <a:noFill/>
          <a:effectLst/>
        </p:spPr>
        <p:txBody>
          <a:bodyPr wrap="square" rtlCol="0">
            <a:spAutoFit/>
          </a:bodyPr>
          <a:lstStyle/>
          <a:p>
            <a:pPr rtl="0"/>
            <a:r>
              <a:rPr lang="pt-BR" sz="3000" b="1" dirty="0">
                <a:solidFill>
                  <a:schemeClr val="tx1">
                    <a:lumMod val="65000"/>
                    <a:lumOff val="35000"/>
                  </a:schemeClr>
                </a:solidFill>
                <a:latin typeface="Century Gothic" panose="020B0502020202020204" pitchFamily="34" charset="0"/>
              </a:rPr>
              <a:t>Modelo de diagrama de espinha de peixe de quatro ramificações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5005666"/>
          </a:xfrm>
          <a:prstGeom prst="rect">
            <a:avLst/>
          </a:prstGeom>
          <a:noFill/>
        </p:spPr>
        <p:txBody>
          <a:bodyPr wrap="square" rtlCol="0">
            <a:spAutoFit/>
          </a:bodyPr>
          <a:lstStyle/>
          <a:p>
            <a:pPr algn="l" rtl="0">
              <a:lnSpc>
                <a:spcPct val="130000"/>
              </a:lnSpc>
              <a:spcBef>
                <a:spcPts val="0"/>
              </a:spcBef>
              <a:spcAft>
                <a:spcPts val="0"/>
              </a:spcAft>
            </a:pPr>
            <a:r>
              <a:rPr lang="pt-BR" sz="1300" b="1" i="0" u="none" strike="noStrike" dirty="0">
                <a:solidFill>
                  <a:srgbClr val="000000"/>
                </a:solidFill>
                <a:effectLst/>
                <a:latin typeface="Century Gothic" panose="020B0502020202020204" pitchFamily="34" charset="0"/>
              </a:rPr>
              <a:t>Quando usar o modelo: </a:t>
            </a:r>
            <a:r>
              <a:rPr lang="pt-BR" sz="1300" i="0" u="none" strike="noStrike" dirty="0">
                <a:solidFill>
                  <a:srgbClr val="000000"/>
                </a:solidFill>
                <a:effectLst/>
                <a:latin typeface="Century Gothic" panose="020B0502020202020204" pitchFamily="34" charset="0"/>
              </a:rPr>
              <a:t>o modelo é ideal para sessões de planejamento e reuniões de desenvolvimento de negócios em que um esboço claro das principais estratégias é crucial. Executivos e gerentes podem comunicar vários componentes estratégicos para suas equipes, incentivando a melhoria contínua da qualidade, concentrando-se em insights práticos.</a:t>
            </a:r>
          </a:p>
          <a:p>
            <a:pPr algn="l" rtl="0">
              <a:lnSpc>
                <a:spcPct val="130000"/>
              </a:lnSpc>
              <a:spcBef>
                <a:spcPts val="0"/>
              </a:spcBef>
              <a:spcAft>
                <a:spcPts val="0"/>
              </a:spcAft>
            </a:pPr>
            <a:r>
              <a:rPr lang="pt-BR" sz="1300" i="0" u="none" strike="noStrike" dirty="0">
                <a:solidFill>
                  <a:srgbClr val="000000"/>
                </a:solidFill>
                <a:effectLst/>
                <a:latin typeface="Century Gothic" panose="020B0502020202020204" pitchFamily="34" charset="0"/>
              </a:rPr>
              <a:t>  </a:t>
            </a:r>
          </a:p>
          <a:p>
            <a:pPr algn="l" rtl="0">
              <a:lnSpc>
                <a:spcPct val="130000"/>
              </a:lnSpc>
              <a:spcBef>
                <a:spcPts val="0"/>
              </a:spcBef>
              <a:spcAft>
                <a:spcPts val="0"/>
              </a:spcAft>
            </a:pPr>
            <a:r>
              <a:rPr lang="pt-BR" sz="1300" b="1" i="0" u="none" strike="noStrike" dirty="0">
                <a:solidFill>
                  <a:srgbClr val="000000"/>
                </a:solidFill>
                <a:effectLst/>
                <a:latin typeface="Century Gothic" panose="020B0502020202020204" pitchFamily="34" charset="0"/>
              </a:rPr>
              <a:t>Recursos importantes do modelo: </a:t>
            </a:r>
            <a:r>
              <a:rPr lang="pt-BR" sz="1300" i="0" u="none" strike="noStrike" dirty="0">
                <a:solidFill>
                  <a:srgbClr val="000000"/>
                </a:solidFill>
                <a:effectLst/>
                <a:latin typeface="Century Gothic" panose="020B0502020202020204" pitchFamily="34" charset="0"/>
              </a:rPr>
              <a:t>a abordagem simplificada e de quatro ramificações para a análise de estratégia ajuda a destacar as principais informações, garantindo que o conteúdo seja sucinto. As descrições breves permitem que os apresentadores mostrem uma visão geral concisa, mas abrangente, de cada elemento estratégico. Essa clareza possibilita discussões produtivas sobre como diferentes fatores podem influenciar o sucesso geral das iniciativas de negócios</a:t>
            </a:r>
            <a:r>
              <a:rPr lang="pt-BR" sz="1300" i="0" u="none" strike="noStrike">
                <a:solidFill>
                  <a:srgbClr val="000000"/>
                </a:solidFill>
                <a:effectLst/>
                <a:latin typeface="Century Gothic" panose="020B0502020202020204" pitchFamily="34" charset="0"/>
              </a:rPr>
              <a:t>. </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6" name="Picture 5">
            <a:hlinkClick r:id="rId4"/>
            <a:extLst>
              <a:ext uri="{FF2B5EF4-FFF2-40B4-BE49-F238E27FC236}">
                <a16:creationId xmlns:a16="http://schemas.microsoft.com/office/drawing/2014/main" id="{CB1BCAB2-98A1-85F6-B13B-ADBDEDA3B1B8}"/>
              </a:ext>
            </a:extLst>
          </p:cNvPr>
          <p:cNvPicPr>
            <a:picLocks noChangeAspect="1"/>
          </p:cNvPicPr>
          <p:nvPr/>
        </p:nvPicPr>
        <p:blipFill>
          <a:blip r:embed="rId5"/>
          <a:srcRect/>
          <a:stretch/>
        </p:blipFill>
        <p:spPr>
          <a:xfrm>
            <a:off x="8637010" y="282533"/>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3997088" y="348852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4912889" y="120264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8781828" y="3539582"/>
            <a:ext cx="806070" cy="241821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9771950" y="813027"/>
            <a:ext cx="835416" cy="2506249"/>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57139"/>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302130" y="594799"/>
            <a:ext cx="3773267" cy="640080"/>
          </a:xfrm>
          <a:prstGeom prst="roundRect">
            <a:avLst>
              <a:gd name="adj" fmla="val 10920"/>
            </a:avLst>
          </a:prstGeom>
          <a:solidFill>
            <a:srgbClr val="87E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422400" y="722462"/>
            <a:ext cx="3599992"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1147" y="5641431"/>
            <a:ext cx="3773267" cy="640080"/>
          </a:xfrm>
          <a:prstGeom prst="roundRect">
            <a:avLst>
              <a:gd name="adj" fmla="val 10920"/>
            </a:avLst>
          </a:prstGeom>
          <a:solidFill>
            <a:srgbClr val="F7D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71417" y="5799457"/>
            <a:ext cx="3599992"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6312073" y="264821"/>
            <a:ext cx="3773267" cy="640080"/>
          </a:xfrm>
          <a:prstGeom prst="roundRect">
            <a:avLst>
              <a:gd name="adj" fmla="val 10920"/>
            </a:avLst>
          </a:prstGeom>
          <a:solidFill>
            <a:srgbClr val="FF90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6432343" y="392484"/>
            <a:ext cx="3599992"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5361090" y="5977106"/>
            <a:ext cx="3773267" cy="640080"/>
          </a:xfrm>
          <a:prstGeom prst="roundRect">
            <a:avLst>
              <a:gd name="adj" fmla="val 10920"/>
            </a:avLst>
          </a:prstGeom>
          <a:solidFill>
            <a:srgbClr val="FFC1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5481360" y="6135132"/>
            <a:ext cx="3599992" cy="338554"/>
          </a:xfrm>
          <a:prstGeom prst="rect">
            <a:avLst/>
          </a:prstGeom>
          <a:noFill/>
        </p:spPr>
        <p:txBody>
          <a:bodyPr wrap="square" lIns="0" tIns="0" rIns="0" bIns="0" rtlCol="0" anchor="ctr" anchorCtr="0">
            <a:spAutoFit/>
          </a:bodyPr>
          <a:lstStyle/>
          <a:p>
            <a:pPr rtl="0"/>
            <a:r>
              <a:rPr lang="pt-BR" sz="2200">
                <a:latin typeface="Century Gothic" panose="020B0502020202020204" pitchFamily="34" charset="0"/>
              </a:rPr>
              <a:t>Texto</a:t>
            </a:r>
          </a:p>
        </p:txBody>
      </p:sp>
      <p:sp>
        <p:nvSpPr>
          <p:cNvPr id="5" name="Oval 4">
            <a:extLst>
              <a:ext uri="{FF2B5EF4-FFF2-40B4-BE49-F238E27FC236}">
                <a16:creationId xmlns:a16="http://schemas.microsoft.com/office/drawing/2014/main" id="{AD19F37D-9E4A-5473-08A0-77872558A9A9}"/>
              </a:ext>
            </a:extLst>
          </p:cNvPr>
          <p:cNvSpPr/>
          <p:nvPr/>
        </p:nvSpPr>
        <p:spPr>
          <a:xfrm>
            <a:off x="4521923" y="3176920"/>
            <a:ext cx="440560" cy="440560"/>
          </a:xfrm>
          <a:prstGeom prst="ellipse">
            <a:avLst/>
          </a:prstGeom>
          <a:solidFill>
            <a:srgbClr val="F7D944"/>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7C1BB4C-7DBD-36C3-9FB6-0D4CDB0D7BA1}"/>
              </a:ext>
            </a:extLst>
          </p:cNvPr>
          <p:cNvSpPr/>
          <p:nvPr/>
        </p:nvSpPr>
        <p:spPr>
          <a:xfrm>
            <a:off x="5424946" y="3176267"/>
            <a:ext cx="440560" cy="440560"/>
          </a:xfrm>
          <a:prstGeom prst="ellipse">
            <a:avLst/>
          </a:prstGeom>
          <a:solidFill>
            <a:srgbClr val="87E2D3"/>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77A2899-E34F-5DF6-5A05-85E9DC82F010}"/>
              </a:ext>
            </a:extLst>
          </p:cNvPr>
          <p:cNvSpPr/>
          <p:nvPr/>
        </p:nvSpPr>
        <p:spPr>
          <a:xfrm>
            <a:off x="9402799" y="3176267"/>
            <a:ext cx="440560" cy="440560"/>
          </a:xfrm>
          <a:prstGeom prst="ellipse">
            <a:avLst/>
          </a:prstGeom>
          <a:solidFill>
            <a:srgbClr val="FFC1ED"/>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77C8A5F-E257-55FD-CDD5-967BE3E417DF}"/>
              </a:ext>
            </a:extLst>
          </p:cNvPr>
          <p:cNvSpPr/>
          <p:nvPr/>
        </p:nvSpPr>
        <p:spPr>
          <a:xfrm>
            <a:off x="10345642" y="3175614"/>
            <a:ext cx="440560" cy="440560"/>
          </a:xfrm>
          <a:prstGeom prst="ellipse">
            <a:avLst/>
          </a:prstGeom>
          <a:solidFill>
            <a:srgbClr val="FF900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9A6FA92-504A-0827-C82E-9B60E33DC4D2}"/>
              </a:ext>
            </a:extLst>
          </p:cNvPr>
          <p:cNvSpPr txBox="1"/>
          <p:nvPr/>
        </p:nvSpPr>
        <p:spPr>
          <a:xfrm>
            <a:off x="1258730" y="1323309"/>
            <a:ext cx="3839029" cy="1308050"/>
          </a:xfrm>
          <a:prstGeom prst="rect">
            <a:avLst/>
          </a:prstGeom>
          <a:noFill/>
        </p:spPr>
        <p:txBody>
          <a:bodyPr wrap="square" rtlCol="0">
            <a:spAutoFit/>
          </a:bodyPr>
          <a:lstStyle/>
          <a:p>
            <a:pPr marL="285750" indent="-285750" rtl="0">
              <a:spcAft>
                <a:spcPts val="600"/>
              </a:spcAft>
              <a:buClr>
                <a:srgbClr val="87E2D3"/>
              </a:buClr>
              <a:buFont typeface="Arial" panose="020B0604020202020204" pitchFamily="34" charset="0"/>
              <a:buChar char="•"/>
            </a:pPr>
            <a:r>
              <a:rPr lang="pt-BR" sz="1600">
                <a:latin typeface="Century Gothic" panose="020B0502020202020204" pitchFamily="34" charset="0"/>
              </a:rPr>
              <a:t>Ponto um</a:t>
            </a:r>
          </a:p>
          <a:p>
            <a:pPr marL="285750" indent="-285750" rtl="0">
              <a:spcAft>
                <a:spcPts val="600"/>
              </a:spcAft>
              <a:buClr>
                <a:srgbClr val="87E2D3"/>
              </a:buClr>
              <a:buFont typeface="Arial" panose="020B0604020202020204" pitchFamily="34" charset="0"/>
              <a:buChar char="•"/>
            </a:pPr>
            <a:r>
              <a:rPr lang="pt-BR" sz="1600">
                <a:latin typeface="Century Gothic" panose="020B0502020202020204" pitchFamily="34" charset="0"/>
              </a:rPr>
              <a:t>Ponto dois</a:t>
            </a:r>
          </a:p>
          <a:p>
            <a:pPr marL="285750" indent="-285750" rtl="0">
              <a:spcAft>
                <a:spcPts val="600"/>
              </a:spcAft>
              <a:buClr>
                <a:srgbClr val="87E2D3"/>
              </a:buClr>
              <a:buFont typeface="Arial" panose="020B0604020202020204" pitchFamily="34" charset="0"/>
              <a:buChar char="•"/>
            </a:pPr>
            <a:r>
              <a:rPr lang="pt-BR" sz="1600">
                <a:latin typeface="Century Gothic" panose="020B0502020202020204" pitchFamily="34" charset="0"/>
              </a:rPr>
              <a:t>Ponto três</a:t>
            </a:r>
          </a:p>
          <a:p>
            <a:pPr marL="285750" indent="-285750" rtl="0">
              <a:spcAft>
                <a:spcPts val="600"/>
              </a:spcAft>
              <a:buClr>
                <a:srgbClr val="87E2D3"/>
              </a:buClr>
              <a:buFont typeface="Arial" panose="020B0604020202020204" pitchFamily="34" charset="0"/>
              <a:buChar char="•"/>
            </a:pPr>
            <a:r>
              <a:rPr lang="pt-BR" sz="1600">
                <a:latin typeface="Century Gothic" panose="020B0502020202020204" pitchFamily="34" charset="0"/>
              </a:rPr>
              <a:t>Ponto quatro</a:t>
            </a:r>
          </a:p>
        </p:txBody>
      </p:sp>
      <p:sp>
        <p:nvSpPr>
          <p:cNvPr id="14" name="TextBox 13">
            <a:extLst>
              <a:ext uri="{FF2B5EF4-FFF2-40B4-BE49-F238E27FC236}">
                <a16:creationId xmlns:a16="http://schemas.microsoft.com/office/drawing/2014/main" id="{825785B5-D971-B378-7051-09FA187C96D5}"/>
              </a:ext>
            </a:extLst>
          </p:cNvPr>
          <p:cNvSpPr txBox="1"/>
          <p:nvPr/>
        </p:nvSpPr>
        <p:spPr>
          <a:xfrm>
            <a:off x="6229903" y="1032564"/>
            <a:ext cx="3839029" cy="1308050"/>
          </a:xfrm>
          <a:prstGeom prst="rect">
            <a:avLst/>
          </a:prstGeom>
          <a:noFill/>
        </p:spPr>
        <p:txBody>
          <a:bodyPr wrap="square" rtlCol="0">
            <a:spAutoFit/>
          </a:bodyPr>
          <a:lstStyle/>
          <a:p>
            <a:pPr marL="285750" indent="-285750" rtl="0">
              <a:spcAft>
                <a:spcPts val="600"/>
              </a:spcAft>
              <a:buClr>
                <a:srgbClr val="FF9002"/>
              </a:buClr>
              <a:buFont typeface="Arial" panose="020B0604020202020204" pitchFamily="34" charset="0"/>
              <a:buChar char="•"/>
            </a:pPr>
            <a:r>
              <a:rPr lang="pt-BR" sz="1600">
                <a:latin typeface="Century Gothic" panose="020B0502020202020204" pitchFamily="34" charset="0"/>
              </a:rPr>
              <a:t>Ponto um</a:t>
            </a:r>
          </a:p>
          <a:p>
            <a:pPr marL="285750" indent="-285750" rtl="0">
              <a:spcAft>
                <a:spcPts val="600"/>
              </a:spcAft>
              <a:buClr>
                <a:srgbClr val="FF9002"/>
              </a:buClr>
              <a:buFont typeface="Arial" panose="020B0604020202020204" pitchFamily="34" charset="0"/>
              <a:buChar char="•"/>
            </a:pPr>
            <a:r>
              <a:rPr lang="pt-BR" sz="1600">
                <a:latin typeface="Century Gothic" panose="020B0502020202020204" pitchFamily="34" charset="0"/>
              </a:rPr>
              <a:t>Ponto dois</a:t>
            </a:r>
          </a:p>
          <a:p>
            <a:pPr marL="285750" indent="-285750" rtl="0">
              <a:spcAft>
                <a:spcPts val="600"/>
              </a:spcAft>
              <a:buClr>
                <a:srgbClr val="FF9002"/>
              </a:buClr>
              <a:buFont typeface="Arial" panose="020B0604020202020204" pitchFamily="34" charset="0"/>
              <a:buChar char="•"/>
            </a:pPr>
            <a:r>
              <a:rPr lang="pt-BR" sz="1600">
                <a:latin typeface="Century Gothic" panose="020B0502020202020204" pitchFamily="34" charset="0"/>
              </a:rPr>
              <a:t>Ponto três</a:t>
            </a:r>
          </a:p>
          <a:p>
            <a:pPr marL="285750" indent="-285750" rtl="0">
              <a:spcAft>
                <a:spcPts val="600"/>
              </a:spcAft>
              <a:buClr>
                <a:srgbClr val="FF9002"/>
              </a:buClr>
              <a:buFont typeface="Arial" panose="020B0604020202020204" pitchFamily="34" charset="0"/>
              <a:buChar char="•"/>
            </a:pPr>
            <a:r>
              <a:rPr lang="pt-BR" sz="1600">
                <a:latin typeface="Century Gothic" panose="020B0502020202020204" pitchFamily="34" charset="0"/>
              </a:rPr>
              <a:t>Ponto quatro</a:t>
            </a:r>
          </a:p>
        </p:txBody>
      </p:sp>
      <p:sp>
        <p:nvSpPr>
          <p:cNvPr id="15" name="TextBox 14">
            <a:extLst>
              <a:ext uri="{FF2B5EF4-FFF2-40B4-BE49-F238E27FC236}">
                <a16:creationId xmlns:a16="http://schemas.microsoft.com/office/drawing/2014/main" id="{E860764B-DD5C-3BB5-9C70-1C547AEB2CFC}"/>
              </a:ext>
            </a:extLst>
          </p:cNvPr>
          <p:cNvSpPr txBox="1"/>
          <p:nvPr/>
        </p:nvSpPr>
        <p:spPr>
          <a:xfrm>
            <a:off x="810500" y="3729655"/>
            <a:ext cx="3839029" cy="1308050"/>
          </a:xfrm>
          <a:prstGeom prst="rect">
            <a:avLst/>
          </a:prstGeom>
          <a:noFill/>
        </p:spPr>
        <p:txBody>
          <a:bodyPr wrap="square" rtlCol="0">
            <a:spAutoFit/>
          </a:bodyPr>
          <a:lstStyle/>
          <a:p>
            <a:pPr marL="285750" indent="-285750" rtl="0">
              <a:spcAft>
                <a:spcPts val="600"/>
              </a:spcAft>
              <a:buClr>
                <a:srgbClr val="E5A90B"/>
              </a:buClr>
              <a:buFont typeface="Arial" panose="020B0604020202020204" pitchFamily="34" charset="0"/>
              <a:buChar char="•"/>
            </a:pPr>
            <a:r>
              <a:rPr lang="pt-BR" sz="1600">
                <a:latin typeface="Century Gothic" panose="020B0502020202020204" pitchFamily="34" charset="0"/>
              </a:rPr>
              <a:t>Ponto um</a:t>
            </a:r>
          </a:p>
          <a:p>
            <a:pPr marL="285750" indent="-285750" rtl="0">
              <a:spcAft>
                <a:spcPts val="600"/>
              </a:spcAft>
              <a:buClr>
                <a:srgbClr val="E5A90B"/>
              </a:buClr>
              <a:buFont typeface="Arial" panose="020B0604020202020204" pitchFamily="34" charset="0"/>
              <a:buChar char="•"/>
            </a:pPr>
            <a:r>
              <a:rPr lang="pt-BR" sz="1600">
                <a:latin typeface="Century Gothic" panose="020B0502020202020204" pitchFamily="34" charset="0"/>
              </a:rPr>
              <a:t>Ponto dois</a:t>
            </a:r>
          </a:p>
          <a:p>
            <a:pPr marL="285750" indent="-285750" rtl="0">
              <a:spcAft>
                <a:spcPts val="600"/>
              </a:spcAft>
              <a:buClr>
                <a:srgbClr val="E5A90B"/>
              </a:buClr>
              <a:buFont typeface="Arial" panose="020B0604020202020204" pitchFamily="34" charset="0"/>
              <a:buChar char="•"/>
            </a:pPr>
            <a:r>
              <a:rPr lang="pt-BR" sz="1600">
                <a:latin typeface="Century Gothic" panose="020B0502020202020204" pitchFamily="34" charset="0"/>
              </a:rPr>
              <a:t>Ponto três</a:t>
            </a:r>
          </a:p>
          <a:p>
            <a:pPr marL="285750" indent="-285750" rtl="0">
              <a:spcAft>
                <a:spcPts val="600"/>
              </a:spcAft>
              <a:buClr>
                <a:srgbClr val="E5A90B"/>
              </a:buClr>
              <a:buFont typeface="Arial" panose="020B0604020202020204" pitchFamily="34" charset="0"/>
              <a:buChar char="•"/>
            </a:pPr>
            <a:r>
              <a:rPr lang="pt-BR" sz="1600">
                <a:latin typeface="Century Gothic" panose="020B0502020202020204" pitchFamily="34" charset="0"/>
              </a:rPr>
              <a:t>Ponto quatro</a:t>
            </a:r>
          </a:p>
        </p:txBody>
      </p:sp>
      <p:sp>
        <p:nvSpPr>
          <p:cNvPr id="16" name="TextBox 15">
            <a:extLst>
              <a:ext uri="{FF2B5EF4-FFF2-40B4-BE49-F238E27FC236}">
                <a16:creationId xmlns:a16="http://schemas.microsoft.com/office/drawing/2014/main" id="{C031FED8-6A63-8EFC-8E55-25D2CFE3175C}"/>
              </a:ext>
            </a:extLst>
          </p:cNvPr>
          <p:cNvSpPr txBox="1"/>
          <p:nvPr/>
        </p:nvSpPr>
        <p:spPr>
          <a:xfrm>
            <a:off x="5278649" y="3797608"/>
            <a:ext cx="3839029" cy="1954381"/>
          </a:xfrm>
          <a:prstGeom prst="rect">
            <a:avLst/>
          </a:prstGeom>
          <a:noFill/>
        </p:spPr>
        <p:txBody>
          <a:bodyPr wrap="square" rtlCol="0">
            <a:spAutoFit/>
          </a:bodyPr>
          <a:lstStyle/>
          <a:p>
            <a:pPr marL="285750" indent="-285750" rtl="0">
              <a:spcAft>
                <a:spcPts val="600"/>
              </a:spcAft>
              <a:buClr>
                <a:srgbClr val="FF8DCB"/>
              </a:buClr>
              <a:buFont typeface="Arial" panose="020B0604020202020204" pitchFamily="34" charset="0"/>
              <a:buChar char="•"/>
            </a:pPr>
            <a:r>
              <a:rPr lang="pt-BR" sz="1600">
                <a:latin typeface="Century Gothic" panose="020B0502020202020204" pitchFamily="34" charset="0"/>
              </a:rPr>
              <a:t>Ponto um</a:t>
            </a:r>
          </a:p>
          <a:p>
            <a:pPr marL="285750" indent="-285750" rtl="0">
              <a:spcAft>
                <a:spcPts val="600"/>
              </a:spcAft>
              <a:buClr>
                <a:srgbClr val="FF8DCB"/>
              </a:buClr>
              <a:buFont typeface="Arial" panose="020B0604020202020204" pitchFamily="34" charset="0"/>
              <a:buChar char="•"/>
            </a:pPr>
            <a:r>
              <a:rPr lang="pt-BR" sz="1600">
                <a:latin typeface="Century Gothic" panose="020B0502020202020204" pitchFamily="34" charset="0"/>
              </a:rPr>
              <a:t>Ponto dois</a:t>
            </a:r>
          </a:p>
          <a:p>
            <a:pPr marL="285750" indent="-285750" rtl="0">
              <a:spcAft>
                <a:spcPts val="600"/>
              </a:spcAft>
              <a:buClr>
                <a:srgbClr val="FF8DCB"/>
              </a:buClr>
              <a:buFont typeface="Arial" panose="020B0604020202020204" pitchFamily="34" charset="0"/>
              <a:buChar char="•"/>
            </a:pPr>
            <a:r>
              <a:rPr lang="pt-BR" sz="1600">
                <a:latin typeface="Century Gothic" panose="020B0502020202020204" pitchFamily="34" charset="0"/>
              </a:rPr>
              <a:t>Ponto três</a:t>
            </a:r>
          </a:p>
          <a:p>
            <a:pPr marL="285750" indent="-285750" rtl="0">
              <a:spcAft>
                <a:spcPts val="600"/>
              </a:spcAft>
              <a:buClr>
                <a:srgbClr val="FF8DCB"/>
              </a:buClr>
              <a:buFont typeface="Arial" panose="020B0604020202020204" pitchFamily="34" charset="0"/>
              <a:buChar char="•"/>
            </a:pPr>
            <a:r>
              <a:rPr lang="pt-BR" sz="1600">
                <a:latin typeface="Century Gothic" panose="020B0502020202020204" pitchFamily="34" charset="0"/>
              </a:rPr>
              <a:t>Ponto quatro</a:t>
            </a:r>
          </a:p>
          <a:p>
            <a:pPr marL="285750" indent="-285750" rtl="0">
              <a:spcAft>
                <a:spcPts val="600"/>
              </a:spcAft>
              <a:buClr>
                <a:srgbClr val="FF8DCB"/>
              </a:buClr>
              <a:buFont typeface="Arial" panose="020B0604020202020204" pitchFamily="34" charset="0"/>
              <a:buChar char="•"/>
            </a:pPr>
            <a:r>
              <a:rPr lang="pt-BR" sz="1600">
                <a:latin typeface="Century Gothic" panose="020B0502020202020204" pitchFamily="34" charset="0"/>
              </a:rPr>
              <a:t>Ponto cinco</a:t>
            </a:r>
          </a:p>
          <a:p>
            <a:pPr marL="285750" indent="-285750" rtl="0">
              <a:spcAft>
                <a:spcPts val="600"/>
              </a:spcAft>
              <a:buClr>
                <a:srgbClr val="FF8DCB"/>
              </a:buClr>
              <a:buFont typeface="Arial" panose="020B0604020202020204" pitchFamily="34" charset="0"/>
              <a:buChar char="•"/>
            </a:pPr>
            <a:r>
              <a:rPr lang="pt-BR" sz="1600">
                <a:latin typeface="Century Gothic" panose="020B0502020202020204" pitchFamily="34" charset="0"/>
              </a:rPr>
              <a:t>Ponto seis</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954890186"/>
              </p:ext>
            </p:extLst>
          </p:nvPr>
        </p:nvGraphicFramePr>
        <p:xfrm>
          <a:off x="787790" y="1050352"/>
          <a:ext cx="10060723" cy="2468352"/>
        </p:xfrm>
        <a:graphic>
          <a:graphicData uri="http://schemas.openxmlformats.org/drawingml/2006/table">
            <a:tbl>
              <a:tblPr firstRow="1" firstCol="1" bandRow="1">
                <a:tableStyleId>{5C22544A-7EE6-4342-B048-85BDC9FD1C3A}</a:tableStyleId>
              </a:tblPr>
              <a:tblGrid>
                <a:gridCol w="1006072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12599</TotalTime>
  <Words>277</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195</cp:revision>
  <cp:lastPrinted>2024-02-20T23:48:17Z</cp:lastPrinted>
  <dcterms:created xsi:type="dcterms:W3CDTF">2021-07-07T23:54:57Z</dcterms:created>
  <dcterms:modified xsi:type="dcterms:W3CDTF">2024-11-05T12:46:36Z</dcterms:modified>
</cp:coreProperties>
</file>