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8499A0"/>
    <a:srgbClr val="54708B"/>
    <a:srgbClr val="1E4266"/>
    <a:srgbClr val="D6F1FB"/>
    <a:srgbClr val="FFD63F"/>
    <a:srgbClr val="FFA71A"/>
    <a:srgbClr val="3A7B7E"/>
    <a:srgbClr val="50AAAD"/>
    <a:srgbClr val="9ACE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21" autoAdjust="0"/>
    <p:restoredTop sz="96058"/>
  </p:normalViewPr>
  <p:slideViewPr>
    <p:cSldViewPr snapToGrid="0" snapToObjects="1">
      <p:cViewPr varScale="1">
        <p:scale>
          <a:sx n="108" d="100"/>
          <a:sy n="108" d="100"/>
        </p:scale>
        <p:origin x="420"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11/5/2024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pt.smartsheet.com/try-it?trp=58127"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89000">
              <a:schemeClr val="tx2">
                <a:lumMod val="20000"/>
                <a:lumOff val="80000"/>
              </a:schemeClr>
            </a:gs>
          </a:gsLst>
          <a:lin ang="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8574757" cy="1077218"/>
          </a:xfrm>
          <a:prstGeom prst="rect">
            <a:avLst/>
          </a:prstGeom>
          <a:noFill/>
          <a:effectLst/>
        </p:spPr>
        <p:txBody>
          <a:bodyPr wrap="square" rtlCol="0">
            <a:spAutoFit/>
          </a:bodyPr>
          <a:lstStyle/>
          <a:p>
            <a:pPr rtl="0"/>
            <a:r>
              <a:rPr lang="pt-BR" sz="3200" b="1" dirty="0">
                <a:solidFill>
                  <a:schemeClr val="tx1">
                    <a:lumMod val="65000"/>
                    <a:lumOff val="35000"/>
                  </a:schemeClr>
                </a:solidFill>
                <a:latin typeface="Century Gothic" panose="020B0502020202020204" pitchFamily="34" charset="0"/>
              </a:rPr>
              <a:t>Modelo de diagrama de espinha de peixe de oito ramificações em PowerPoint</a:t>
            </a:r>
          </a:p>
        </p:txBody>
      </p:sp>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4855560"/>
          </a:xfrm>
          <a:prstGeom prst="rect">
            <a:avLst/>
          </a:prstGeom>
          <a:noFill/>
        </p:spPr>
        <p:txBody>
          <a:bodyPr wrap="square" rtlCol="0">
            <a:spAutoFit/>
          </a:bodyPr>
          <a:lstStyle/>
          <a:p>
            <a:pPr algn="l" rtl="0">
              <a:lnSpc>
                <a:spcPct val="140000"/>
              </a:lnSpc>
              <a:spcBef>
                <a:spcPts val="0"/>
              </a:spcBef>
              <a:spcAft>
                <a:spcPts val="0"/>
              </a:spcAft>
            </a:pPr>
            <a:r>
              <a:rPr lang="pt-BR" sz="1300" b="1" i="0" u="none" strike="noStrike" dirty="0">
                <a:solidFill>
                  <a:srgbClr val="000000"/>
                </a:solidFill>
                <a:effectLst/>
                <a:latin typeface="Century Gothic" panose="020B0502020202020204" pitchFamily="34" charset="0"/>
              </a:rPr>
              <a:t>Quando usar o modelo: </a:t>
            </a:r>
            <a:r>
              <a:rPr lang="pt-BR" sz="1300" i="0" u="none" strike="noStrike" dirty="0">
                <a:solidFill>
                  <a:srgbClr val="000000"/>
                </a:solidFill>
                <a:effectLst/>
                <a:latin typeface="Century Gothic" panose="020B0502020202020204" pitchFamily="34" charset="0"/>
              </a:rPr>
              <a:t>o diagrama é ideal para sessões abrangentes de solução de problemas, como discussões entre equipes multifuncionais ou avaliações de projetos multifacetadas, em que vários fatores contribuem para o problema central. O modelo possibilita uma análise detalhada de problemas complexos, como mudanças organizacionais ou falhas de produtos.</a:t>
            </a:r>
          </a:p>
          <a:p>
            <a:pPr algn="l" rtl="0">
              <a:lnSpc>
                <a:spcPct val="140000"/>
              </a:lnSpc>
              <a:spcBef>
                <a:spcPts val="0"/>
              </a:spcBef>
              <a:spcAft>
                <a:spcPts val="0"/>
              </a:spcAft>
            </a:pPr>
            <a:r>
              <a:rPr lang="pt-BR" sz="1300" i="0" u="none" strike="noStrike" dirty="0">
                <a:solidFill>
                  <a:srgbClr val="000000"/>
                </a:solidFill>
                <a:effectLst/>
                <a:latin typeface="Century Gothic" panose="020B0502020202020204" pitchFamily="34" charset="0"/>
              </a:rPr>
              <a:t>  </a:t>
            </a:r>
          </a:p>
          <a:p>
            <a:pPr algn="l" rtl="0">
              <a:lnSpc>
                <a:spcPct val="140000"/>
              </a:lnSpc>
              <a:spcBef>
                <a:spcPts val="0"/>
              </a:spcBef>
              <a:spcAft>
                <a:spcPts val="0"/>
              </a:spcAft>
            </a:pPr>
            <a:r>
              <a:rPr lang="pt-BR" sz="1300" b="1" i="0" u="none" strike="noStrike" dirty="0">
                <a:solidFill>
                  <a:srgbClr val="000000"/>
                </a:solidFill>
                <a:effectLst/>
                <a:latin typeface="Century Gothic" panose="020B0502020202020204" pitchFamily="34" charset="0"/>
              </a:rPr>
              <a:t>Recursos importantes do modelo: </a:t>
            </a:r>
            <a:r>
              <a:rPr lang="pt-BR" sz="1300" i="0" u="none" strike="noStrike" dirty="0">
                <a:solidFill>
                  <a:srgbClr val="000000"/>
                </a:solidFill>
                <a:effectLst/>
                <a:latin typeface="Century Gothic" panose="020B0502020202020204" pitchFamily="34" charset="0"/>
              </a:rPr>
              <a:t>com oito ossos distintos, o diagrama possibilita uma análise completa da causa raiz. O modelo tem espaço para várias ideias, garantindo que nenhuma causa potencial seja negligenciada. O layout colorido e segmentado ajuda na organização visual e na classificação de ideias em categorias relevantes.</a:t>
            </a:r>
          </a:p>
          <a:p>
            <a:pPr algn="l" rtl="0">
              <a:lnSpc>
                <a:spcPct val="140000"/>
              </a:lnSpc>
              <a:spcBef>
                <a:spcPts val="0"/>
              </a:spcBef>
              <a:spcAft>
                <a:spcPts val="0"/>
              </a:spcAft>
            </a:pPr>
            <a:endPar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3"/>
          <a:srcRect/>
          <a:stretch/>
        </p:blipFill>
        <p:spPr>
          <a:xfrm>
            <a:off x="5092069" y="1586958"/>
            <a:ext cx="6814487" cy="3833148"/>
          </a:xfrm>
          <a:prstGeom prst="rect">
            <a:avLst/>
          </a:prstGeom>
          <a:effectLst>
            <a:outerShdw blurRad="101157" dist="38100" dir="2700000" algn="tl" rotWithShape="0">
              <a:prstClr val="black">
                <a:alpha val="40000"/>
              </a:prstClr>
            </a:outerShdw>
          </a:effectLst>
        </p:spPr>
      </p:pic>
      <p:pic>
        <p:nvPicPr>
          <p:cNvPr id="3" name="Picture 2">
            <a:hlinkClick r:id="rId4"/>
            <a:extLst>
              <a:ext uri="{FF2B5EF4-FFF2-40B4-BE49-F238E27FC236}">
                <a16:creationId xmlns:a16="http://schemas.microsoft.com/office/drawing/2014/main" id="{2C2FF748-DDA2-0B73-79B6-E64E68749994}"/>
              </a:ext>
            </a:extLst>
          </p:cNvPr>
          <p:cNvPicPr>
            <a:picLocks noChangeAspect="1"/>
          </p:cNvPicPr>
          <p:nvPr/>
        </p:nvPicPr>
        <p:blipFill>
          <a:blip r:embed="rId5"/>
          <a:srcRect/>
          <a:stretch/>
        </p:blipFill>
        <p:spPr>
          <a:xfrm>
            <a:off x="8779054" y="282533"/>
            <a:ext cx="3102857" cy="617143"/>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9" name="Straight Connector 48">
            <a:extLst>
              <a:ext uri="{FF2B5EF4-FFF2-40B4-BE49-F238E27FC236}">
                <a16:creationId xmlns:a16="http://schemas.microsoft.com/office/drawing/2014/main" id="{2BC3994A-A90F-6AD6-247B-B601E27DF91A}"/>
              </a:ext>
            </a:extLst>
          </p:cNvPr>
          <p:cNvCxnSpPr>
            <a:cxnSpLocks/>
          </p:cNvCxnSpPr>
          <p:nvPr/>
        </p:nvCxnSpPr>
        <p:spPr>
          <a:xfrm flipV="1">
            <a:off x="2360866" y="3482701"/>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5317466D-A52B-E85D-1DDF-EFF33A4E0892}"/>
              </a:ext>
            </a:extLst>
          </p:cNvPr>
          <p:cNvCxnSpPr>
            <a:cxnSpLocks/>
          </p:cNvCxnSpPr>
          <p:nvPr/>
        </p:nvCxnSpPr>
        <p:spPr>
          <a:xfrm>
            <a:off x="2360866" y="1436150"/>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FA819339-93FB-4589-F9BB-775CEA363C74}"/>
              </a:ext>
            </a:extLst>
          </p:cNvPr>
          <p:cNvCxnSpPr>
            <a:cxnSpLocks/>
          </p:cNvCxnSpPr>
          <p:nvPr/>
        </p:nvCxnSpPr>
        <p:spPr>
          <a:xfrm flipV="1">
            <a:off x="4923822" y="3453541"/>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3BE21F46-B0C5-49B8-AEC6-DEB3E341E7EA}"/>
              </a:ext>
            </a:extLst>
          </p:cNvPr>
          <p:cNvCxnSpPr>
            <a:cxnSpLocks/>
          </p:cNvCxnSpPr>
          <p:nvPr/>
        </p:nvCxnSpPr>
        <p:spPr>
          <a:xfrm>
            <a:off x="4923822" y="1406990"/>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8ECEC33C-D62B-CA61-C1E0-C39D7E9AEE44}"/>
              </a:ext>
            </a:extLst>
          </p:cNvPr>
          <p:cNvCxnSpPr>
            <a:cxnSpLocks/>
          </p:cNvCxnSpPr>
          <p:nvPr/>
        </p:nvCxnSpPr>
        <p:spPr>
          <a:xfrm flipV="1">
            <a:off x="7486804" y="3511861"/>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D3BD0248-1947-A264-A61E-88AF1A1F29FC}"/>
              </a:ext>
            </a:extLst>
          </p:cNvPr>
          <p:cNvCxnSpPr>
            <a:cxnSpLocks/>
          </p:cNvCxnSpPr>
          <p:nvPr/>
        </p:nvCxnSpPr>
        <p:spPr>
          <a:xfrm>
            <a:off x="7486804" y="1465310"/>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2917BB71-8FFC-5FE4-DD66-F931C223E3B0}"/>
              </a:ext>
            </a:extLst>
          </p:cNvPr>
          <p:cNvCxnSpPr>
            <a:cxnSpLocks/>
          </p:cNvCxnSpPr>
          <p:nvPr/>
        </p:nvCxnSpPr>
        <p:spPr>
          <a:xfrm flipV="1">
            <a:off x="10049760" y="3482701"/>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B4D9D0BC-5ACD-A2A4-2B07-6AC8EB220417}"/>
              </a:ext>
            </a:extLst>
          </p:cNvPr>
          <p:cNvCxnSpPr>
            <a:cxnSpLocks/>
          </p:cNvCxnSpPr>
          <p:nvPr/>
        </p:nvCxnSpPr>
        <p:spPr>
          <a:xfrm>
            <a:off x="10049760" y="1436150"/>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sp>
        <p:nvSpPr>
          <p:cNvPr id="6" name="Rounded Rectangle 5">
            <a:extLst>
              <a:ext uri="{FF2B5EF4-FFF2-40B4-BE49-F238E27FC236}">
                <a16:creationId xmlns:a16="http://schemas.microsoft.com/office/drawing/2014/main" id="{7B6859D5-09CB-6BBA-3ABC-C3F978496DEF}"/>
              </a:ext>
            </a:extLst>
          </p:cNvPr>
          <p:cNvSpPr/>
          <p:nvPr/>
        </p:nvSpPr>
        <p:spPr>
          <a:xfrm>
            <a:off x="925277" y="3313659"/>
            <a:ext cx="10149840"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35000">
                <a:srgbClr val="54708B"/>
              </a:gs>
              <a:gs pos="0">
                <a:srgbClr val="8499A0"/>
              </a:gs>
              <a:gs pos="89000">
                <a:srgbClr val="1E4266"/>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8" name="Group 137">
            <a:extLst>
              <a:ext uri="{FF2B5EF4-FFF2-40B4-BE49-F238E27FC236}">
                <a16:creationId xmlns:a16="http://schemas.microsoft.com/office/drawing/2014/main" id="{1F3C1A05-2C90-C47E-95E8-455266213106}"/>
              </a:ext>
            </a:extLst>
          </p:cNvPr>
          <p:cNvGrpSpPr/>
          <p:nvPr/>
        </p:nvGrpSpPr>
        <p:grpSpPr>
          <a:xfrm>
            <a:off x="9890722" y="2417745"/>
            <a:ext cx="1926620" cy="1964914"/>
            <a:chOff x="9965480" y="2507801"/>
            <a:chExt cx="1953599" cy="1788561"/>
          </a:xfrm>
          <a:solidFill>
            <a:srgbClr val="1E4266"/>
          </a:solidFill>
        </p:grpSpPr>
        <p:sp>
          <p:nvSpPr>
            <p:cNvPr id="135" name="Right Triangle 134">
              <a:extLst>
                <a:ext uri="{FF2B5EF4-FFF2-40B4-BE49-F238E27FC236}">
                  <a16:creationId xmlns:a16="http://schemas.microsoft.com/office/drawing/2014/main" id="{4DF128F1-6D12-522F-DEA2-768A58E554DF}"/>
                </a:ext>
              </a:extLst>
            </p:cNvPr>
            <p:cNvSpPr/>
            <p:nvPr/>
          </p:nvSpPr>
          <p:spPr>
            <a:xfrm rot="13500000">
              <a:off x="10047999" y="2425282"/>
              <a:ext cx="1788561" cy="1953599"/>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529861 w 2970011"/>
                <a:gd name="connsiteY0" fmla="*/ 2371929 h 2779247"/>
                <a:gd name="connsiteX1" fmla="*/ 164021 w 2970011"/>
                <a:gd name="connsiteY1" fmla="*/ 2455768 h 2779247"/>
                <a:gd name="connsiteX2" fmla="*/ 585865 w 2970011"/>
                <a:gd name="connsiteY2" fmla="*/ 0 h 2779247"/>
                <a:gd name="connsiteX3" fmla="*/ 2970011 w 2970011"/>
                <a:gd name="connsiteY3" fmla="*/ 2011337 h 2779247"/>
                <a:gd name="connsiteX4" fmla="*/ 434465 w 2970011"/>
                <a:gd name="connsiteY4" fmla="*/ 2726212 h 2779247"/>
                <a:gd name="connsiteX5" fmla="*/ 529861 w 2970011"/>
                <a:gd name="connsiteY5" fmla="*/ 2371929 h 2779247"/>
                <a:gd name="connsiteX0" fmla="*/ 529861 w 2749059"/>
                <a:gd name="connsiteY0" fmla="*/ 2371929 h 2831799"/>
                <a:gd name="connsiteX1" fmla="*/ 164021 w 2749059"/>
                <a:gd name="connsiteY1" fmla="*/ 2455768 h 2831799"/>
                <a:gd name="connsiteX2" fmla="*/ 585865 w 2749059"/>
                <a:gd name="connsiteY2" fmla="*/ 0 h 2831799"/>
                <a:gd name="connsiteX3" fmla="*/ 2749059 w 2749059"/>
                <a:gd name="connsiteY3" fmla="*/ 2257471 h 2831799"/>
                <a:gd name="connsiteX4" fmla="*/ 434465 w 2749059"/>
                <a:gd name="connsiteY4" fmla="*/ 2726212 h 2831799"/>
                <a:gd name="connsiteX5" fmla="*/ 529861 w 2749059"/>
                <a:gd name="connsiteY5" fmla="*/ 2371929 h 2831799"/>
                <a:gd name="connsiteX0" fmla="*/ 529861 w 2905025"/>
                <a:gd name="connsiteY0" fmla="*/ 2371929 h 2901735"/>
                <a:gd name="connsiteX1" fmla="*/ 164021 w 2905025"/>
                <a:gd name="connsiteY1" fmla="*/ 2455768 h 2901735"/>
                <a:gd name="connsiteX2" fmla="*/ 585865 w 2905025"/>
                <a:gd name="connsiteY2" fmla="*/ 0 h 2901735"/>
                <a:gd name="connsiteX3" fmla="*/ 2905025 w 2905025"/>
                <a:gd name="connsiteY3" fmla="*/ 2431216 h 2901735"/>
                <a:gd name="connsiteX4" fmla="*/ 434465 w 2905025"/>
                <a:gd name="connsiteY4" fmla="*/ 2726212 h 2901735"/>
                <a:gd name="connsiteX5" fmla="*/ 529861 w 2905025"/>
                <a:gd name="connsiteY5" fmla="*/ 2371929 h 2901735"/>
                <a:gd name="connsiteX0" fmla="*/ 529861 w 2905025"/>
                <a:gd name="connsiteY0" fmla="*/ 2371929 h 3069091"/>
                <a:gd name="connsiteX1" fmla="*/ 164021 w 2905025"/>
                <a:gd name="connsiteY1" fmla="*/ 2455768 h 3069091"/>
                <a:gd name="connsiteX2" fmla="*/ 585865 w 2905025"/>
                <a:gd name="connsiteY2" fmla="*/ 0 h 3069091"/>
                <a:gd name="connsiteX3" fmla="*/ 2905025 w 2905025"/>
                <a:gd name="connsiteY3" fmla="*/ 2431216 h 3069091"/>
                <a:gd name="connsiteX4" fmla="*/ 434465 w 2905025"/>
                <a:gd name="connsiteY4" fmla="*/ 2726212 h 3069091"/>
                <a:gd name="connsiteX5" fmla="*/ 529861 w 2905025"/>
                <a:gd name="connsiteY5" fmla="*/ 2371929 h 3069091"/>
                <a:gd name="connsiteX0" fmla="*/ 529861 w 2905025"/>
                <a:gd name="connsiteY0" fmla="*/ 2371929 h 3117026"/>
                <a:gd name="connsiteX1" fmla="*/ 164021 w 2905025"/>
                <a:gd name="connsiteY1" fmla="*/ 2455768 h 3117026"/>
                <a:gd name="connsiteX2" fmla="*/ 585865 w 2905025"/>
                <a:gd name="connsiteY2" fmla="*/ 0 h 3117026"/>
                <a:gd name="connsiteX3" fmla="*/ 2905025 w 2905025"/>
                <a:gd name="connsiteY3" fmla="*/ 2431216 h 3117026"/>
                <a:gd name="connsiteX4" fmla="*/ 434465 w 2905025"/>
                <a:gd name="connsiteY4" fmla="*/ 2726212 h 3117026"/>
                <a:gd name="connsiteX5" fmla="*/ 529861 w 2905025"/>
                <a:gd name="connsiteY5" fmla="*/ 2371929 h 3117026"/>
                <a:gd name="connsiteX0" fmla="*/ 529861 w 3138973"/>
                <a:gd name="connsiteY0" fmla="*/ 2371929 h 3220952"/>
                <a:gd name="connsiteX1" fmla="*/ 164021 w 3138973"/>
                <a:gd name="connsiteY1" fmla="*/ 2455768 h 3220952"/>
                <a:gd name="connsiteX2" fmla="*/ 585865 w 3138973"/>
                <a:gd name="connsiteY2" fmla="*/ 0 h 3220952"/>
                <a:gd name="connsiteX3" fmla="*/ 3138973 w 3138973"/>
                <a:gd name="connsiteY3" fmla="*/ 2604961 h 3220952"/>
                <a:gd name="connsiteX4" fmla="*/ 434465 w 3138973"/>
                <a:gd name="connsiteY4" fmla="*/ 2726212 h 3220952"/>
                <a:gd name="connsiteX5" fmla="*/ 529861 w 3138973"/>
                <a:gd name="connsiteY5" fmla="*/ 2371929 h 3220952"/>
                <a:gd name="connsiteX0" fmla="*/ 529861 w 3138973"/>
                <a:gd name="connsiteY0" fmla="*/ 2371929 h 3051176"/>
                <a:gd name="connsiteX1" fmla="*/ 164021 w 3138973"/>
                <a:gd name="connsiteY1" fmla="*/ 2455768 h 3051176"/>
                <a:gd name="connsiteX2" fmla="*/ 585865 w 3138973"/>
                <a:gd name="connsiteY2" fmla="*/ 0 h 3051176"/>
                <a:gd name="connsiteX3" fmla="*/ 3138973 w 3138973"/>
                <a:gd name="connsiteY3" fmla="*/ 2604961 h 3051176"/>
                <a:gd name="connsiteX4" fmla="*/ 434465 w 3138973"/>
                <a:gd name="connsiteY4" fmla="*/ 2726212 h 3051176"/>
                <a:gd name="connsiteX5" fmla="*/ 529861 w 3138973"/>
                <a:gd name="connsiteY5" fmla="*/ 2371929 h 3051176"/>
                <a:gd name="connsiteX0" fmla="*/ 529861 w 3138973"/>
                <a:gd name="connsiteY0" fmla="*/ 2371929 h 3244615"/>
                <a:gd name="connsiteX1" fmla="*/ 164021 w 3138973"/>
                <a:gd name="connsiteY1" fmla="*/ 2455768 h 3244615"/>
                <a:gd name="connsiteX2" fmla="*/ 585865 w 3138973"/>
                <a:gd name="connsiteY2" fmla="*/ 0 h 3244615"/>
                <a:gd name="connsiteX3" fmla="*/ 3138973 w 3138973"/>
                <a:gd name="connsiteY3" fmla="*/ 2604961 h 3244615"/>
                <a:gd name="connsiteX4" fmla="*/ 434465 w 3138973"/>
                <a:gd name="connsiteY4" fmla="*/ 2726212 h 3244615"/>
                <a:gd name="connsiteX5" fmla="*/ 529861 w 3138973"/>
                <a:gd name="connsiteY5" fmla="*/ 2371929 h 3244615"/>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490486 w 3099598"/>
                <a:gd name="connsiteY0" fmla="*/ 2371929 h 3244614"/>
                <a:gd name="connsiteX1" fmla="*/ 181237 w 3099598"/>
                <a:gd name="connsiteY1" fmla="*/ 2512175 h 3244614"/>
                <a:gd name="connsiteX2" fmla="*/ 546490 w 3099598"/>
                <a:gd name="connsiteY2" fmla="*/ 0 h 3244614"/>
                <a:gd name="connsiteX3" fmla="*/ 3099598 w 3099598"/>
                <a:gd name="connsiteY3" fmla="*/ 2604961 h 3244614"/>
                <a:gd name="connsiteX4" fmla="*/ 395090 w 3099598"/>
                <a:gd name="connsiteY4" fmla="*/ 2726212 h 3244614"/>
                <a:gd name="connsiteX5" fmla="*/ 490486 w 3099598"/>
                <a:gd name="connsiteY5" fmla="*/ 2371929 h 3244614"/>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536257 w 3145369"/>
                <a:gd name="connsiteY0" fmla="*/ 2371929 h 3214590"/>
                <a:gd name="connsiteX1" fmla="*/ 227008 w 3145369"/>
                <a:gd name="connsiteY1" fmla="*/ 2512175 h 3214590"/>
                <a:gd name="connsiteX2" fmla="*/ 592261 w 3145369"/>
                <a:gd name="connsiteY2" fmla="*/ 0 h 3214590"/>
                <a:gd name="connsiteX3" fmla="*/ 3145369 w 3145369"/>
                <a:gd name="connsiteY3" fmla="*/ 2604961 h 3214590"/>
                <a:gd name="connsiteX4" fmla="*/ 375332 w 3145369"/>
                <a:gd name="connsiteY4" fmla="*/ 2673124 h 3214590"/>
                <a:gd name="connsiteX5" fmla="*/ 536257 w 3145369"/>
                <a:gd name="connsiteY5" fmla="*/ 2371929 h 3214590"/>
                <a:gd name="connsiteX0" fmla="*/ 506187 w 3115299"/>
                <a:gd name="connsiteY0" fmla="*/ 2371929 h 3214590"/>
                <a:gd name="connsiteX1" fmla="*/ 241616 w 3115299"/>
                <a:gd name="connsiteY1" fmla="*/ 2568581 h 3214590"/>
                <a:gd name="connsiteX2" fmla="*/ 562191 w 3115299"/>
                <a:gd name="connsiteY2" fmla="*/ 0 h 3214590"/>
                <a:gd name="connsiteX3" fmla="*/ 3115299 w 3115299"/>
                <a:gd name="connsiteY3" fmla="*/ 2604961 h 3214590"/>
                <a:gd name="connsiteX4" fmla="*/ 345262 w 3115299"/>
                <a:gd name="connsiteY4" fmla="*/ 2673124 h 3214590"/>
                <a:gd name="connsiteX5" fmla="*/ 506187 w 3115299"/>
                <a:gd name="connsiteY5" fmla="*/ 2371929 h 3214590"/>
                <a:gd name="connsiteX0" fmla="*/ 506187 w 3115299"/>
                <a:gd name="connsiteY0" fmla="*/ 2371929 h 3216427"/>
                <a:gd name="connsiteX1" fmla="*/ 241616 w 3115299"/>
                <a:gd name="connsiteY1" fmla="*/ 2568581 h 3216427"/>
                <a:gd name="connsiteX2" fmla="*/ 562191 w 3115299"/>
                <a:gd name="connsiteY2" fmla="*/ 0 h 3216427"/>
                <a:gd name="connsiteX3" fmla="*/ 3115299 w 3115299"/>
                <a:gd name="connsiteY3" fmla="*/ 2604961 h 3216427"/>
                <a:gd name="connsiteX4" fmla="*/ 294627 w 3115299"/>
                <a:gd name="connsiteY4" fmla="*/ 2676442 h 3216427"/>
                <a:gd name="connsiteX5" fmla="*/ 506187 w 3115299"/>
                <a:gd name="connsiteY5" fmla="*/ 2371929 h 3216427"/>
                <a:gd name="connsiteX0" fmla="*/ 520060 w 3129172"/>
                <a:gd name="connsiteY0" fmla="*/ 237192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520060 w 3129172"/>
                <a:gd name="connsiteY5" fmla="*/ 237192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2770846"/>
                <a:gd name="connsiteY0" fmla="*/ 2454879 h 3094651"/>
                <a:gd name="connsiteX1" fmla="*/ 234640 w 2770846"/>
                <a:gd name="connsiteY1" fmla="*/ 2585171 h 3094651"/>
                <a:gd name="connsiteX2" fmla="*/ 576064 w 2770846"/>
                <a:gd name="connsiteY2" fmla="*/ 0 h 3094651"/>
                <a:gd name="connsiteX3" fmla="*/ 2770847 w 2770846"/>
                <a:gd name="connsiteY3" fmla="*/ 2278367 h 3094651"/>
                <a:gd name="connsiteX4" fmla="*/ 308500 w 2770846"/>
                <a:gd name="connsiteY4" fmla="*/ 2676442 h 3094651"/>
                <a:gd name="connsiteX5" fmla="*/ 445597 w 2770846"/>
                <a:gd name="connsiteY5" fmla="*/ 2454879 h 3094651"/>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80130 w 2805380"/>
                <a:gd name="connsiteY0" fmla="*/ 2454879 h 3091556"/>
                <a:gd name="connsiteX1" fmla="*/ 269173 w 2805380"/>
                <a:gd name="connsiteY1" fmla="*/ 2585171 h 3091556"/>
                <a:gd name="connsiteX2" fmla="*/ 610597 w 2805380"/>
                <a:gd name="connsiteY2" fmla="*/ 0 h 3091556"/>
                <a:gd name="connsiteX3" fmla="*/ 2805380 w 2805380"/>
                <a:gd name="connsiteY3" fmla="*/ 2278367 h 3091556"/>
                <a:gd name="connsiteX4" fmla="*/ 343033 w 2805380"/>
                <a:gd name="connsiteY4" fmla="*/ 2676442 h 3091556"/>
                <a:gd name="connsiteX5" fmla="*/ 480130 w 2805380"/>
                <a:gd name="connsiteY5" fmla="*/ 2454879 h 3091556"/>
                <a:gd name="connsiteX0" fmla="*/ 480130 w 2811913"/>
                <a:gd name="connsiteY0" fmla="*/ 2454879 h 2847384"/>
                <a:gd name="connsiteX1" fmla="*/ 269173 w 2811913"/>
                <a:gd name="connsiteY1" fmla="*/ 2585171 h 2847384"/>
                <a:gd name="connsiteX2" fmla="*/ 610597 w 2811913"/>
                <a:gd name="connsiteY2" fmla="*/ 0 h 2847384"/>
                <a:gd name="connsiteX3" fmla="*/ 2805380 w 2811913"/>
                <a:gd name="connsiteY3" fmla="*/ 2278367 h 2847384"/>
                <a:gd name="connsiteX4" fmla="*/ 1177326 w 2811913"/>
                <a:gd name="connsiteY4" fmla="*/ 2827108 h 2847384"/>
                <a:gd name="connsiteX5" fmla="*/ 343033 w 2811913"/>
                <a:gd name="connsiteY5" fmla="*/ 2676442 h 2847384"/>
                <a:gd name="connsiteX6" fmla="*/ 480130 w 2811913"/>
                <a:gd name="connsiteY6" fmla="*/ 2454879 h 2847384"/>
                <a:gd name="connsiteX0" fmla="*/ 247803 w 2579585"/>
                <a:gd name="connsiteY0" fmla="*/ 2464422 h 2856925"/>
                <a:gd name="connsiteX1" fmla="*/ 36846 w 2579585"/>
                <a:gd name="connsiteY1" fmla="*/ 2594714 h 2856925"/>
                <a:gd name="connsiteX2" fmla="*/ 76324 w 2579585"/>
                <a:gd name="connsiteY2" fmla="*/ 1748009 h 2856925"/>
                <a:gd name="connsiteX3" fmla="*/ 378270 w 2579585"/>
                <a:gd name="connsiteY3" fmla="*/ 9543 h 2856925"/>
                <a:gd name="connsiteX4" fmla="*/ 2573053 w 2579585"/>
                <a:gd name="connsiteY4" fmla="*/ 2287910 h 2856925"/>
                <a:gd name="connsiteX5" fmla="*/ 944999 w 2579585"/>
                <a:gd name="connsiteY5" fmla="*/ 2836651 h 2856925"/>
                <a:gd name="connsiteX6" fmla="*/ 110706 w 2579585"/>
                <a:gd name="connsiteY6" fmla="*/ 2685985 h 2856925"/>
                <a:gd name="connsiteX7" fmla="*/ 247803 w 2579585"/>
                <a:gd name="connsiteY7" fmla="*/ 2464422 h 2856925"/>
                <a:gd name="connsiteX0" fmla="*/ 275059 w 2606841"/>
                <a:gd name="connsiteY0" fmla="*/ 2464384 h 2856888"/>
                <a:gd name="connsiteX1" fmla="*/ 64102 w 2606841"/>
                <a:gd name="connsiteY1" fmla="*/ 2594676 h 2856888"/>
                <a:gd name="connsiteX2" fmla="*/ 38053 w 2606841"/>
                <a:gd name="connsiteY2" fmla="*/ 1754606 h 2856888"/>
                <a:gd name="connsiteX3" fmla="*/ 405526 w 2606841"/>
                <a:gd name="connsiteY3" fmla="*/ 9505 h 2856888"/>
                <a:gd name="connsiteX4" fmla="*/ 2600309 w 2606841"/>
                <a:gd name="connsiteY4" fmla="*/ 2287872 h 2856888"/>
                <a:gd name="connsiteX5" fmla="*/ 972255 w 2606841"/>
                <a:gd name="connsiteY5" fmla="*/ 2836613 h 2856888"/>
                <a:gd name="connsiteX6" fmla="*/ 137962 w 2606841"/>
                <a:gd name="connsiteY6" fmla="*/ 2685947 h 2856888"/>
                <a:gd name="connsiteX7" fmla="*/ 275059 w 2606841"/>
                <a:gd name="connsiteY7" fmla="*/ 2464384 h 2856888"/>
                <a:gd name="connsiteX0" fmla="*/ 275059 w 2606841"/>
                <a:gd name="connsiteY0" fmla="*/ 2454880 h 2847384"/>
                <a:gd name="connsiteX1" fmla="*/ 64102 w 2606841"/>
                <a:gd name="connsiteY1" fmla="*/ 2585172 h 2847384"/>
                <a:gd name="connsiteX2" fmla="*/ 38053 w 2606841"/>
                <a:gd name="connsiteY2" fmla="*/ 1745102 h 2847384"/>
                <a:gd name="connsiteX3" fmla="*/ 405526 w 2606841"/>
                <a:gd name="connsiteY3" fmla="*/ 1 h 2847384"/>
                <a:gd name="connsiteX4" fmla="*/ 2600309 w 2606841"/>
                <a:gd name="connsiteY4" fmla="*/ 2278368 h 2847384"/>
                <a:gd name="connsiteX5" fmla="*/ 972255 w 2606841"/>
                <a:gd name="connsiteY5" fmla="*/ 2827109 h 2847384"/>
                <a:gd name="connsiteX6" fmla="*/ 137962 w 2606841"/>
                <a:gd name="connsiteY6" fmla="*/ 2676443 h 2847384"/>
                <a:gd name="connsiteX7" fmla="*/ 275059 w 2606841"/>
                <a:gd name="connsiteY7" fmla="*/ 2454880 h 284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06841" h="2847384">
                  <a:moveTo>
                    <a:pt x="275059" y="2454880"/>
                  </a:moveTo>
                  <a:cubicBezTo>
                    <a:pt x="199282" y="2444870"/>
                    <a:pt x="103223" y="2460357"/>
                    <a:pt x="64102" y="2585172"/>
                  </a:cubicBezTo>
                  <a:cubicBezTo>
                    <a:pt x="-13340" y="2415370"/>
                    <a:pt x="-18851" y="2175964"/>
                    <a:pt x="38053" y="1745102"/>
                  </a:cubicBezTo>
                  <a:cubicBezTo>
                    <a:pt x="94957" y="1314240"/>
                    <a:pt x="-241148" y="785344"/>
                    <a:pt x="405526" y="1"/>
                  </a:cubicBezTo>
                  <a:cubicBezTo>
                    <a:pt x="938051" y="1405234"/>
                    <a:pt x="1290087" y="1791343"/>
                    <a:pt x="2600309" y="2278368"/>
                  </a:cubicBezTo>
                  <a:cubicBezTo>
                    <a:pt x="2711051" y="2795921"/>
                    <a:pt x="1382646" y="2760763"/>
                    <a:pt x="972255" y="2827109"/>
                  </a:cubicBezTo>
                  <a:cubicBezTo>
                    <a:pt x="561864" y="2893455"/>
                    <a:pt x="270449" y="2784849"/>
                    <a:pt x="137962" y="2676443"/>
                  </a:cubicBezTo>
                  <a:cubicBezTo>
                    <a:pt x="244436" y="2624160"/>
                    <a:pt x="262792" y="2564147"/>
                    <a:pt x="275059" y="2454880"/>
                  </a:cubicBezTo>
                  <a:close/>
                </a:path>
              </a:pathLst>
            </a:cu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135">
              <a:extLst>
                <a:ext uri="{FF2B5EF4-FFF2-40B4-BE49-F238E27FC236}">
                  <a16:creationId xmlns:a16="http://schemas.microsoft.com/office/drawing/2014/main" id="{3F4B6089-947F-BA44-6244-0DBC3998FC7A}"/>
                </a:ext>
              </a:extLst>
            </p:cNvPr>
            <p:cNvSpPr>
              <a:spLocks noChangeAspect="1"/>
            </p:cNvSpPr>
            <p:nvPr/>
          </p:nvSpPr>
          <p:spPr>
            <a:xfrm>
              <a:off x="11285348" y="3037137"/>
              <a:ext cx="278162" cy="2497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4" name="Right Triangle 133">
            <a:extLst>
              <a:ext uri="{FF2B5EF4-FFF2-40B4-BE49-F238E27FC236}">
                <a16:creationId xmlns:a16="http://schemas.microsoft.com/office/drawing/2014/main" id="{8AF392FB-000D-3094-6972-9ADD72A12DDF}"/>
              </a:ext>
            </a:extLst>
          </p:cNvPr>
          <p:cNvSpPr/>
          <p:nvPr/>
        </p:nvSpPr>
        <p:spPr>
          <a:xfrm rot="13500000">
            <a:off x="-444742" y="2778911"/>
            <a:ext cx="1368892" cy="1300178"/>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0756" h="1477562">
                <a:moveTo>
                  <a:pt x="0" y="1477562"/>
                </a:moveTo>
                <a:cubicBezTo>
                  <a:pt x="259652" y="910853"/>
                  <a:pt x="-178936" y="877563"/>
                  <a:pt x="106337" y="0"/>
                </a:cubicBezTo>
                <a:cubicBezTo>
                  <a:pt x="319278" y="377082"/>
                  <a:pt x="571012" y="192322"/>
                  <a:pt x="571156" y="864048"/>
                </a:cubicBezTo>
                <a:cubicBezTo>
                  <a:pt x="1035830" y="820829"/>
                  <a:pt x="1000666" y="1124615"/>
                  <a:pt x="1350756" y="1310564"/>
                </a:cubicBezTo>
                <a:cubicBezTo>
                  <a:pt x="656061" y="1559264"/>
                  <a:pt x="876733" y="1371520"/>
                  <a:pt x="0" y="1477562"/>
                </a:cubicBezTo>
                <a:close/>
              </a:path>
            </a:pathLst>
          </a:custGeom>
          <a:gradFill>
            <a:gsLst>
              <a:gs pos="18000">
                <a:srgbClr val="1E4266"/>
              </a:gs>
              <a:gs pos="79000">
                <a:srgbClr val="8499A0"/>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33">
            <a:extLst>
              <a:ext uri="{FF2B5EF4-FFF2-40B4-BE49-F238E27FC236}">
                <a16:creationId xmlns:a16="http://schemas.microsoft.com/office/drawing/2014/main" id="{62DB82EC-ED07-32E9-768D-4ADA67D46C20}"/>
              </a:ext>
            </a:extLst>
          </p:cNvPr>
          <p:cNvSpPr/>
          <p:nvPr/>
        </p:nvSpPr>
        <p:spPr>
          <a:xfrm>
            <a:off x="352547" y="848799"/>
            <a:ext cx="2396030" cy="1360406"/>
          </a:xfrm>
          <a:prstGeom prst="roundRect">
            <a:avLst>
              <a:gd name="adj" fmla="val 10920"/>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8B67434E-2833-5FC7-9A7C-6D46C02CC30C}"/>
              </a:ext>
            </a:extLst>
          </p:cNvPr>
          <p:cNvSpPr txBox="1"/>
          <p:nvPr/>
        </p:nvSpPr>
        <p:spPr>
          <a:xfrm>
            <a:off x="409572" y="1359725"/>
            <a:ext cx="2286000" cy="338554"/>
          </a:xfrm>
          <a:prstGeom prst="rect">
            <a:avLst/>
          </a:prstGeom>
          <a:noFill/>
        </p:spPr>
        <p:txBody>
          <a:bodyPr wrap="square" lIns="0" tIns="0" rIns="0" bIns="0" rtlCol="0" anchor="ctr" anchorCtr="0">
            <a:spAutoFit/>
          </a:bodyPr>
          <a:lstStyle/>
          <a:p>
            <a:pPr algn="ctr" rtl="0"/>
            <a:r>
              <a:rPr lang="pt-BR" sz="2200">
                <a:latin typeface="Century Gothic" panose="020B0502020202020204" pitchFamily="34" charset="0"/>
              </a:rPr>
              <a:t>Texto</a:t>
            </a:r>
          </a:p>
        </p:txBody>
      </p:sp>
      <p:sp>
        <p:nvSpPr>
          <p:cNvPr id="77" name="TextBox 76">
            <a:extLst>
              <a:ext uri="{FF2B5EF4-FFF2-40B4-BE49-F238E27FC236}">
                <a16:creationId xmlns:a16="http://schemas.microsoft.com/office/drawing/2014/main" id="{EF35F95C-CF2B-DCD3-0808-38AA745DCE8F}"/>
              </a:ext>
            </a:extLst>
          </p:cNvPr>
          <p:cNvSpPr txBox="1"/>
          <p:nvPr/>
        </p:nvSpPr>
        <p:spPr>
          <a:xfrm>
            <a:off x="917599" y="2618643"/>
            <a:ext cx="1636776" cy="246221"/>
          </a:xfrm>
          <a:prstGeom prst="rect">
            <a:avLst/>
          </a:prstGeom>
          <a:noFill/>
        </p:spPr>
        <p:txBody>
          <a:bodyPr wrap="square" lIns="0" tIns="0" rIns="91440" bIns="0" rtlCol="0" anchor="ctr" anchorCtr="0">
            <a:spAutoFit/>
          </a:bodyPr>
          <a:lstStyle/>
          <a:p>
            <a:pPr rtl="0"/>
            <a:r>
              <a:rPr lang="pt-BR" sz="1600">
                <a:latin typeface="Century Gothic" panose="020B0502020202020204" pitchFamily="34" charset="0"/>
              </a:rPr>
              <a:t>Texto</a:t>
            </a:r>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909625" y="3997803"/>
            <a:ext cx="1632067" cy="246221"/>
          </a:xfrm>
          <a:prstGeom prst="rect">
            <a:avLst/>
          </a:prstGeom>
          <a:noFill/>
        </p:spPr>
        <p:txBody>
          <a:bodyPr wrap="square" lIns="0" tIns="0" rIns="91440" bIns="0" rtlCol="0" anchor="ctr" anchorCtr="0">
            <a:spAutoFit/>
          </a:bodyPr>
          <a:lstStyle/>
          <a:p>
            <a:pPr rtl="0"/>
            <a:r>
              <a:rPr lang="pt-BR" sz="1600">
                <a:latin typeface="Century Gothic" panose="020B0502020202020204" pitchFamily="34" charset="0"/>
              </a:rPr>
              <a:t>Texto</a:t>
            </a:r>
          </a:p>
        </p:txBody>
      </p:sp>
      <p:sp>
        <p:nvSpPr>
          <p:cNvPr id="2" name="Rounded Rectangle 1">
            <a:extLst>
              <a:ext uri="{FF2B5EF4-FFF2-40B4-BE49-F238E27FC236}">
                <a16:creationId xmlns:a16="http://schemas.microsoft.com/office/drawing/2014/main" id="{52E59D81-220F-F1C5-4339-7D0227C45CA2}"/>
              </a:ext>
            </a:extLst>
          </p:cNvPr>
          <p:cNvSpPr/>
          <p:nvPr/>
        </p:nvSpPr>
        <p:spPr>
          <a:xfrm>
            <a:off x="352547" y="4642803"/>
            <a:ext cx="2396030" cy="1360406"/>
          </a:xfrm>
          <a:prstGeom prst="roundRect">
            <a:avLst>
              <a:gd name="adj" fmla="val 10920"/>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9DA6A5CD-EC77-DE89-B356-7490E0AABA43}"/>
              </a:ext>
            </a:extLst>
          </p:cNvPr>
          <p:cNvSpPr txBox="1"/>
          <p:nvPr/>
        </p:nvSpPr>
        <p:spPr>
          <a:xfrm>
            <a:off x="409572" y="5153729"/>
            <a:ext cx="2286000" cy="338554"/>
          </a:xfrm>
          <a:prstGeom prst="rect">
            <a:avLst/>
          </a:prstGeom>
          <a:noFill/>
        </p:spPr>
        <p:txBody>
          <a:bodyPr wrap="square" lIns="0" tIns="0" rIns="0" bIns="0" rtlCol="0" anchor="ctr" anchorCtr="0">
            <a:spAutoFit/>
          </a:bodyPr>
          <a:lstStyle/>
          <a:p>
            <a:pPr algn="ctr" rtl="0"/>
            <a:r>
              <a:rPr lang="pt-BR" sz="2200">
                <a:latin typeface="Century Gothic" panose="020B0502020202020204" pitchFamily="34" charset="0"/>
              </a:rPr>
              <a:t>Texto</a:t>
            </a:r>
          </a:p>
        </p:txBody>
      </p:sp>
      <p:sp>
        <p:nvSpPr>
          <p:cNvPr id="56" name="Rounded Rectangle 55">
            <a:extLst>
              <a:ext uri="{FF2B5EF4-FFF2-40B4-BE49-F238E27FC236}">
                <a16:creationId xmlns:a16="http://schemas.microsoft.com/office/drawing/2014/main" id="{38144531-585A-6B76-9F90-357A3E6BAD31}"/>
              </a:ext>
            </a:extLst>
          </p:cNvPr>
          <p:cNvSpPr/>
          <p:nvPr/>
        </p:nvSpPr>
        <p:spPr>
          <a:xfrm>
            <a:off x="2915503" y="518821"/>
            <a:ext cx="2396030" cy="1360406"/>
          </a:xfrm>
          <a:prstGeom prst="roundRect">
            <a:avLst>
              <a:gd name="adj" fmla="val 10920"/>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8049073E-C6CE-E547-9C49-166B4D69C933}"/>
              </a:ext>
            </a:extLst>
          </p:cNvPr>
          <p:cNvSpPr txBox="1"/>
          <p:nvPr/>
        </p:nvSpPr>
        <p:spPr>
          <a:xfrm>
            <a:off x="2972528" y="1029747"/>
            <a:ext cx="2286000" cy="338554"/>
          </a:xfrm>
          <a:prstGeom prst="rect">
            <a:avLst/>
          </a:prstGeom>
          <a:noFill/>
        </p:spPr>
        <p:txBody>
          <a:bodyPr wrap="square" lIns="0" tIns="0" rIns="0" bIns="0" rtlCol="0" anchor="ctr" anchorCtr="0">
            <a:spAutoFit/>
          </a:bodyPr>
          <a:lstStyle/>
          <a:p>
            <a:pPr algn="ctr" rtl="0"/>
            <a:r>
              <a:rPr lang="pt-BR" sz="2200">
                <a:latin typeface="Century Gothic" panose="020B0502020202020204" pitchFamily="34" charset="0"/>
              </a:rPr>
              <a:t>Texto</a:t>
            </a:r>
          </a:p>
        </p:txBody>
      </p:sp>
      <p:sp>
        <p:nvSpPr>
          <p:cNvPr id="66" name="TextBox 65">
            <a:extLst>
              <a:ext uri="{FF2B5EF4-FFF2-40B4-BE49-F238E27FC236}">
                <a16:creationId xmlns:a16="http://schemas.microsoft.com/office/drawing/2014/main" id="{4FE84333-89D1-C908-3FA1-FCEB0A8204BC}"/>
              </a:ext>
            </a:extLst>
          </p:cNvPr>
          <p:cNvSpPr txBox="1"/>
          <p:nvPr/>
        </p:nvSpPr>
        <p:spPr>
          <a:xfrm>
            <a:off x="3299729" y="2352105"/>
            <a:ext cx="1636776" cy="246221"/>
          </a:xfrm>
          <a:prstGeom prst="rect">
            <a:avLst/>
          </a:prstGeom>
          <a:noFill/>
        </p:spPr>
        <p:txBody>
          <a:bodyPr wrap="square" lIns="0" tIns="0" rIns="91440" bIns="0" rtlCol="0" anchor="ctr" anchorCtr="0">
            <a:spAutoFit/>
          </a:bodyPr>
          <a:lstStyle/>
          <a:p>
            <a:pPr rtl="0"/>
            <a:r>
              <a:rPr lang="pt-BR" sz="1600">
                <a:latin typeface="Century Gothic" panose="020B0502020202020204" pitchFamily="34" charset="0"/>
              </a:rPr>
              <a:t>Texto</a:t>
            </a:r>
          </a:p>
        </p:txBody>
      </p:sp>
      <p:sp>
        <p:nvSpPr>
          <p:cNvPr id="71" name="TextBox 70">
            <a:extLst>
              <a:ext uri="{FF2B5EF4-FFF2-40B4-BE49-F238E27FC236}">
                <a16:creationId xmlns:a16="http://schemas.microsoft.com/office/drawing/2014/main" id="{F1364A1C-F03C-9169-1554-D5C26E42303F}"/>
              </a:ext>
            </a:extLst>
          </p:cNvPr>
          <p:cNvSpPr txBox="1"/>
          <p:nvPr/>
        </p:nvSpPr>
        <p:spPr>
          <a:xfrm rot="10800000" flipV="1">
            <a:off x="3291756" y="4211718"/>
            <a:ext cx="1632067" cy="246221"/>
          </a:xfrm>
          <a:prstGeom prst="rect">
            <a:avLst/>
          </a:prstGeom>
          <a:noFill/>
        </p:spPr>
        <p:txBody>
          <a:bodyPr wrap="square" lIns="0" tIns="0" rIns="91440" bIns="0" rtlCol="0" anchor="ctr" anchorCtr="0">
            <a:spAutoFit/>
          </a:bodyPr>
          <a:lstStyle/>
          <a:p>
            <a:pPr rtl="0"/>
            <a:r>
              <a:rPr lang="pt-BR" sz="1600">
                <a:latin typeface="Century Gothic" panose="020B0502020202020204" pitchFamily="34" charset="0"/>
              </a:rPr>
              <a:t>Texto</a:t>
            </a:r>
          </a:p>
        </p:txBody>
      </p:sp>
      <p:sp>
        <p:nvSpPr>
          <p:cNvPr id="72" name="Rounded Rectangle 71">
            <a:extLst>
              <a:ext uri="{FF2B5EF4-FFF2-40B4-BE49-F238E27FC236}">
                <a16:creationId xmlns:a16="http://schemas.microsoft.com/office/drawing/2014/main" id="{F11EE205-047E-A19E-C20A-98E1F461718B}"/>
              </a:ext>
            </a:extLst>
          </p:cNvPr>
          <p:cNvSpPr/>
          <p:nvPr/>
        </p:nvSpPr>
        <p:spPr>
          <a:xfrm>
            <a:off x="2915503" y="4978478"/>
            <a:ext cx="2396030" cy="1360406"/>
          </a:xfrm>
          <a:prstGeom prst="roundRect">
            <a:avLst>
              <a:gd name="adj" fmla="val 10920"/>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a:extLst>
              <a:ext uri="{FF2B5EF4-FFF2-40B4-BE49-F238E27FC236}">
                <a16:creationId xmlns:a16="http://schemas.microsoft.com/office/drawing/2014/main" id="{7A65BB52-643B-DB09-52D4-1DDA9DA01BC4}"/>
              </a:ext>
            </a:extLst>
          </p:cNvPr>
          <p:cNvSpPr txBox="1"/>
          <p:nvPr/>
        </p:nvSpPr>
        <p:spPr>
          <a:xfrm>
            <a:off x="2972528" y="5489404"/>
            <a:ext cx="2286000" cy="338554"/>
          </a:xfrm>
          <a:prstGeom prst="rect">
            <a:avLst/>
          </a:prstGeom>
          <a:noFill/>
        </p:spPr>
        <p:txBody>
          <a:bodyPr wrap="square" lIns="0" tIns="0" rIns="0" bIns="0" rtlCol="0" anchor="ctr" anchorCtr="0">
            <a:spAutoFit/>
          </a:bodyPr>
          <a:lstStyle/>
          <a:p>
            <a:pPr algn="ctr" rtl="0"/>
            <a:r>
              <a:rPr lang="pt-BR" sz="2200">
                <a:latin typeface="Century Gothic" panose="020B0502020202020204" pitchFamily="34" charset="0"/>
              </a:rPr>
              <a:t>Texto</a:t>
            </a:r>
          </a:p>
        </p:txBody>
      </p:sp>
      <p:sp>
        <p:nvSpPr>
          <p:cNvPr id="79" name="Rounded Rectangle 78">
            <a:extLst>
              <a:ext uri="{FF2B5EF4-FFF2-40B4-BE49-F238E27FC236}">
                <a16:creationId xmlns:a16="http://schemas.microsoft.com/office/drawing/2014/main" id="{8B20385F-17D4-6A93-6409-170B04C312C0}"/>
              </a:ext>
            </a:extLst>
          </p:cNvPr>
          <p:cNvSpPr/>
          <p:nvPr/>
        </p:nvSpPr>
        <p:spPr>
          <a:xfrm>
            <a:off x="5478485" y="176863"/>
            <a:ext cx="2396030" cy="1360406"/>
          </a:xfrm>
          <a:prstGeom prst="roundRect">
            <a:avLst>
              <a:gd name="adj" fmla="val 10920"/>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a:extLst>
              <a:ext uri="{FF2B5EF4-FFF2-40B4-BE49-F238E27FC236}">
                <a16:creationId xmlns:a16="http://schemas.microsoft.com/office/drawing/2014/main" id="{274812E3-CF07-5FAA-DB99-817651091BC5}"/>
              </a:ext>
            </a:extLst>
          </p:cNvPr>
          <p:cNvSpPr txBox="1"/>
          <p:nvPr/>
        </p:nvSpPr>
        <p:spPr>
          <a:xfrm>
            <a:off x="5535510" y="687789"/>
            <a:ext cx="2286000" cy="338554"/>
          </a:xfrm>
          <a:prstGeom prst="rect">
            <a:avLst/>
          </a:prstGeom>
          <a:noFill/>
        </p:spPr>
        <p:txBody>
          <a:bodyPr wrap="square" lIns="0" tIns="0" rIns="0" bIns="0" rtlCol="0" anchor="ctr" anchorCtr="0">
            <a:spAutoFit/>
          </a:bodyPr>
          <a:lstStyle/>
          <a:p>
            <a:pPr algn="ctr" rtl="0"/>
            <a:r>
              <a:rPr lang="pt-BR" sz="2200">
                <a:latin typeface="Century Gothic" panose="020B0502020202020204" pitchFamily="34" charset="0"/>
              </a:rPr>
              <a:t>Texto</a:t>
            </a:r>
          </a:p>
        </p:txBody>
      </p:sp>
      <p:sp>
        <p:nvSpPr>
          <p:cNvPr id="82" name="TextBox 81">
            <a:extLst>
              <a:ext uri="{FF2B5EF4-FFF2-40B4-BE49-F238E27FC236}">
                <a16:creationId xmlns:a16="http://schemas.microsoft.com/office/drawing/2014/main" id="{1F02515A-966D-13E0-C0BD-B04FB8987760}"/>
              </a:ext>
            </a:extLst>
          </p:cNvPr>
          <p:cNvSpPr txBox="1"/>
          <p:nvPr/>
        </p:nvSpPr>
        <p:spPr>
          <a:xfrm>
            <a:off x="5862711" y="2068467"/>
            <a:ext cx="1636776" cy="246221"/>
          </a:xfrm>
          <a:prstGeom prst="rect">
            <a:avLst/>
          </a:prstGeom>
          <a:noFill/>
        </p:spPr>
        <p:txBody>
          <a:bodyPr wrap="square" lIns="0" tIns="0" rIns="91440" bIns="0" rtlCol="0" anchor="ctr" anchorCtr="0">
            <a:spAutoFit/>
          </a:bodyPr>
          <a:lstStyle/>
          <a:p>
            <a:pPr rtl="0"/>
            <a:r>
              <a:rPr lang="pt-BR" sz="1600">
                <a:latin typeface="Century Gothic" panose="020B0502020202020204" pitchFamily="34" charset="0"/>
              </a:rPr>
              <a:t>Texto</a:t>
            </a:r>
          </a:p>
        </p:txBody>
      </p:sp>
      <p:sp>
        <p:nvSpPr>
          <p:cNvPr id="83" name="TextBox 82">
            <a:extLst>
              <a:ext uri="{FF2B5EF4-FFF2-40B4-BE49-F238E27FC236}">
                <a16:creationId xmlns:a16="http://schemas.microsoft.com/office/drawing/2014/main" id="{3CAECAFF-B1EB-4729-3739-74994B73AFCC}"/>
              </a:ext>
            </a:extLst>
          </p:cNvPr>
          <p:cNvSpPr txBox="1"/>
          <p:nvPr/>
        </p:nvSpPr>
        <p:spPr>
          <a:xfrm rot="10800000" flipV="1">
            <a:off x="5854738" y="4639147"/>
            <a:ext cx="1632067" cy="246221"/>
          </a:xfrm>
          <a:prstGeom prst="rect">
            <a:avLst/>
          </a:prstGeom>
          <a:noFill/>
        </p:spPr>
        <p:txBody>
          <a:bodyPr wrap="square" lIns="0" tIns="0" rIns="91440" bIns="0" rtlCol="0" anchor="ctr" anchorCtr="0">
            <a:spAutoFit/>
          </a:bodyPr>
          <a:lstStyle/>
          <a:p>
            <a:pPr rtl="0"/>
            <a:r>
              <a:rPr lang="pt-BR" sz="1600">
                <a:latin typeface="Century Gothic" panose="020B0502020202020204" pitchFamily="34" charset="0"/>
              </a:rPr>
              <a:t>Texto</a:t>
            </a:r>
          </a:p>
        </p:txBody>
      </p:sp>
      <p:sp>
        <p:nvSpPr>
          <p:cNvPr id="84" name="Rounded Rectangle 83">
            <a:extLst>
              <a:ext uri="{FF2B5EF4-FFF2-40B4-BE49-F238E27FC236}">
                <a16:creationId xmlns:a16="http://schemas.microsoft.com/office/drawing/2014/main" id="{2A6E4309-460D-9BE9-D295-708A9B461BF0}"/>
              </a:ext>
            </a:extLst>
          </p:cNvPr>
          <p:cNvSpPr/>
          <p:nvPr/>
        </p:nvSpPr>
        <p:spPr>
          <a:xfrm>
            <a:off x="5478485" y="5347587"/>
            <a:ext cx="2396030" cy="1360406"/>
          </a:xfrm>
          <a:prstGeom prst="roundRect">
            <a:avLst>
              <a:gd name="adj" fmla="val 10920"/>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TextBox 84">
            <a:extLst>
              <a:ext uri="{FF2B5EF4-FFF2-40B4-BE49-F238E27FC236}">
                <a16:creationId xmlns:a16="http://schemas.microsoft.com/office/drawing/2014/main" id="{3567210E-F14D-86D1-8EB6-44F1CF18CC5B}"/>
              </a:ext>
            </a:extLst>
          </p:cNvPr>
          <p:cNvSpPr txBox="1"/>
          <p:nvPr/>
        </p:nvSpPr>
        <p:spPr>
          <a:xfrm>
            <a:off x="5535510" y="5858513"/>
            <a:ext cx="2286000" cy="338554"/>
          </a:xfrm>
          <a:prstGeom prst="rect">
            <a:avLst/>
          </a:prstGeom>
          <a:noFill/>
        </p:spPr>
        <p:txBody>
          <a:bodyPr wrap="square" lIns="0" tIns="0" rIns="0" bIns="0" rtlCol="0" anchor="ctr" anchorCtr="0">
            <a:spAutoFit/>
          </a:bodyPr>
          <a:lstStyle/>
          <a:p>
            <a:pPr algn="ctr" rtl="0"/>
            <a:r>
              <a:rPr lang="pt-BR" sz="2200">
                <a:latin typeface="Century Gothic" panose="020B0502020202020204" pitchFamily="34" charset="0"/>
              </a:rPr>
              <a:t>Texto</a:t>
            </a:r>
          </a:p>
        </p:txBody>
      </p:sp>
      <p:sp>
        <p:nvSpPr>
          <p:cNvPr id="89" name="Rounded Rectangle 88">
            <a:extLst>
              <a:ext uri="{FF2B5EF4-FFF2-40B4-BE49-F238E27FC236}">
                <a16:creationId xmlns:a16="http://schemas.microsoft.com/office/drawing/2014/main" id="{557E4D4F-CEAC-7B6A-CA87-BA34C5F1E57D}"/>
              </a:ext>
            </a:extLst>
          </p:cNvPr>
          <p:cNvSpPr/>
          <p:nvPr/>
        </p:nvSpPr>
        <p:spPr>
          <a:xfrm>
            <a:off x="8041441" y="524699"/>
            <a:ext cx="2396030" cy="1360406"/>
          </a:xfrm>
          <a:prstGeom prst="roundRect">
            <a:avLst>
              <a:gd name="adj" fmla="val 10920"/>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extBox 89">
            <a:extLst>
              <a:ext uri="{FF2B5EF4-FFF2-40B4-BE49-F238E27FC236}">
                <a16:creationId xmlns:a16="http://schemas.microsoft.com/office/drawing/2014/main" id="{A5E52DA1-27D2-644D-C806-158890F7E655}"/>
              </a:ext>
            </a:extLst>
          </p:cNvPr>
          <p:cNvSpPr txBox="1"/>
          <p:nvPr/>
        </p:nvSpPr>
        <p:spPr>
          <a:xfrm>
            <a:off x="8098466" y="1035625"/>
            <a:ext cx="2286000" cy="338554"/>
          </a:xfrm>
          <a:prstGeom prst="rect">
            <a:avLst/>
          </a:prstGeom>
          <a:noFill/>
        </p:spPr>
        <p:txBody>
          <a:bodyPr wrap="square" lIns="0" tIns="0" rIns="0" bIns="0" rtlCol="0" anchor="ctr" anchorCtr="0">
            <a:spAutoFit/>
          </a:bodyPr>
          <a:lstStyle/>
          <a:p>
            <a:pPr algn="ctr" rtl="0"/>
            <a:r>
              <a:rPr lang="pt-BR" sz="2200">
                <a:latin typeface="Century Gothic" panose="020B0502020202020204" pitchFamily="34" charset="0"/>
              </a:rPr>
              <a:t>Texto</a:t>
            </a:r>
          </a:p>
        </p:txBody>
      </p:sp>
      <p:sp>
        <p:nvSpPr>
          <p:cNvPr id="91" name="TextBox 90">
            <a:extLst>
              <a:ext uri="{FF2B5EF4-FFF2-40B4-BE49-F238E27FC236}">
                <a16:creationId xmlns:a16="http://schemas.microsoft.com/office/drawing/2014/main" id="{C4853E2F-2C91-12F1-EFAD-9BB6DBEB4F1D}"/>
              </a:ext>
            </a:extLst>
          </p:cNvPr>
          <p:cNvSpPr txBox="1"/>
          <p:nvPr/>
        </p:nvSpPr>
        <p:spPr>
          <a:xfrm>
            <a:off x="8425667" y="2387143"/>
            <a:ext cx="1636776" cy="246221"/>
          </a:xfrm>
          <a:prstGeom prst="rect">
            <a:avLst/>
          </a:prstGeom>
          <a:noFill/>
        </p:spPr>
        <p:txBody>
          <a:bodyPr wrap="square" lIns="0" tIns="0" rIns="91440" bIns="0" rtlCol="0" anchor="ctr" anchorCtr="0">
            <a:spAutoFit/>
          </a:bodyPr>
          <a:lstStyle/>
          <a:p>
            <a:pPr rtl="0"/>
            <a:r>
              <a:rPr lang="pt-BR" sz="1600">
                <a:latin typeface="Century Gothic" panose="020B0502020202020204" pitchFamily="34" charset="0"/>
              </a:rPr>
              <a:t>Texto</a:t>
            </a:r>
          </a:p>
        </p:txBody>
      </p:sp>
      <p:sp>
        <p:nvSpPr>
          <p:cNvPr id="92" name="TextBox 91">
            <a:extLst>
              <a:ext uri="{FF2B5EF4-FFF2-40B4-BE49-F238E27FC236}">
                <a16:creationId xmlns:a16="http://schemas.microsoft.com/office/drawing/2014/main" id="{44F79DD5-1162-F19C-F449-C8A19F18F290}"/>
              </a:ext>
            </a:extLst>
          </p:cNvPr>
          <p:cNvSpPr txBox="1"/>
          <p:nvPr/>
        </p:nvSpPr>
        <p:spPr>
          <a:xfrm rot="10800000" flipV="1">
            <a:off x="8417693" y="4240878"/>
            <a:ext cx="1632067" cy="246221"/>
          </a:xfrm>
          <a:prstGeom prst="rect">
            <a:avLst/>
          </a:prstGeom>
          <a:noFill/>
        </p:spPr>
        <p:txBody>
          <a:bodyPr wrap="square" lIns="0" tIns="0" rIns="91440" bIns="0" rtlCol="0" anchor="ctr" anchorCtr="0">
            <a:spAutoFit/>
          </a:bodyPr>
          <a:lstStyle/>
          <a:p>
            <a:pPr rtl="0"/>
            <a:r>
              <a:rPr lang="pt-BR" sz="1600">
                <a:latin typeface="Century Gothic" panose="020B0502020202020204" pitchFamily="34" charset="0"/>
              </a:rPr>
              <a:t>Texto</a:t>
            </a:r>
          </a:p>
        </p:txBody>
      </p:sp>
      <p:sp>
        <p:nvSpPr>
          <p:cNvPr id="93" name="Rounded Rectangle 92">
            <a:extLst>
              <a:ext uri="{FF2B5EF4-FFF2-40B4-BE49-F238E27FC236}">
                <a16:creationId xmlns:a16="http://schemas.microsoft.com/office/drawing/2014/main" id="{9046F40D-A828-175E-EA97-2A97E22E77E3}"/>
              </a:ext>
            </a:extLst>
          </p:cNvPr>
          <p:cNvSpPr/>
          <p:nvPr/>
        </p:nvSpPr>
        <p:spPr>
          <a:xfrm>
            <a:off x="8041441" y="4978478"/>
            <a:ext cx="2396030" cy="1360406"/>
          </a:xfrm>
          <a:prstGeom prst="roundRect">
            <a:avLst>
              <a:gd name="adj" fmla="val 10920"/>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Box 93">
            <a:extLst>
              <a:ext uri="{FF2B5EF4-FFF2-40B4-BE49-F238E27FC236}">
                <a16:creationId xmlns:a16="http://schemas.microsoft.com/office/drawing/2014/main" id="{EC76C3C1-8279-7CB9-907E-1BD195C0B8E6}"/>
              </a:ext>
            </a:extLst>
          </p:cNvPr>
          <p:cNvSpPr txBox="1"/>
          <p:nvPr/>
        </p:nvSpPr>
        <p:spPr>
          <a:xfrm>
            <a:off x="8098466" y="5489404"/>
            <a:ext cx="2286000" cy="338554"/>
          </a:xfrm>
          <a:prstGeom prst="rect">
            <a:avLst/>
          </a:prstGeom>
          <a:noFill/>
        </p:spPr>
        <p:txBody>
          <a:bodyPr wrap="square" lIns="0" tIns="0" rIns="0" bIns="0" rtlCol="0" anchor="ctr" anchorCtr="0">
            <a:spAutoFit/>
          </a:bodyPr>
          <a:lstStyle/>
          <a:p>
            <a:pPr algn="ctr" rtl="0"/>
            <a:r>
              <a:rPr lang="pt-BR" sz="2200">
                <a:latin typeface="Century Gothic" panose="020B0502020202020204" pitchFamily="34" charset="0"/>
              </a:rPr>
              <a:t>Texto</a:t>
            </a:r>
          </a:p>
        </p:txBody>
      </p:sp>
      <p:cxnSp>
        <p:nvCxnSpPr>
          <p:cNvPr id="96" name="Straight Connector 95">
            <a:extLst>
              <a:ext uri="{FF2B5EF4-FFF2-40B4-BE49-F238E27FC236}">
                <a16:creationId xmlns:a16="http://schemas.microsoft.com/office/drawing/2014/main" id="{0CD8CA00-1CB9-F364-E08B-EA04A240D642}"/>
              </a:ext>
            </a:extLst>
          </p:cNvPr>
          <p:cNvCxnSpPr>
            <a:cxnSpLocks/>
          </p:cNvCxnSpPr>
          <p:nvPr/>
        </p:nvCxnSpPr>
        <p:spPr>
          <a:xfrm>
            <a:off x="2314561" y="2744250"/>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78BFFFB8-ACE8-92B4-7489-94F221864393}"/>
              </a:ext>
            </a:extLst>
          </p:cNvPr>
          <p:cNvCxnSpPr>
            <a:cxnSpLocks/>
          </p:cNvCxnSpPr>
          <p:nvPr/>
        </p:nvCxnSpPr>
        <p:spPr>
          <a:xfrm>
            <a:off x="2329477" y="4090450"/>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80B0C499-EA63-CD57-9143-2E49FBCD9F4A}"/>
              </a:ext>
            </a:extLst>
          </p:cNvPr>
          <p:cNvCxnSpPr>
            <a:cxnSpLocks/>
          </p:cNvCxnSpPr>
          <p:nvPr/>
        </p:nvCxnSpPr>
        <p:spPr>
          <a:xfrm>
            <a:off x="9893836" y="2485341"/>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E72DDF50-ACE6-3A19-7764-C35FCA55BDB7}"/>
              </a:ext>
            </a:extLst>
          </p:cNvPr>
          <p:cNvCxnSpPr>
            <a:cxnSpLocks/>
          </p:cNvCxnSpPr>
          <p:nvPr/>
        </p:nvCxnSpPr>
        <p:spPr>
          <a:xfrm>
            <a:off x="9874708" y="4372659"/>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22C52FC6-4F4C-0670-0081-46E030356970}"/>
              </a:ext>
            </a:extLst>
          </p:cNvPr>
          <p:cNvCxnSpPr>
            <a:cxnSpLocks/>
          </p:cNvCxnSpPr>
          <p:nvPr/>
        </p:nvCxnSpPr>
        <p:spPr>
          <a:xfrm>
            <a:off x="4770540" y="2468782"/>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A1C0FC7F-A52D-24E7-B600-2E8502A4A944}"/>
              </a:ext>
            </a:extLst>
          </p:cNvPr>
          <p:cNvCxnSpPr>
            <a:cxnSpLocks/>
          </p:cNvCxnSpPr>
          <p:nvPr/>
        </p:nvCxnSpPr>
        <p:spPr>
          <a:xfrm>
            <a:off x="4751412" y="4356100"/>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45421E9F-16C7-2E20-796B-3D493ED51976}"/>
              </a:ext>
            </a:extLst>
          </p:cNvPr>
          <p:cNvCxnSpPr>
            <a:cxnSpLocks/>
          </p:cNvCxnSpPr>
          <p:nvPr/>
        </p:nvCxnSpPr>
        <p:spPr>
          <a:xfrm>
            <a:off x="7199607" y="2209205"/>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3F3A8B2B-4F6D-E474-B94D-E748EFF5F5FA}"/>
              </a:ext>
            </a:extLst>
          </p:cNvPr>
          <p:cNvCxnSpPr>
            <a:cxnSpLocks/>
          </p:cNvCxnSpPr>
          <p:nvPr/>
        </p:nvCxnSpPr>
        <p:spPr>
          <a:xfrm>
            <a:off x="7180479" y="4776068"/>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650469728"/>
              </p:ext>
            </p:extLst>
          </p:nvPr>
        </p:nvGraphicFramePr>
        <p:xfrm>
          <a:off x="787791" y="1050352"/>
          <a:ext cx="10087356" cy="2468352"/>
        </p:xfrm>
        <a:graphic>
          <a:graphicData uri="http://schemas.openxmlformats.org/drawingml/2006/table">
            <a:tbl>
              <a:tblPr firstRow="1" firstCol="1" bandRow="1">
                <a:tableStyleId>{5C22544A-7EE6-4342-B048-85BDC9FD1C3A}</a:tableStyleId>
              </a:tblPr>
              <a:tblGrid>
                <a:gridCol w="10087356">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dirty="0">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dirty="0">
                          <a:solidFill>
                            <a:schemeClr val="tx1"/>
                          </a:solidFill>
                          <a:effectLst/>
                          <a:latin typeface="Century Gothic" panose="020B0502020202020204" pitchFamily="34" charset="0"/>
                        </a:rPr>
                        <a:t> </a:t>
                      </a:r>
                    </a:p>
                    <a:p>
                      <a:pPr marL="0" marR="0" rtl="0">
                        <a:spcBef>
                          <a:spcPts val="0"/>
                        </a:spcBef>
                        <a:spcAft>
                          <a:spcPts val="0"/>
                        </a:spcAft>
                      </a:pPr>
                      <a:r>
                        <a:rPr lang="pt-BR" sz="1400" b="0" dirty="0">
                          <a:solidFill>
                            <a:schemeClr val="tx1"/>
                          </a:solidFill>
                          <a:effectLst/>
                          <a:latin typeface="Century Gothic" panose="020B0502020202020204" pitchFamily="34" charset="0"/>
                        </a:rPr>
                        <a:t>Os artigos, os modelos ou as informações disponibilizados pela Smartsheet no site são apenas para referência. Nós nos esforçamos para manter as informações atualizadas e corretas, mas não damos garantia de qualquer natureza, seja explícita ou implícita, a respeito da integridade, precisão, confiabilidade, adequação ou disponibilidade do site ou das informações, dos artigos, dos modelos ou dos gráficos contidos no site. Portanto, toda confiança que você depositar nas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12574</TotalTime>
  <Words>238</Words>
  <Application>Microsoft Office PowerPoint</Application>
  <PresentationFormat>Widescreen</PresentationFormat>
  <Paragraphs>26</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192</cp:revision>
  <cp:lastPrinted>2024-02-20T23:48:17Z</cp:lastPrinted>
  <dcterms:created xsi:type="dcterms:W3CDTF">2021-07-07T23:54:57Z</dcterms:created>
  <dcterms:modified xsi:type="dcterms:W3CDTF">2024-11-05T12:48:07Z</dcterms:modified>
</cp:coreProperties>
</file>