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499A0"/>
    <a:srgbClr val="54708B"/>
    <a:srgbClr val="1E4266"/>
    <a:srgbClr val="D6F1FB"/>
    <a:srgbClr val="FFD63F"/>
    <a:srgbClr val="FFA71A"/>
    <a:srgbClr val="3A7B7E"/>
    <a:srgbClr val="50AAAD"/>
    <a:srgbClr val="9ACE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1" autoAdjust="0"/>
    <p:restoredTop sz="96058"/>
  </p:normalViewPr>
  <p:slideViewPr>
    <p:cSldViewPr snapToGrid="0" snapToObjects="1">
      <p:cViewPr varScale="1">
        <p:scale>
          <a:sx n="108" d="100"/>
          <a:sy n="108" d="100"/>
        </p:scale>
        <p:origin x="42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574757"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de oito ramificações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o diagrama é ideal para sessões abrangentes de solução de problemas, como discussões entre equipes multifuncionais ou avaliações de projetos multifacetadas, em que vários fatores contribuem para o problema central. O modelo possibilita uma análise detalhada de problemas complexos, como mudanças organizacionais ou falhas de produtos.</a:t>
            </a:r>
          </a:p>
          <a:p>
            <a:pPr algn="l" rtl="0">
              <a:lnSpc>
                <a:spcPct val="14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com oito ossos distintos, o diagrama possibilita uma análise completa da causa raiz. O modelo tem espaço para várias ideias, garantindo que nenhuma causa potencial seja negligenciada. O layout colorido e segmentado ajuda na organização visual e na classificação de ideias em categorias relevantes.</a:t>
            </a:r>
          </a:p>
          <a:p>
            <a:pPr algn="l" rtl="0">
              <a:lnSpc>
                <a:spcPct val="14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2C2FF748-DDA2-0B73-79B6-E64E68749994}"/>
              </a:ext>
            </a:extLst>
          </p:cNvPr>
          <p:cNvPicPr>
            <a:picLocks noChangeAspect="1"/>
          </p:cNvPicPr>
          <p:nvPr/>
        </p:nvPicPr>
        <p:blipFill>
          <a:blip r:embed="rId5"/>
          <a:srcRect/>
          <a:stretch/>
        </p:blipFill>
        <p:spPr>
          <a:xfrm>
            <a:off x="8779054" y="282533"/>
            <a:ext cx="3102857" cy="617143"/>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360866"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360866"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923822" y="345354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923822" y="140699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486804" y="351186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486804" y="146531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10049760"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10049760"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78911"/>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352547" y="848799"/>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409572" y="1359725"/>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77" name="TextBox 76">
            <a:extLst>
              <a:ext uri="{FF2B5EF4-FFF2-40B4-BE49-F238E27FC236}">
                <a16:creationId xmlns:a16="http://schemas.microsoft.com/office/drawing/2014/main" id="{EF35F95C-CF2B-DCD3-0808-38AA745DCE8F}"/>
              </a:ext>
            </a:extLst>
          </p:cNvPr>
          <p:cNvSpPr txBox="1"/>
          <p:nvPr/>
        </p:nvSpPr>
        <p:spPr>
          <a:xfrm>
            <a:off x="917599" y="2618643"/>
            <a:ext cx="1636776"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909625" y="3997803"/>
            <a:ext cx="1632067"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2547" y="4642803"/>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09572" y="5153729"/>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2915503" y="518821"/>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2972528" y="1029747"/>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66" name="TextBox 65">
            <a:extLst>
              <a:ext uri="{FF2B5EF4-FFF2-40B4-BE49-F238E27FC236}">
                <a16:creationId xmlns:a16="http://schemas.microsoft.com/office/drawing/2014/main" id="{4FE84333-89D1-C908-3FA1-FCEB0A8204BC}"/>
              </a:ext>
            </a:extLst>
          </p:cNvPr>
          <p:cNvSpPr txBox="1"/>
          <p:nvPr/>
        </p:nvSpPr>
        <p:spPr>
          <a:xfrm>
            <a:off x="3299729" y="2352105"/>
            <a:ext cx="1636776"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291756" y="4211718"/>
            <a:ext cx="1632067"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2915503"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2972528" y="5489404"/>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79" name="Rounded Rectangle 78">
            <a:extLst>
              <a:ext uri="{FF2B5EF4-FFF2-40B4-BE49-F238E27FC236}">
                <a16:creationId xmlns:a16="http://schemas.microsoft.com/office/drawing/2014/main" id="{8B20385F-17D4-6A93-6409-170B04C312C0}"/>
              </a:ext>
            </a:extLst>
          </p:cNvPr>
          <p:cNvSpPr/>
          <p:nvPr/>
        </p:nvSpPr>
        <p:spPr>
          <a:xfrm>
            <a:off x="5478485" y="176863"/>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274812E3-CF07-5FAA-DB99-817651091BC5}"/>
              </a:ext>
            </a:extLst>
          </p:cNvPr>
          <p:cNvSpPr txBox="1"/>
          <p:nvPr/>
        </p:nvSpPr>
        <p:spPr>
          <a:xfrm>
            <a:off x="5535510" y="687789"/>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82" name="TextBox 81">
            <a:extLst>
              <a:ext uri="{FF2B5EF4-FFF2-40B4-BE49-F238E27FC236}">
                <a16:creationId xmlns:a16="http://schemas.microsoft.com/office/drawing/2014/main" id="{1F02515A-966D-13E0-C0BD-B04FB8987760}"/>
              </a:ext>
            </a:extLst>
          </p:cNvPr>
          <p:cNvSpPr txBox="1"/>
          <p:nvPr/>
        </p:nvSpPr>
        <p:spPr>
          <a:xfrm>
            <a:off x="5862711" y="2068467"/>
            <a:ext cx="1636776"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854738" y="4639147"/>
            <a:ext cx="1632067"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84" name="Rounded Rectangle 83">
            <a:extLst>
              <a:ext uri="{FF2B5EF4-FFF2-40B4-BE49-F238E27FC236}">
                <a16:creationId xmlns:a16="http://schemas.microsoft.com/office/drawing/2014/main" id="{2A6E4309-460D-9BE9-D295-708A9B461BF0}"/>
              </a:ext>
            </a:extLst>
          </p:cNvPr>
          <p:cNvSpPr/>
          <p:nvPr/>
        </p:nvSpPr>
        <p:spPr>
          <a:xfrm>
            <a:off x="5478485" y="5347587"/>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3567210E-F14D-86D1-8EB6-44F1CF18CC5B}"/>
              </a:ext>
            </a:extLst>
          </p:cNvPr>
          <p:cNvSpPr txBox="1"/>
          <p:nvPr/>
        </p:nvSpPr>
        <p:spPr>
          <a:xfrm>
            <a:off x="5535510" y="5858513"/>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89" name="Rounded Rectangle 88">
            <a:extLst>
              <a:ext uri="{FF2B5EF4-FFF2-40B4-BE49-F238E27FC236}">
                <a16:creationId xmlns:a16="http://schemas.microsoft.com/office/drawing/2014/main" id="{557E4D4F-CEAC-7B6A-CA87-BA34C5F1E57D}"/>
              </a:ext>
            </a:extLst>
          </p:cNvPr>
          <p:cNvSpPr/>
          <p:nvPr/>
        </p:nvSpPr>
        <p:spPr>
          <a:xfrm>
            <a:off x="8041441" y="524699"/>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A5E52DA1-27D2-644D-C806-158890F7E655}"/>
              </a:ext>
            </a:extLst>
          </p:cNvPr>
          <p:cNvSpPr txBox="1"/>
          <p:nvPr/>
        </p:nvSpPr>
        <p:spPr>
          <a:xfrm>
            <a:off x="8098466" y="1035625"/>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sp>
        <p:nvSpPr>
          <p:cNvPr id="91" name="TextBox 90">
            <a:extLst>
              <a:ext uri="{FF2B5EF4-FFF2-40B4-BE49-F238E27FC236}">
                <a16:creationId xmlns:a16="http://schemas.microsoft.com/office/drawing/2014/main" id="{C4853E2F-2C91-12F1-EFAD-9BB6DBEB4F1D}"/>
              </a:ext>
            </a:extLst>
          </p:cNvPr>
          <p:cNvSpPr txBox="1"/>
          <p:nvPr/>
        </p:nvSpPr>
        <p:spPr>
          <a:xfrm>
            <a:off x="8425667" y="2387143"/>
            <a:ext cx="1636776"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417693" y="4240878"/>
            <a:ext cx="1632067" cy="246221"/>
          </a:xfrm>
          <a:prstGeom prst="rect">
            <a:avLst/>
          </a:prstGeom>
          <a:noFill/>
        </p:spPr>
        <p:txBody>
          <a:bodyPr wrap="square" lIns="0" tIns="0" rIns="91440" bIns="0" rtlCol="0" anchor="ctr" anchorCtr="0">
            <a:spAutoFit/>
          </a:bodyPr>
          <a:lstStyle/>
          <a:p>
            <a:pPr rtl="0"/>
            <a:r>
              <a:rPr lang="pt-BR" sz="1600">
                <a:latin typeface="Century Gothic" panose="020B0502020202020204" pitchFamily="34" charset="0"/>
              </a:rPr>
              <a:t>Texto</a:t>
            </a:r>
          </a:p>
        </p:txBody>
      </p:sp>
      <p:sp>
        <p:nvSpPr>
          <p:cNvPr id="93" name="Rounded Rectangle 92">
            <a:extLst>
              <a:ext uri="{FF2B5EF4-FFF2-40B4-BE49-F238E27FC236}">
                <a16:creationId xmlns:a16="http://schemas.microsoft.com/office/drawing/2014/main" id="{9046F40D-A828-175E-EA97-2A97E22E77E3}"/>
              </a:ext>
            </a:extLst>
          </p:cNvPr>
          <p:cNvSpPr/>
          <p:nvPr/>
        </p:nvSpPr>
        <p:spPr>
          <a:xfrm>
            <a:off x="8041441"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EC76C3C1-8279-7CB9-907E-1BD195C0B8E6}"/>
              </a:ext>
            </a:extLst>
          </p:cNvPr>
          <p:cNvSpPr txBox="1"/>
          <p:nvPr/>
        </p:nvSpPr>
        <p:spPr>
          <a:xfrm>
            <a:off x="8098466" y="5489404"/>
            <a:ext cx="2286000" cy="338554"/>
          </a:xfrm>
          <a:prstGeom prst="rect">
            <a:avLst/>
          </a:prstGeom>
          <a:noFill/>
        </p:spPr>
        <p:txBody>
          <a:bodyPr wrap="square" lIns="0" tIns="0" rIns="0" bIns="0" rtlCol="0" anchor="ctr" anchorCtr="0">
            <a:spAutoFit/>
          </a:bodyPr>
          <a:lstStyle/>
          <a:p>
            <a:pPr algn="ctr" rtl="0"/>
            <a:r>
              <a:rPr lang="pt-BR" sz="2200">
                <a:latin typeface="Century Gothic" panose="020B0502020202020204" pitchFamily="34" charset="0"/>
              </a:rPr>
              <a:t>Texto</a:t>
            </a:r>
          </a:p>
        </p:txBody>
      </p:sp>
      <p:cxnSp>
        <p:nvCxnSpPr>
          <p:cNvPr id="96" name="Straight Connector 95">
            <a:extLst>
              <a:ext uri="{FF2B5EF4-FFF2-40B4-BE49-F238E27FC236}">
                <a16:creationId xmlns:a16="http://schemas.microsoft.com/office/drawing/2014/main" id="{0CD8CA00-1CB9-F364-E08B-EA04A240D642}"/>
              </a:ext>
            </a:extLst>
          </p:cNvPr>
          <p:cNvCxnSpPr>
            <a:cxnSpLocks/>
          </p:cNvCxnSpPr>
          <p:nvPr/>
        </p:nvCxnSpPr>
        <p:spPr>
          <a:xfrm>
            <a:off x="2314561" y="27442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329477" y="40904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0B0C499-EA63-CD57-9143-2E49FBCD9F4A}"/>
              </a:ext>
            </a:extLst>
          </p:cNvPr>
          <p:cNvCxnSpPr>
            <a:cxnSpLocks/>
          </p:cNvCxnSpPr>
          <p:nvPr/>
        </p:nvCxnSpPr>
        <p:spPr>
          <a:xfrm>
            <a:off x="9893836" y="2485341"/>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9874708" y="4372659"/>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2C52FC6-4F4C-0670-0081-46E030356970}"/>
              </a:ext>
            </a:extLst>
          </p:cNvPr>
          <p:cNvCxnSpPr>
            <a:cxnSpLocks/>
          </p:cNvCxnSpPr>
          <p:nvPr/>
        </p:nvCxnSpPr>
        <p:spPr>
          <a:xfrm>
            <a:off x="4770540" y="2468782"/>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751412" y="435610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5421E9F-16C7-2E20-796B-3D493ED51976}"/>
              </a:ext>
            </a:extLst>
          </p:cNvPr>
          <p:cNvCxnSpPr>
            <a:cxnSpLocks/>
          </p:cNvCxnSpPr>
          <p:nvPr/>
        </p:nvCxnSpPr>
        <p:spPr>
          <a:xfrm>
            <a:off x="7199607" y="2209205"/>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180479" y="4776068"/>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650469728"/>
              </p:ext>
            </p:extLst>
          </p:nvPr>
        </p:nvGraphicFramePr>
        <p:xfrm>
          <a:off x="787791" y="1050352"/>
          <a:ext cx="10087356" cy="2468352"/>
        </p:xfrm>
        <a:graphic>
          <a:graphicData uri="http://schemas.openxmlformats.org/drawingml/2006/table">
            <a:tbl>
              <a:tblPr firstRow="1" firstCol="1" bandRow="1">
                <a:tableStyleId>{5C22544A-7EE6-4342-B048-85BDC9FD1C3A}</a:tableStyleId>
              </a:tblPr>
              <a:tblGrid>
                <a:gridCol w="10087356">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12574</TotalTime>
  <Words>238</Words>
  <Application>Microsoft Office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192</cp:revision>
  <cp:lastPrinted>2024-02-20T23:48:17Z</cp:lastPrinted>
  <dcterms:created xsi:type="dcterms:W3CDTF">2021-07-07T23:54:57Z</dcterms:created>
  <dcterms:modified xsi:type="dcterms:W3CDTF">2024-11-05T12:48:07Z</dcterms:modified>
</cp:coreProperties>
</file>