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D6F1FB"/>
    <a:srgbClr val="AFFAFF"/>
    <a:srgbClr val="FFD63F"/>
    <a:srgbClr val="FFEA86"/>
    <a:srgbClr val="FFBEA0"/>
    <a:srgbClr val="FFC574"/>
    <a:srgbClr val="E0F6C0"/>
    <a:srgbClr val="EEFFCA"/>
    <a:srgbClr val="C1D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12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305250"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diagrama de espinha de peixe em negrito em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20615"/>
          </a:xfrm>
          <a:prstGeom prst="rect">
            <a:avLst/>
          </a:prstGeom>
          <a:noFill/>
        </p:spPr>
        <p:txBody>
          <a:bodyPr wrap="square" rtlCol="0">
            <a:spAutoFit/>
          </a:bodyPr>
          <a:lstStyle/>
          <a:p>
            <a:pPr algn="l" rtl="0">
              <a:lnSpc>
                <a:spcPct val="140000"/>
              </a:lnSpc>
              <a:spcBef>
                <a:spcPts val="0"/>
              </a:spcBef>
              <a:spcAft>
                <a:spcPts val="0"/>
              </a:spcAft>
            </a:pPr>
            <a:r>
              <a:rPr lang="pt-BR" sz="1300" b="1" i="0" u="none" strike="noStrike" dirty="0">
                <a:solidFill>
                  <a:srgbClr val="000000"/>
                </a:solidFill>
                <a:effectLst/>
                <a:latin typeface="Century Gothic" panose="020B0502020202020204" pitchFamily="34" charset="0"/>
              </a:rPr>
              <a:t>Quando usar o modelo: </a:t>
            </a:r>
            <a:r>
              <a:rPr lang="pt-BR" sz="1300" i="0" u="none" strike="noStrike" dirty="0">
                <a:solidFill>
                  <a:srgbClr val="000000"/>
                </a:solidFill>
                <a:effectLst/>
                <a:latin typeface="Century Gothic" panose="020B0502020202020204" pitchFamily="34" charset="0"/>
              </a:rPr>
              <a:t>use o modelo de espinha de peixe em sessões de planejamento estratégico em que a clareza sobre os fatores que contribuem para um desafio de negócios é fundamental. Faça um brainstorming com os membros da equipe para se aprofundar em elementos específicos de um problema maior e descobrir as causas raízes dos problemas. </a:t>
            </a:r>
          </a:p>
          <a:p>
            <a:pPr algn="l" rtl="0">
              <a:lnSpc>
                <a:spcPct val="140000"/>
              </a:lnSpc>
              <a:spcBef>
                <a:spcPts val="0"/>
              </a:spcBef>
              <a:spcAft>
                <a:spcPts val="0"/>
              </a:spcAft>
            </a:pPr>
            <a:r>
              <a:rPr lang="pt-BR" sz="1300" i="0" u="none" strike="noStrike" dirty="0">
                <a:solidFill>
                  <a:srgbClr val="000000"/>
                </a:solidFill>
                <a:effectLst/>
                <a:latin typeface="Century Gothic" panose="020B0502020202020204" pitchFamily="34" charset="0"/>
              </a:rPr>
              <a:t>  </a:t>
            </a:r>
          </a:p>
          <a:p>
            <a:pPr algn="l" rtl="0">
              <a:lnSpc>
                <a:spcPct val="140000"/>
              </a:lnSpc>
              <a:spcBef>
                <a:spcPts val="0"/>
              </a:spcBef>
              <a:spcAft>
                <a:spcPts val="0"/>
              </a:spcAft>
            </a:pPr>
            <a:r>
              <a:rPr lang="pt-BR" sz="1300" b="1" i="0" u="none" strike="noStrike" dirty="0">
                <a:solidFill>
                  <a:srgbClr val="000000"/>
                </a:solidFill>
                <a:effectLst/>
                <a:latin typeface="Century Gothic" panose="020B0502020202020204" pitchFamily="34" charset="0"/>
              </a:rPr>
              <a:t>Recursos importantes do modelo: </a:t>
            </a:r>
            <a:r>
              <a:rPr lang="pt-BR" sz="1300" i="0" u="none" strike="noStrike" dirty="0">
                <a:solidFill>
                  <a:srgbClr val="000000"/>
                </a:solidFill>
                <a:effectLst/>
                <a:latin typeface="Century Gothic" panose="020B0502020202020204" pitchFamily="34" charset="0"/>
              </a:rPr>
              <a:t>o modelo oferece linhas em negrito que separam claramente diferentes categorias ou causas e melhoram a legibilidade, mantendo os membros da equipe focados e envolvidos. O slide inclui bastante espaço para texto, permitindo que as equipes articulem e mapeiem questões complexas.</a:t>
            </a:r>
          </a:p>
          <a:p>
            <a:pPr algn="l" rtl="0">
              <a:lnSpc>
                <a:spcPct val="14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88835" y="1585140"/>
            <a:ext cx="6820954" cy="3836786"/>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2535FBFF-F17D-7E62-5391-91F39BB0CF52}"/>
              </a:ext>
            </a:extLst>
          </p:cNvPr>
          <p:cNvPicPr>
            <a:picLocks noChangeAspect="1"/>
          </p:cNvPicPr>
          <p:nvPr/>
        </p:nvPicPr>
        <p:blipFill>
          <a:blip r:embed="rId5"/>
          <a:srcRect/>
          <a:stretch/>
        </p:blipFill>
        <p:spPr>
          <a:xfrm>
            <a:off x="8637010" y="282533"/>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ounded Rectangle 49">
            <a:extLst>
              <a:ext uri="{FF2B5EF4-FFF2-40B4-BE49-F238E27FC236}">
                <a16:creationId xmlns:a16="http://schemas.microsoft.com/office/drawing/2014/main" id="{94AD5568-9B71-5A1F-EC5F-900CA4FBA0B1}"/>
              </a:ext>
            </a:extLst>
          </p:cNvPr>
          <p:cNvSpPr/>
          <p:nvPr/>
        </p:nvSpPr>
        <p:spPr>
          <a:xfrm>
            <a:off x="662807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a:extLst>
              <a:ext uri="{FF2B5EF4-FFF2-40B4-BE49-F238E27FC236}">
                <a16:creationId xmlns:a16="http://schemas.microsoft.com/office/drawing/2014/main" id="{D4AF3CF3-B1FC-AA42-1F51-9075AA3BBB0D}"/>
              </a:ext>
            </a:extLst>
          </p:cNvPr>
          <p:cNvSpPr/>
          <p:nvPr/>
        </p:nvSpPr>
        <p:spPr>
          <a:xfrm>
            <a:off x="3455848"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51">
            <a:extLst>
              <a:ext uri="{FF2B5EF4-FFF2-40B4-BE49-F238E27FC236}">
                <a16:creationId xmlns:a16="http://schemas.microsoft.com/office/drawing/2014/main" id="{609D9F56-016F-2173-33B6-940547BDCBF6}"/>
              </a:ext>
            </a:extLst>
          </p:cNvPr>
          <p:cNvSpPr/>
          <p:nvPr/>
        </p:nvSpPr>
        <p:spPr>
          <a:xfrm>
            <a:off x="28362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a:extLst>
              <a:ext uri="{FF2B5EF4-FFF2-40B4-BE49-F238E27FC236}">
                <a16:creationId xmlns:a16="http://schemas.microsoft.com/office/drawing/2014/main" id="{A98AC425-58B2-924D-B31F-C5242E906AD2}"/>
              </a:ext>
            </a:extLst>
          </p:cNvPr>
          <p:cNvSpPr/>
          <p:nvPr/>
        </p:nvSpPr>
        <p:spPr>
          <a:xfrm>
            <a:off x="662807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B85FD8F0-FEA1-1C70-6195-1837BB7A7D2E}"/>
              </a:ext>
            </a:extLst>
          </p:cNvPr>
          <p:cNvSpPr/>
          <p:nvPr/>
        </p:nvSpPr>
        <p:spPr>
          <a:xfrm>
            <a:off x="3455848"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a:extLst>
              <a:ext uri="{FF2B5EF4-FFF2-40B4-BE49-F238E27FC236}">
                <a16:creationId xmlns:a16="http://schemas.microsoft.com/office/drawing/2014/main" id="{E8A3D416-6277-4E99-3A35-A1E2F19A156F}"/>
              </a:ext>
            </a:extLst>
          </p:cNvPr>
          <p:cNvSpPr/>
          <p:nvPr/>
        </p:nvSpPr>
        <p:spPr>
          <a:xfrm>
            <a:off x="28362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563889"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569678"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a:cxnSpLocks/>
          </p:cNvCxnSpPr>
          <p:nvPr/>
        </p:nvCxnSpPr>
        <p:spPr>
          <a:xfrm>
            <a:off x="5397452" y="88121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a:cxnSpLocks/>
          </p:cNvCxnSpPr>
          <p:nvPr/>
        </p:nvCxnSpPr>
        <p:spPr>
          <a:xfrm>
            <a:off x="2194853"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391663" y="366063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1213337" y="3313659"/>
            <a:ext cx="9970319" cy="214902"/>
          </a:xfrm>
          <a:prstGeom prst="roundRect">
            <a:avLst>
              <a:gd name="adj" fmla="val 50000"/>
            </a:avLst>
          </a:prstGeom>
          <a:gradFill>
            <a:gsLst>
              <a:gs pos="35000">
                <a:schemeClr val="tx1">
                  <a:lumMod val="65000"/>
                  <a:lumOff val="35000"/>
                </a:schemeClr>
              </a:gs>
              <a:gs pos="0">
                <a:schemeClr val="bg2">
                  <a:lumMod val="75000"/>
                </a:schemeClr>
              </a:gs>
              <a:gs pos="89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chemeClr val="bg2">
                  <a:lumMod val="25000"/>
                </a:schemeClr>
              </a:gs>
              <a:gs pos="80000">
                <a:schemeClr val="bg2">
                  <a:lumMod val="75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433859" y="2186711"/>
            <a:ext cx="2336573" cy="2373825"/>
            <a:chOff x="9905048" y="2422210"/>
            <a:chExt cx="1966453" cy="1997804"/>
          </a:xfrm>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adFill>
              <a:gsLst>
                <a:gs pos="96000">
                  <a:schemeClr val="bg2">
                    <a:lumMod val="25000"/>
                  </a:schemeClr>
                </a:gs>
                <a:gs pos="33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Rounded Rectangle 44">
            <a:extLst>
              <a:ext uri="{FF2B5EF4-FFF2-40B4-BE49-F238E27FC236}">
                <a16:creationId xmlns:a16="http://schemas.microsoft.com/office/drawing/2014/main" id="{51F1A4AE-7731-B4D5-4E6B-E970799ED27C}"/>
              </a:ext>
            </a:extLst>
          </p:cNvPr>
          <p:cNvSpPr/>
          <p:nvPr/>
        </p:nvSpPr>
        <p:spPr>
          <a:xfrm>
            <a:off x="6506496" y="298472"/>
            <a:ext cx="2963119" cy="509286"/>
          </a:xfrm>
          <a:prstGeom prst="roundRect">
            <a:avLst>
              <a:gd name="adj" fmla="val 5000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298472"/>
            <a:ext cx="2963119" cy="509286"/>
          </a:xfrm>
          <a:prstGeom prst="roundRect">
            <a:avLst>
              <a:gd name="adj" fmla="val 50000"/>
            </a:avLst>
          </a:prstGeom>
          <a:solidFill>
            <a:srgbClr val="FFEA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298472"/>
            <a:ext cx="2963119" cy="509286"/>
          </a:xfrm>
          <a:prstGeom prst="roundRect">
            <a:avLst>
              <a:gd name="adj" fmla="val 50000"/>
            </a:avLst>
          </a:pr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6039968"/>
            <a:ext cx="2963119" cy="509286"/>
          </a:xfrm>
          <a:prstGeom prst="roundRect">
            <a:avLst>
              <a:gd name="adj" fmla="val 50000"/>
            </a:avLst>
          </a:prstGeom>
          <a:solidFill>
            <a:srgbClr val="AFF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6039968"/>
            <a:ext cx="2963119" cy="509286"/>
          </a:xfrm>
          <a:prstGeom prst="roundRect">
            <a:avLst>
              <a:gd name="adj" fmla="val 50000"/>
            </a:avLst>
          </a:prstGeom>
          <a:solidFill>
            <a:srgbClr val="D6F1F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6039968"/>
            <a:ext cx="2963119" cy="509286"/>
          </a:xfrm>
          <a:prstGeom prst="roundRect">
            <a:avLst>
              <a:gd name="adj" fmla="val 50000"/>
            </a:avLst>
          </a:prstGeom>
          <a:solidFill>
            <a:srgbClr val="C1D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6538324" y="117619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248717" y="186331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58" name="TextBox 57">
            <a:extLst>
              <a:ext uri="{FF2B5EF4-FFF2-40B4-BE49-F238E27FC236}">
                <a16:creationId xmlns:a16="http://schemas.microsoft.com/office/drawing/2014/main" id="{D0DAB3E5-7504-9A6D-4E14-3607870C11EB}"/>
              </a:ext>
            </a:extLst>
          </p:cNvPr>
          <p:cNvSpPr txBox="1"/>
          <p:nvPr/>
        </p:nvSpPr>
        <p:spPr>
          <a:xfrm>
            <a:off x="7956704" y="2579492"/>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383838"/>
            <a:ext cx="2696900" cy="337331"/>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383838"/>
            <a:ext cx="2696901"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383838"/>
            <a:ext cx="2696901"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25334"/>
            <a:ext cx="2696901"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25334"/>
            <a:ext cx="2696901"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25334"/>
            <a:ext cx="2696901"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70" name="TextBox 69">
            <a:extLst>
              <a:ext uri="{FF2B5EF4-FFF2-40B4-BE49-F238E27FC236}">
                <a16:creationId xmlns:a16="http://schemas.microsoft.com/office/drawing/2014/main" id="{A3A18558-2690-884A-3199-47858BFDDAFF}"/>
              </a:ext>
            </a:extLst>
          </p:cNvPr>
          <p:cNvSpPr txBox="1"/>
          <p:nvPr/>
        </p:nvSpPr>
        <p:spPr>
          <a:xfrm>
            <a:off x="3366098" y="117773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076491" y="186485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784478" y="2581026"/>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532535" y="543435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242928" y="474723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950915" y="4031064"/>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360309" y="543282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070702" y="474570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778689" y="4029530"/>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29530"/>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274062208"/>
              </p:ext>
            </p:extLst>
          </p:nvPr>
        </p:nvGraphicFramePr>
        <p:xfrm>
          <a:off x="787791" y="1050352"/>
          <a:ext cx="10025212" cy="2468352"/>
        </p:xfrm>
        <a:graphic>
          <a:graphicData uri="http://schemas.openxmlformats.org/drawingml/2006/table">
            <a:tbl>
              <a:tblPr firstRow="1" firstCol="1" bandRow="1">
                <a:tableStyleId>{5C22544A-7EE6-4342-B048-85BDC9FD1C3A}</a:tableStyleId>
              </a:tblPr>
              <a:tblGrid>
                <a:gridCol w="10025212">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12479</TotalTime>
  <Words>245</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184</cp:revision>
  <cp:lastPrinted>2024-02-20T23:48:17Z</cp:lastPrinted>
  <dcterms:created xsi:type="dcterms:W3CDTF">2021-07-07T23:54:57Z</dcterms:created>
  <dcterms:modified xsi:type="dcterms:W3CDTF">2024-11-05T12:48:53Z</dcterms:modified>
</cp:coreProperties>
</file>