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pt.smartsheet.com/try-it?trp=58127"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557002"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linha do tempo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5005666"/>
          </a:xfrm>
          <a:prstGeom prst="rect">
            <a:avLst/>
          </a:prstGeom>
          <a:noFill/>
        </p:spPr>
        <p:txBody>
          <a:bodyPr wrap="square" rtlCol="0">
            <a:spAutoFit/>
          </a:bodyPr>
          <a:lstStyle/>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Quando usar o modelo: </a:t>
            </a:r>
            <a:r>
              <a:rPr lang="pt-BR" sz="1300" i="0" u="none" strike="noStrike" dirty="0">
                <a:solidFill>
                  <a:srgbClr val="000000"/>
                </a:solidFill>
                <a:effectLst/>
                <a:latin typeface="Century Gothic" panose="020B0502020202020204" pitchFamily="34" charset="0"/>
              </a:rPr>
              <a:t>use o diagrama de espinha de peixe com linha do tempo para descrever a progressão cronológica de projetos ou eventos. As equipes de marketing, por exemplo, podem usar esse modelo para acompanhar o desenvolvimento de campanhas ao longo de vários anos. Os gerentes de projeto podem destacar marcos e prazos importantes no ciclo de vida de um projeto. Também é possível usar a linha do tempo para análise de problemas, como mapear fatores causais em vários momentos. </a:t>
            </a:r>
          </a:p>
          <a:p>
            <a:pPr algn="l" rtl="0">
              <a:lnSpc>
                <a:spcPct val="130000"/>
              </a:lnSpc>
              <a:spcBef>
                <a:spcPts val="0"/>
              </a:spcBef>
              <a:spcAft>
                <a:spcPts val="0"/>
              </a:spcAft>
            </a:pPr>
            <a:r>
              <a:rPr lang="pt-BR" sz="1300" i="0" u="none" strike="noStrike" dirty="0">
                <a:solidFill>
                  <a:srgbClr val="000000"/>
                </a:solidFill>
                <a:effectLst/>
                <a:latin typeface="Century Gothic" panose="020B0502020202020204" pitchFamily="34" charset="0"/>
              </a:rPr>
              <a:t>  </a:t>
            </a:r>
          </a:p>
          <a:p>
            <a:pPr algn="l" rtl="0">
              <a:lnSpc>
                <a:spcPct val="130000"/>
              </a:lnSpc>
              <a:spcBef>
                <a:spcPts val="0"/>
              </a:spcBef>
              <a:spcAft>
                <a:spcPts val="0"/>
              </a:spcAft>
            </a:pPr>
            <a:r>
              <a:rPr lang="pt-BR" sz="1300" b="1" i="0" u="none" strike="noStrike" dirty="0">
                <a:solidFill>
                  <a:srgbClr val="000000"/>
                </a:solidFill>
                <a:effectLst/>
                <a:latin typeface="Century Gothic" panose="020B0502020202020204" pitchFamily="34" charset="0"/>
              </a:rPr>
              <a:t>Recursos importantes do modelo: </a:t>
            </a:r>
            <a:r>
              <a:rPr lang="pt-BR" sz="1300" i="0" u="none" strike="noStrike" dirty="0">
                <a:solidFill>
                  <a:srgbClr val="000000"/>
                </a:solidFill>
                <a:effectLst/>
                <a:latin typeface="Century Gothic" panose="020B0502020202020204" pitchFamily="34" charset="0"/>
              </a:rPr>
              <a:t>o modelo oferece um sistema codificado por cores para uma rápida comparação ano a ano. Os pontos de ramificação têm espaço para anotações detalhadas de eventos ou estágios significativos. Além disso, o design pode ter uma série de pontos de dados sem comprometer a legibilidade.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5" name="Picture 4">
            <a:hlinkClick r:id="rId6"/>
            <a:extLst>
              <a:ext uri="{FF2B5EF4-FFF2-40B4-BE49-F238E27FC236}">
                <a16:creationId xmlns:a16="http://schemas.microsoft.com/office/drawing/2014/main" id="{544A5B3C-CF7A-0B9A-51AE-D37FC2A5A320}"/>
              </a:ext>
            </a:extLst>
          </p:cNvPr>
          <p:cNvPicPr>
            <a:picLocks noChangeAspect="1"/>
          </p:cNvPicPr>
          <p:nvPr/>
        </p:nvPicPr>
        <p:blipFill>
          <a:blip r:embed="rId7"/>
          <a:srcRect/>
          <a:stretch/>
        </p:blipFill>
        <p:spPr>
          <a:xfrm>
            <a:off x="8803699" y="282533"/>
            <a:ext cx="3102857" cy="617143"/>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pt-BR" sz="1400">
                <a:solidFill>
                  <a:schemeClr val="tx1">
                    <a:lumMod val="65000"/>
                    <a:lumOff val="35000"/>
                  </a:schemeClr>
                </a:solidFill>
                <a:latin typeface="Century Gothic" panose="020B0502020202020204" pitchFamily="34" charset="0"/>
              </a:rPr>
              <a:t>AF</a:t>
            </a:r>
            <a:r>
              <a:rPr lang="pt-BR">
                <a:latin typeface="Century Gothic" panose="020B0502020202020204" pitchFamily="34" charset="0"/>
              </a:rPr>
              <a:t>20XX </a:t>
            </a:r>
            <a:r>
              <a:rPr lang="pt-BR" sz="1400">
                <a:solidFill>
                  <a:schemeClr val="tx1">
                    <a:lumMod val="65000"/>
                    <a:lumOff val="35000"/>
                  </a:schemeClr>
                </a:solidFill>
                <a:latin typeface="Century Gothic" panose="020B0502020202020204" pitchFamily="34" charset="0"/>
              </a:rPr>
              <a:t>T</a:t>
            </a:r>
            <a:r>
              <a:rPr lang="pt-BR">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pt-BR" sz="1600">
                <a:latin typeface="Century Gothic" panose="020B0502020202020204" pitchFamily="34" charset="0"/>
              </a:rPr>
              <a:t>Texto</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1078056"/>
            <a:ext cx="12500687" cy="1015663"/>
          </a:xfrm>
          <a:prstGeom prst="rect">
            <a:avLst/>
          </a:prstGeom>
          <a:noFill/>
          <a:effectLst/>
        </p:spPr>
        <p:txBody>
          <a:bodyPr wrap="square" rtlCol="0">
            <a:spAutoFit/>
          </a:bodyPr>
          <a:lstStyle/>
          <a:p>
            <a:pPr rtl="0"/>
            <a:r>
              <a:rPr lang="pt-BR" sz="3000" b="1" dirty="0">
                <a:solidFill>
                  <a:srgbClr val="2E75B6"/>
                </a:solidFill>
                <a:latin typeface="Century Gothic" panose="020B0502020202020204" pitchFamily="34" charset="0"/>
              </a:rPr>
              <a:t>Modelo de diagrama de espinha de peixe com linha do tempo em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248354773"/>
              </p:ext>
            </p:extLst>
          </p:nvPr>
        </p:nvGraphicFramePr>
        <p:xfrm>
          <a:off x="787791" y="1050352"/>
          <a:ext cx="10016334" cy="2468352"/>
        </p:xfrm>
        <a:graphic>
          <a:graphicData uri="http://schemas.openxmlformats.org/drawingml/2006/table">
            <a:tbl>
              <a:tblPr firstRow="1" firstCol="1" bandRow="1">
                <a:tableStyleId>{5C22544A-7EE6-4342-B048-85BDC9FD1C3A}</a:tableStyleId>
              </a:tblPr>
              <a:tblGrid>
                <a:gridCol w="10016334">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12608</TotalTime>
  <Words>293</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2024-11-05T12:51:44Z</dcterms:modified>
</cp:coreProperties>
</file>