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D8CA7"/>
    <a:srgbClr val="3F385F"/>
    <a:srgbClr val="118079"/>
    <a:srgbClr val="F5F5F5"/>
    <a:srgbClr val="DAE5ED"/>
    <a:srgbClr val="CBE5E9"/>
    <a:srgbClr val="CFD1EC"/>
    <a:srgbClr val="A3D3CD"/>
    <a:srgbClr val="200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981719"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Ishikawa tradicional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20615"/>
          </a:xfrm>
          <a:prstGeom prst="rect">
            <a:avLst/>
          </a:prstGeom>
          <a:noFill/>
        </p:spPr>
        <p:txBody>
          <a:bodyPr wrap="square" rtlCol="0">
            <a:spAutoFit/>
          </a:bodyPr>
          <a:lstStyle/>
          <a:p>
            <a:pPr algn="l" rtl="0">
              <a:lnSpc>
                <a:spcPct val="140000"/>
              </a:lnSpc>
              <a:spcBef>
                <a:spcPts val="0"/>
              </a:spcBef>
              <a:spcAft>
                <a:spcPts val="0"/>
              </a:spcAft>
            </a:pPr>
            <a:r>
              <a:rPr lang="pt-BR" sz="1300" b="1" i="0" u="none" strike="noStrike" dirty="0">
                <a:solidFill>
                  <a:srgbClr val="000000"/>
                </a:solidFill>
                <a:effectLst/>
                <a:latin typeface="Century Gothic" panose="020B0502020202020204" pitchFamily="34" charset="0"/>
              </a:rPr>
              <a:t>Quando usar o modelo: </a:t>
            </a:r>
            <a:r>
              <a:rPr lang="pt-BR" sz="1300" i="0" u="none" strike="noStrike" dirty="0">
                <a:solidFill>
                  <a:srgbClr val="000000"/>
                </a:solidFill>
                <a:effectLst/>
                <a:latin typeface="Century Gothic" panose="020B0502020202020204" pitchFamily="34" charset="0"/>
              </a:rPr>
              <a:t>o diagrama de Ishikawa é adequado para a análise de causas raízes em cenários de gerenciamento de qualidade, como na manufatura ou no desenvolvimento de software. O modelo também é uma ferramenta eficaz para educadores em ambientes acadêmicos ensinarem metodologias de resolução de problemas.</a:t>
            </a:r>
          </a:p>
          <a:p>
            <a:pPr algn="l" rtl="0">
              <a:lnSpc>
                <a:spcPct val="140000"/>
              </a:lnSpc>
              <a:spcBef>
                <a:spcPts val="0"/>
              </a:spcBef>
              <a:spcAft>
                <a:spcPts val="0"/>
              </a:spcAft>
            </a:pPr>
            <a:r>
              <a:rPr lang="pt-BR" sz="1300" i="0" u="none" strike="noStrike" dirty="0">
                <a:solidFill>
                  <a:srgbClr val="000000"/>
                </a:solidFill>
                <a:effectLst/>
                <a:latin typeface="Century Gothic" panose="020B0502020202020204" pitchFamily="34" charset="0"/>
              </a:rPr>
              <a:t>  </a:t>
            </a:r>
          </a:p>
          <a:p>
            <a:pPr algn="l" rtl="0">
              <a:lnSpc>
                <a:spcPct val="140000"/>
              </a:lnSpc>
              <a:spcBef>
                <a:spcPts val="0"/>
              </a:spcBef>
              <a:spcAft>
                <a:spcPts val="0"/>
              </a:spcAft>
            </a:pPr>
            <a:r>
              <a:rPr lang="pt-BR" sz="1300" b="1" i="0" u="none" strike="noStrike" dirty="0">
                <a:solidFill>
                  <a:srgbClr val="000000"/>
                </a:solidFill>
                <a:effectLst/>
                <a:latin typeface="Century Gothic" panose="020B0502020202020204" pitchFamily="34" charset="0"/>
              </a:rPr>
              <a:t>Recursos importantes do modelo: </a:t>
            </a:r>
            <a:r>
              <a:rPr lang="pt-BR" sz="1300" i="0" u="none" strike="noStrike" dirty="0">
                <a:solidFill>
                  <a:srgbClr val="000000"/>
                </a:solidFill>
                <a:effectLst/>
                <a:latin typeface="Century Gothic" panose="020B0502020202020204" pitchFamily="34" charset="0"/>
              </a:rPr>
              <a:t>o modelo exibe causas primárias e secundárias com linhas de ramificação, oferecendo uma perspectiva multinível sobre o problema em questão. Assim, as equipes podem se aprofundar em mais detalhes e dividir sistematicamente os problemas desafiadores. O diagrama também chama a atenção para o problema central, promovendo uma análise clara e focada durante as discussões em equipe.</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1D3B01E5-2115-D778-6470-6B0AB13910F2}"/>
              </a:ext>
            </a:extLst>
          </p:cNvPr>
          <p:cNvPicPr>
            <a:picLocks noChangeAspect="1"/>
          </p:cNvPicPr>
          <p:nvPr/>
        </p:nvPicPr>
        <p:blipFill>
          <a:blip r:embed="rId5"/>
          <a:srcRect/>
          <a:stretch/>
        </p:blipFill>
        <p:spPr>
          <a:xfrm>
            <a:off x="8637010" y="282533"/>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104" name="Rounded Rectangle 103">
            <a:extLst>
              <a:ext uri="{FF2B5EF4-FFF2-40B4-BE49-F238E27FC236}">
                <a16:creationId xmlns:a16="http://schemas.microsoft.com/office/drawing/2014/main" id="{D9B935E4-A827-231F-6983-93CC0BDE777F}"/>
              </a:ext>
            </a:extLst>
          </p:cNvPr>
          <p:cNvSpPr/>
          <p:nvPr/>
        </p:nvSpPr>
        <p:spPr>
          <a:xfrm>
            <a:off x="9853184" y="2359205"/>
            <a:ext cx="2178289" cy="2098693"/>
          </a:xfrm>
          <a:prstGeom prst="roundRect">
            <a:avLst>
              <a:gd name="adj" fmla="val 8615"/>
            </a:avLst>
          </a:prstGeom>
          <a:gradFill>
            <a:gsLst>
              <a:gs pos="0">
                <a:srgbClr val="F5F5F5"/>
              </a:gs>
              <a:gs pos="100000">
                <a:srgbClr val="CBE5E9"/>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462395"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5433266" y="97011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2442421"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8461043"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31914" y="357173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441069"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sp>
        <p:nvSpPr>
          <p:cNvPr id="25" name="Rounded Rectangle 24">
            <a:extLst>
              <a:ext uri="{FF2B5EF4-FFF2-40B4-BE49-F238E27FC236}">
                <a16:creationId xmlns:a16="http://schemas.microsoft.com/office/drawing/2014/main" id="{8BAF83F6-DB20-994D-9D9E-02AD5850F864}"/>
              </a:ext>
            </a:extLst>
          </p:cNvPr>
          <p:cNvSpPr/>
          <p:nvPr/>
        </p:nvSpPr>
        <p:spPr>
          <a:xfrm>
            <a:off x="156706"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425574F5-A29F-2777-2B85-AD54DD44C437}"/>
              </a:ext>
            </a:extLst>
          </p:cNvPr>
          <p:cNvSpPr/>
          <p:nvPr/>
        </p:nvSpPr>
        <p:spPr>
          <a:xfrm flipV="1">
            <a:off x="156706"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B77B8889-78B3-5720-8832-DC3EA7F73B39}"/>
              </a:ext>
            </a:extLst>
          </p:cNvPr>
          <p:cNvCxnSpPr>
            <a:cxnSpLocks/>
          </p:cNvCxnSpPr>
          <p:nvPr/>
        </p:nvCxnSpPr>
        <p:spPr>
          <a:xfrm flipV="1">
            <a:off x="156706"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0938F8A-A22C-30B4-7781-8D0B12A418EA}"/>
              </a:ext>
            </a:extLst>
          </p:cNvPr>
          <p:cNvCxnSpPr>
            <a:cxnSpLocks/>
          </p:cNvCxnSpPr>
          <p:nvPr/>
        </p:nvCxnSpPr>
        <p:spPr>
          <a:xfrm flipV="1">
            <a:off x="320067"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920764-1800-0A28-1214-2B69537FC7EE}"/>
              </a:ext>
            </a:extLst>
          </p:cNvPr>
          <p:cNvCxnSpPr>
            <a:cxnSpLocks/>
          </p:cNvCxnSpPr>
          <p:nvPr/>
        </p:nvCxnSpPr>
        <p:spPr>
          <a:xfrm flipV="1">
            <a:off x="424676"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140EC33-5608-9A54-C5BD-B646817314C1}"/>
              </a:ext>
            </a:extLst>
          </p:cNvPr>
          <p:cNvSpPr txBox="1"/>
          <p:nvPr/>
        </p:nvSpPr>
        <p:spPr>
          <a:xfrm>
            <a:off x="156706" y="126085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31" name="TextBox 30">
            <a:extLst>
              <a:ext uri="{FF2B5EF4-FFF2-40B4-BE49-F238E27FC236}">
                <a16:creationId xmlns:a16="http://schemas.microsoft.com/office/drawing/2014/main" id="{BB3ECED9-4C54-EFC1-91FE-B3D1F7C4C277}"/>
              </a:ext>
            </a:extLst>
          </p:cNvPr>
          <p:cNvSpPr txBox="1"/>
          <p:nvPr/>
        </p:nvSpPr>
        <p:spPr>
          <a:xfrm>
            <a:off x="320067" y="194797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33" name="TextBox 32">
            <a:extLst>
              <a:ext uri="{FF2B5EF4-FFF2-40B4-BE49-F238E27FC236}">
                <a16:creationId xmlns:a16="http://schemas.microsoft.com/office/drawing/2014/main" id="{18A9A5EE-29F2-7B92-84A3-A95E2A2D034A}"/>
              </a:ext>
            </a:extLst>
          </p:cNvPr>
          <p:cNvSpPr txBox="1"/>
          <p:nvPr/>
        </p:nvSpPr>
        <p:spPr>
          <a:xfrm>
            <a:off x="424676" y="263874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35" name="TextBox 34">
            <a:extLst>
              <a:ext uri="{FF2B5EF4-FFF2-40B4-BE49-F238E27FC236}">
                <a16:creationId xmlns:a16="http://schemas.microsoft.com/office/drawing/2014/main" id="{FDDA4D7B-8EB1-60FB-C7C2-EE990B683286}"/>
              </a:ext>
            </a:extLst>
          </p:cNvPr>
          <p:cNvSpPr txBox="1"/>
          <p:nvPr/>
        </p:nvSpPr>
        <p:spPr>
          <a:xfrm>
            <a:off x="244374" y="501467"/>
            <a:ext cx="2377440" cy="307777"/>
          </a:xfrm>
          <a:prstGeom prst="rect">
            <a:avLst/>
          </a:prstGeom>
          <a:noFill/>
        </p:spPr>
        <p:txBody>
          <a:bodyPr wrap="square" lIns="0" tIns="0" rIns="0" bIns="0" rtlCol="0" anchor="ctr" anchorCtr="0">
            <a:spAutoFit/>
          </a:bodyPr>
          <a:lstStyle/>
          <a:p>
            <a:pPr algn="ctr" rtl="0"/>
            <a:r>
              <a:rPr lang="pt-BR" sz="2000">
                <a:solidFill>
                  <a:srgbClr val="3F385F"/>
                </a:solidFill>
                <a:latin typeface="Century Gothic" panose="020B0502020202020204" pitchFamily="34" charset="0"/>
              </a:rPr>
              <a:t>Texto</a:t>
            </a:r>
          </a:p>
        </p:txBody>
      </p:sp>
      <p:sp>
        <p:nvSpPr>
          <p:cNvPr id="36" name="TextBox 35">
            <a:extLst>
              <a:ext uri="{FF2B5EF4-FFF2-40B4-BE49-F238E27FC236}">
                <a16:creationId xmlns:a16="http://schemas.microsoft.com/office/drawing/2014/main" id="{FB6F4875-9835-F023-B393-16FA52473D35}"/>
              </a:ext>
            </a:extLst>
          </p:cNvPr>
          <p:cNvSpPr txBox="1"/>
          <p:nvPr/>
        </p:nvSpPr>
        <p:spPr>
          <a:xfrm>
            <a:off x="244373" y="6111882"/>
            <a:ext cx="2377440" cy="307777"/>
          </a:xfrm>
          <a:prstGeom prst="rect">
            <a:avLst/>
          </a:prstGeom>
          <a:noFill/>
        </p:spPr>
        <p:txBody>
          <a:bodyPr wrap="square" lIns="0" tIns="0" rIns="0" bIns="0" rtlCol="0" anchor="ctr" anchorCtr="0">
            <a:spAutoFit/>
          </a:bodyPr>
          <a:lstStyle/>
          <a:p>
            <a:pPr algn="ctr" rtl="0"/>
            <a:r>
              <a:rPr lang="pt-BR" sz="2000">
                <a:solidFill>
                  <a:srgbClr val="3F385F"/>
                </a:solidFill>
                <a:latin typeface="Century Gothic" panose="020B0502020202020204" pitchFamily="34" charset="0"/>
              </a:rPr>
              <a:t>Texto</a:t>
            </a:r>
          </a:p>
        </p:txBody>
      </p:sp>
      <p:cxnSp>
        <p:nvCxnSpPr>
          <p:cNvPr id="48" name="Straight Connector 47">
            <a:extLst>
              <a:ext uri="{FF2B5EF4-FFF2-40B4-BE49-F238E27FC236}">
                <a16:creationId xmlns:a16="http://schemas.microsoft.com/office/drawing/2014/main" id="{A8D15B1F-B6FC-566A-4459-08DE6200F5BD}"/>
              </a:ext>
            </a:extLst>
          </p:cNvPr>
          <p:cNvCxnSpPr>
            <a:cxnSpLocks/>
          </p:cNvCxnSpPr>
          <p:nvPr/>
        </p:nvCxnSpPr>
        <p:spPr>
          <a:xfrm>
            <a:off x="156706"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D02177B-7AC1-B8C5-BB03-D956CCD9A8B6}"/>
              </a:ext>
            </a:extLst>
          </p:cNvPr>
          <p:cNvCxnSpPr>
            <a:cxnSpLocks/>
          </p:cNvCxnSpPr>
          <p:nvPr/>
        </p:nvCxnSpPr>
        <p:spPr>
          <a:xfrm>
            <a:off x="320067"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298403E-9B55-2495-2F83-3B9AF9CEDF68}"/>
              </a:ext>
            </a:extLst>
          </p:cNvPr>
          <p:cNvCxnSpPr>
            <a:cxnSpLocks/>
          </p:cNvCxnSpPr>
          <p:nvPr/>
        </p:nvCxnSpPr>
        <p:spPr>
          <a:xfrm>
            <a:off x="424676"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67094EAD-E86C-1E97-052A-B50BB5C8E1E0}"/>
              </a:ext>
            </a:extLst>
          </p:cNvPr>
          <p:cNvSpPr txBox="1"/>
          <p:nvPr/>
        </p:nvSpPr>
        <p:spPr>
          <a:xfrm rot="10800000" flipV="1">
            <a:off x="156706" y="514770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59" name="TextBox 58">
            <a:extLst>
              <a:ext uri="{FF2B5EF4-FFF2-40B4-BE49-F238E27FC236}">
                <a16:creationId xmlns:a16="http://schemas.microsoft.com/office/drawing/2014/main" id="{4A7388E7-1810-0F73-6A98-132909B2A832}"/>
              </a:ext>
            </a:extLst>
          </p:cNvPr>
          <p:cNvSpPr txBox="1"/>
          <p:nvPr/>
        </p:nvSpPr>
        <p:spPr>
          <a:xfrm rot="10800000" flipV="1">
            <a:off x="320067" y="447328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80" name="TextBox 79">
            <a:extLst>
              <a:ext uri="{FF2B5EF4-FFF2-40B4-BE49-F238E27FC236}">
                <a16:creationId xmlns:a16="http://schemas.microsoft.com/office/drawing/2014/main" id="{3CBA8CD4-54D3-2812-AAAF-0D17D25695D1}"/>
              </a:ext>
            </a:extLst>
          </p:cNvPr>
          <p:cNvSpPr txBox="1"/>
          <p:nvPr/>
        </p:nvSpPr>
        <p:spPr>
          <a:xfrm rot="10800000" flipV="1">
            <a:off x="424676" y="378251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8" name="Rounded Rectangle 7">
            <a:extLst>
              <a:ext uri="{FF2B5EF4-FFF2-40B4-BE49-F238E27FC236}">
                <a16:creationId xmlns:a16="http://schemas.microsoft.com/office/drawing/2014/main" id="{08A15841-DA58-AE6F-BE84-14917FA303A1}"/>
              </a:ext>
            </a:extLst>
          </p:cNvPr>
          <p:cNvSpPr/>
          <p:nvPr/>
        </p:nvSpPr>
        <p:spPr>
          <a:xfrm>
            <a:off x="316761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73FFA301-FA2D-DB1D-E78B-A2AF86A4504A}"/>
              </a:ext>
            </a:extLst>
          </p:cNvPr>
          <p:cNvSpPr/>
          <p:nvPr/>
        </p:nvSpPr>
        <p:spPr>
          <a:xfrm flipV="1">
            <a:off x="316761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1C387A6-7029-EEB4-AA75-FE92D46812D3}"/>
              </a:ext>
            </a:extLst>
          </p:cNvPr>
          <p:cNvCxnSpPr>
            <a:cxnSpLocks/>
          </p:cNvCxnSpPr>
          <p:nvPr/>
        </p:nvCxnSpPr>
        <p:spPr>
          <a:xfrm flipV="1">
            <a:off x="316761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695B68-53BD-BE59-044D-CD45D8384996}"/>
              </a:ext>
            </a:extLst>
          </p:cNvPr>
          <p:cNvCxnSpPr>
            <a:cxnSpLocks/>
          </p:cNvCxnSpPr>
          <p:nvPr/>
        </p:nvCxnSpPr>
        <p:spPr>
          <a:xfrm flipV="1">
            <a:off x="333098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DAAEDBC-0F99-A0E2-C158-DB786491EB2A}"/>
              </a:ext>
            </a:extLst>
          </p:cNvPr>
          <p:cNvCxnSpPr>
            <a:cxnSpLocks/>
          </p:cNvCxnSpPr>
          <p:nvPr/>
        </p:nvCxnSpPr>
        <p:spPr>
          <a:xfrm flipV="1">
            <a:off x="343558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97F4226-F5FE-DC53-2027-127E9E914A00}"/>
              </a:ext>
            </a:extLst>
          </p:cNvPr>
          <p:cNvSpPr txBox="1"/>
          <p:nvPr/>
        </p:nvSpPr>
        <p:spPr>
          <a:xfrm>
            <a:off x="3167619" y="126085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14" name="TextBox 13">
            <a:extLst>
              <a:ext uri="{FF2B5EF4-FFF2-40B4-BE49-F238E27FC236}">
                <a16:creationId xmlns:a16="http://schemas.microsoft.com/office/drawing/2014/main" id="{BD9933F0-0870-59A0-246C-00242E539A44}"/>
              </a:ext>
            </a:extLst>
          </p:cNvPr>
          <p:cNvSpPr txBox="1"/>
          <p:nvPr/>
        </p:nvSpPr>
        <p:spPr>
          <a:xfrm>
            <a:off x="3330980" y="194797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15" name="TextBox 14">
            <a:extLst>
              <a:ext uri="{FF2B5EF4-FFF2-40B4-BE49-F238E27FC236}">
                <a16:creationId xmlns:a16="http://schemas.microsoft.com/office/drawing/2014/main" id="{0949F748-EA96-03E8-0FC7-2A4C4A98EA17}"/>
              </a:ext>
            </a:extLst>
          </p:cNvPr>
          <p:cNvSpPr txBox="1"/>
          <p:nvPr/>
        </p:nvSpPr>
        <p:spPr>
          <a:xfrm>
            <a:off x="3435589" y="263874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16" name="TextBox 15">
            <a:extLst>
              <a:ext uri="{FF2B5EF4-FFF2-40B4-BE49-F238E27FC236}">
                <a16:creationId xmlns:a16="http://schemas.microsoft.com/office/drawing/2014/main" id="{B68CA59D-7104-0B71-D5DE-8CD6BB6ACFD9}"/>
              </a:ext>
            </a:extLst>
          </p:cNvPr>
          <p:cNvSpPr txBox="1"/>
          <p:nvPr/>
        </p:nvSpPr>
        <p:spPr>
          <a:xfrm>
            <a:off x="3255287" y="501467"/>
            <a:ext cx="2377440" cy="307777"/>
          </a:xfrm>
          <a:prstGeom prst="rect">
            <a:avLst/>
          </a:prstGeom>
          <a:noFill/>
        </p:spPr>
        <p:txBody>
          <a:bodyPr wrap="square" lIns="0" tIns="0" rIns="0" bIns="0" rtlCol="0" anchor="ctr" anchorCtr="0">
            <a:spAutoFit/>
          </a:bodyPr>
          <a:lstStyle/>
          <a:p>
            <a:pPr algn="ctr" rtl="0"/>
            <a:r>
              <a:rPr lang="pt-BR" sz="2000">
                <a:solidFill>
                  <a:srgbClr val="3F385F"/>
                </a:solidFill>
                <a:latin typeface="Century Gothic" panose="020B0502020202020204" pitchFamily="34" charset="0"/>
              </a:rPr>
              <a:t>Texto</a:t>
            </a:r>
          </a:p>
        </p:txBody>
      </p:sp>
      <p:sp>
        <p:nvSpPr>
          <p:cNvPr id="17" name="TextBox 16">
            <a:extLst>
              <a:ext uri="{FF2B5EF4-FFF2-40B4-BE49-F238E27FC236}">
                <a16:creationId xmlns:a16="http://schemas.microsoft.com/office/drawing/2014/main" id="{8F1C2FC8-4BF7-43ED-0FC1-6148A168FA1E}"/>
              </a:ext>
            </a:extLst>
          </p:cNvPr>
          <p:cNvSpPr txBox="1"/>
          <p:nvPr/>
        </p:nvSpPr>
        <p:spPr>
          <a:xfrm>
            <a:off x="3255286" y="6111882"/>
            <a:ext cx="2377440" cy="307777"/>
          </a:xfrm>
          <a:prstGeom prst="rect">
            <a:avLst/>
          </a:prstGeom>
          <a:noFill/>
        </p:spPr>
        <p:txBody>
          <a:bodyPr wrap="square" lIns="0" tIns="0" rIns="0" bIns="0" rtlCol="0" anchor="ctr" anchorCtr="0">
            <a:spAutoFit/>
          </a:bodyPr>
          <a:lstStyle/>
          <a:p>
            <a:pPr algn="ctr" rtl="0"/>
            <a:r>
              <a:rPr lang="pt-BR" sz="2000">
                <a:solidFill>
                  <a:srgbClr val="3F385F"/>
                </a:solidFill>
                <a:latin typeface="Century Gothic" panose="020B0502020202020204" pitchFamily="34" charset="0"/>
              </a:rPr>
              <a:t>Texto</a:t>
            </a:r>
          </a:p>
        </p:txBody>
      </p:sp>
      <p:cxnSp>
        <p:nvCxnSpPr>
          <p:cNvPr id="19" name="Straight Connector 18">
            <a:extLst>
              <a:ext uri="{FF2B5EF4-FFF2-40B4-BE49-F238E27FC236}">
                <a16:creationId xmlns:a16="http://schemas.microsoft.com/office/drawing/2014/main" id="{3419B0DA-98E8-9C76-8F65-2CD56B0665CB}"/>
              </a:ext>
            </a:extLst>
          </p:cNvPr>
          <p:cNvCxnSpPr>
            <a:cxnSpLocks/>
          </p:cNvCxnSpPr>
          <p:nvPr/>
        </p:nvCxnSpPr>
        <p:spPr>
          <a:xfrm>
            <a:off x="316761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F6251AE-3533-BF7E-BD80-EF210CFFAEE6}"/>
              </a:ext>
            </a:extLst>
          </p:cNvPr>
          <p:cNvCxnSpPr>
            <a:cxnSpLocks/>
          </p:cNvCxnSpPr>
          <p:nvPr/>
        </p:nvCxnSpPr>
        <p:spPr>
          <a:xfrm>
            <a:off x="333098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58FAE8D-9AE7-A72C-0375-C8DB715F0F8D}"/>
              </a:ext>
            </a:extLst>
          </p:cNvPr>
          <p:cNvCxnSpPr>
            <a:cxnSpLocks/>
          </p:cNvCxnSpPr>
          <p:nvPr/>
        </p:nvCxnSpPr>
        <p:spPr>
          <a:xfrm>
            <a:off x="343558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132D8D8-38C2-C5C3-A766-906595A3B534}"/>
              </a:ext>
            </a:extLst>
          </p:cNvPr>
          <p:cNvSpPr txBox="1"/>
          <p:nvPr/>
        </p:nvSpPr>
        <p:spPr>
          <a:xfrm rot="10800000" flipV="1">
            <a:off x="3167619" y="514770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23" name="TextBox 22">
            <a:extLst>
              <a:ext uri="{FF2B5EF4-FFF2-40B4-BE49-F238E27FC236}">
                <a16:creationId xmlns:a16="http://schemas.microsoft.com/office/drawing/2014/main" id="{F54630A3-766F-A0ED-08B7-672FE57CCD8E}"/>
              </a:ext>
            </a:extLst>
          </p:cNvPr>
          <p:cNvSpPr txBox="1"/>
          <p:nvPr/>
        </p:nvSpPr>
        <p:spPr>
          <a:xfrm rot="10800000" flipV="1">
            <a:off x="3330980" y="447328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24" name="TextBox 23">
            <a:extLst>
              <a:ext uri="{FF2B5EF4-FFF2-40B4-BE49-F238E27FC236}">
                <a16:creationId xmlns:a16="http://schemas.microsoft.com/office/drawing/2014/main" id="{82C826D6-FA45-88D0-91C9-1EC8A849E3DA}"/>
              </a:ext>
            </a:extLst>
          </p:cNvPr>
          <p:cNvSpPr txBox="1"/>
          <p:nvPr/>
        </p:nvSpPr>
        <p:spPr>
          <a:xfrm rot="10800000" flipV="1">
            <a:off x="3435589" y="378251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45" name="Rounded Rectangle 44">
            <a:extLst>
              <a:ext uri="{FF2B5EF4-FFF2-40B4-BE49-F238E27FC236}">
                <a16:creationId xmlns:a16="http://schemas.microsoft.com/office/drawing/2014/main" id="{51F1A4AE-7731-B4D5-4E6B-E970799ED27C}"/>
              </a:ext>
            </a:extLst>
          </p:cNvPr>
          <p:cNvSpPr/>
          <p:nvPr/>
        </p:nvSpPr>
        <p:spPr>
          <a:xfrm>
            <a:off x="616287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988144"/>
            <a:ext cx="9749580" cy="893257"/>
          </a:xfrm>
          <a:prstGeom prst="rightArrow">
            <a:avLst>
              <a:gd name="adj1" fmla="val 14358"/>
              <a:gd name="adj2" fmla="val 48746"/>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16287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16287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632624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643084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162879" y="126085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326240" y="194797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430849" y="263874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250547" y="501467"/>
            <a:ext cx="2377440" cy="307777"/>
          </a:xfrm>
          <a:prstGeom prst="rect">
            <a:avLst/>
          </a:prstGeom>
          <a:noFill/>
        </p:spPr>
        <p:txBody>
          <a:bodyPr wrap="square" lIns="0" tIns="0" rIns="0" bIns="0" rtlCol="0" anchor="ctr" anchorCtr="0">
            <a:spAutoFit/>
          </a:bodyPr>
          <a:lstStyle/>
          <a:p>
            <a:pPr algn="ctr" rtl="0"/>
            <a:r>
              <a:rPr lang="pt-BR" sz="2000">
                <a:solidFill>
                  <a:srgbClr val="3F385F"/>
                </a:solidFill>
                <a:latin typeface="Century Gothic" panose="020B0502020202020204" pitchFamily="34" charset="0"/>
              </a:rPr>
              <a:t>Texto</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250546" y="6111882"/>
            <a:ext cx="2377440" cy="307777"/>
          </a:xfrm>
          <a:prstGeom prst="rect">
            <a:avLst/>
          </a:prstGeom>
          <a:noFill/>
        </p:spPr>
        <p:txBody>
          <a:bodyPr wrap="square" lIns="0" tIns="0" rIns="0" bIns="0" rtlCol="0" anchor="ctr" anchorCtr="0">
            <a:spAutoFit/>
          </a:bodyPr>
          <a:lstStyle/>
          <a:p>
            <a:pPr algn="ctr" rtl="0"/>
            <a:r>
              <a:rPr lang="pt-BR" sz="2000">
                <a:solidFill>
                  <a:srgbClr val="3F385F"/>
                </a:solidFill>
                <a:latin typeface="Century Gothic" panose="020B0502020202020204" pitchFamily="34" charset="0"/>
              </a:rPr>
              <a:t>Texto</a:t>
            </a:r>
          </a:p>
        </p:txBody>
      </p: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16287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632624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643084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162879" y="514770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326240" y="4473286"/>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430849" y="3782513"/>
            <a:ext cx="2103120" cy="215444"/>
          </a:xfrm>
          <a:prstGeom prst="rect">
            <a:avLst/>
          </a:prstGeom>
          <a:noFill/>
        </p:spPr>
        <p:txBody>
          <a:bodyPr wrap="square" lIns="0" tIns="0" rIns="91440" bIns="0" rtlCol="0">
            <a:spAutoFit/>
          </a:bodyPr>
          <a:lstStyle/>
          <a:p>
            <a:pPr rtl="0"/>
            <a:r>
              <a:rPr lang="pt-BR" sz="1400">
                <a:solidFill>
                  <a:schemeClr val="tx1">
                    <a:lumMod val="75000"/>
                    <a:lumOff val="25000"/>
                  </a:schemeClr>
                </a:solidFill>
                <a:latin typeface="Century Gothic" panose="020B0502020202020204" pitchFamily="34" charset="0"/>
              </a:rPr>
              <a:t>Texto</a:t>
            </a:r>
          </a:p>
        </p:txBody>
      </p:sp>
      <p:sp>
        <p:nvSpPr>
          <p:cNvPr id="32" name="Half Frame 31">
            <a:extLst>
              <a:ext uri="{FF2B5EF4-FFF2-40B4-BE49-F238E27FC236}">
                <a16:creationId xmlns:a16="http://schemas.microsoft.com/office/drawing/2014/main" id="{FBB3DFCE-F835-F324-8607-659A9804408E}"/>
              </a:ext>
            </a:extLst>
          </p:cNvPr>
          <p:cNvSpPr/>
          <p:nvPr/>
        </p:nvSpPr>
        <p:spPr>
          <a:xfrm rot="8099458">
            <a:off x="9055940" y="3161510"/>
            <a:ext cx="548640" cy="548640"/>
          </a:xfrm>
          <a:prstGeom prst="halfFrame">
            <a:avLst>
              <a:gd name="adj1" fmla="val 32842"/>
              <a:gd name="adj2" fmla="val 33806"/>
            </a:avLst>
          </a:prstGeom>
          <a:gradFill>
            <a:gsLst>
              <a:gs pos="48000">
                <a:srgbClr val="A3D3CD"/>
              </a:gs>
              <a:gs pos="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a:extLst>
              <a:ext uri="{FF2B5EF4-FFF2-40B4-BE49-F238E27FC236}">
                <a16:creationId xmlns:a16="http://schemas.microsoft.com/office/drawing/2014/main" id="{135E612E-43D6-B6A0-6D77-2380CFC0AC4B}"/>
              </a:ext>
            </a:extLst>
          </p:cNvPr>
          <p:cNvCxnSpPr>
            <a:cxnSpLocks/>
            <a:stCxn id="6" idx="1"/>
          </p:cNvCxnSpPr>
          <p:nvPr/>
        </p:nvCxnSpPr>
        <p:spPr>
          <a:xfrm>
            <a:off x="0" y="3434773"/>
            <a:ext cx="9169400" cy="0"/>
          </a:xfrm>
          <a:prstGeom prst="line">
            <a:avLst/>
          </a:prstGeom>
          <a:ln w="19050">
            <a:solidFill>
              <a:srgbClr val="118079"/>
            </a:solidFil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F6DE210-7C69-FE71-AA0E-95A878B04842}"/>
              </a:ext>
            </a:extLst>
          </p:cNvPr>
          <p:cNvSpPr txBox="1"/>
          <p:nvPr/>
        </p:nvSpPr>
        <p:spPr>
          <a:xfrm>
            <a:off x="9945976" y="3254662"/>
            <a:ext cx="1977197" cy="307777"/>
          </a:xfrm>
          <a:prstGeom prst="rect">
            <a:avLst/>
          </a:prstGeom>
          <a:noFill/>
        </p:spPr>
        <p:txBody>
          <a:bodyPr wrap="square" lIns="0" tIns="0" rIns="0" bIns="0" rtlCol="0" anchor="ctr" anchorCtr="0">
            <a:spAutoFit/>
          </a:bodyPr>
          <a:lstStyle/>
          <a:p>
            <a:pPr algn="ctr" rtl="0"/>
            <a:r>
              <a:rPr lang="pt-BR" sz="2000">
                <a:solidFill>
                  <a:srgbClr val="118079"/>
                </a:solidFill>
                <a:latin typeface="Century Gothic" panose="020B0502020202020204" pitchFamily="34" charset="0"/>
              </a:rPr>
              <a:t>Texto</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0011029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12481</TotalTime>
  <Words>253</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177</cp:revision>
  <cp:lastPrinted>2024-02-20T23:48:17Z</cp:lastPrinted>
  <dcterms:created xsi:type="dcterms:W3CDTF">2021-07-07T23:54:57Z</dcterms:created>
  <dcterms:modified xsi:type="dcterms:W3CDTF">2024-10-27T02:31:41Z</dcterms:modified>
</cp:coreProperties>
</file>