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5"/>
  </p:notesMasterIdLst>
  <p:sldIdLst>
    <p:sldId id="347" r:id="rId2"/>
    <p:sldId id="349" r:id="rId3"/>
    <p:sldId id="295"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3F0F0"/>
    <a:srgbClr val="E6DFDB"/>
    <a:srgbClr val="EDE4DB"/>
    <a:srgbClr val="FBF2EB"/>
    <a:srgbClr val="FE5A01"/>
    <a:srgbClr val="FFF2F0"/>
    <a:srgbClr val="00E8F6"/>
    <a:srgbClr val="007A84"/>
    <a:srgbClr val="00929D"/>
    <a:srgbClr val="AD2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3814" autoAdjust="0"/>
    <p:restoredTop sz="86447"/>
  </p:normalViewPr>
  <p:slideViewPr>
    <p:cSldViewPr snapToGrid="0" snapToObjects="1">
      <p:cViewPr varScale="1">
        <p:scale>
          <a:sx n="108" d="100"/>
          <a:sy n="108" d="100"/>
        </p:scale>
        <p:origin x="1272" y="102"/>
      </p:cViewPr>
      <p:guideLst/>
    </p:cSldViewPr>
  </p:slideViewPr>
  <p:outlineViewPr>
    <p:cViewPr>
      <p:scale>
        <a:sx n="33" d="100"/>
        <a:sy n="33" d="100"/>
      </p:scale>
      <p:origin x="0" y="0"/>
    </p:cViewPr>
    <p:sldLst>
      <p:sld r:id="rId1"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_rels/viewProps.xml.rels><?xml version="1.0" encoding="UTF-8" standalone="yes"?>
<Relationships xmlns="http://schemas.openxmlformats.org/package/2006/relationships"><Relationship Id="rId1"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12/12/2024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3</a:t>
            </a:fld>
            <a:endParaRPr/>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12/12/2024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12/12/2024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12/12/2024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12/12/2024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12/12/2024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12/12/2024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12/12/2024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12/12/2024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12/12/2024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12/12/2024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12/12/2024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12/12/2024</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pt.smartsheet.com/try-it?trp=58193"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18" name="Rounded Rectangle 317">
            <a:extLst>
              <a:ext uri="{FF2B5EF4-FFF2-40B4-BE49-F238E27FC236}">
                <a16:creationId xmlns:a16="http://schemas.microsoft.com/office/drawing/2014/main" id="{9253457F-3543-0E27-79AC-3923E17F5DCF}"/>
              </a:ext>
            </a:extLst>
          </p:cNvPr>
          <p:cNvSpPr/>
          <p:nvPr/>
        </p:nvSpPr>
        <p:spPr>
          <a:xfrm>
            <a:off x="288321" y="689257"/>
            <a:ext cx="2679187" cy="2279727"/>
          </a:xfrm>
          <a:prstGeom prst="roundRect">
            <a:avLst>
              <a:gd name="adj" fmla="val 3761"/>
            </a:avLst>
          </a:prstGeom>
          <a:solidFill>
            <a:srgbClr val="E5E5E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137160" tIns="45720" rIns="91440" bIns="45720" numCol="1" spcCol="0" rtlCol="0" fromWordArt="0" anchor="ctr" anchorCtr="0" forceAA="0" compatLnSpc="1">
            <a:prstTxWarp prst="textNoShape">
              <a:avLst/>
            </a:prstTxWarp>
            <a:noAutofit/>
          </a:bodyPr>
          <a:lstStyle/>
          <a:p>
            <a:pPr marL="0" marR="0">
              <a:lnSpc>
                <a:spcPct val="115000"/>
              </a:lnSpc>
              <a:spcBef>
                <a:spcPts val="0"/>
              </a:spcBef>
              <a:spcAft>
                <a:spcPts val="0"/>
              </a:spcAft>
            </a:pPr>
            <a:endParaRPr lang="en-US" sz="1000" dirty="0">
              <a:effectLst/>
              <a:latin typeface="Century Gothic" panose="020B0502020202020204" pitchFamily="34" charset="0"/>
              <a:ea typeface="Calibri" panose="020F0502020204030204" pitchFamily="34" charset="0"/>
              <a:cs typeface="Times New Roman" panose="02020603050405020304" pitchFamily="18" charset="0"/>
            </a:endParaRPr>
          </a:p>
        </p:txBody>
      </p:sp>
      <p:sp>
        <p:nvSpPr>
          <p:cNvPr id="319" name="Rounded Rectangle 318">
            <a:extLst>
              <a:ext uri="{FF2B5EF4-FFF2-40B4-BE49-F238E27FC236}">
                <a16:creationId xmlns:a16="http://schemas.microsoft.com/office/drawing/2014/main" id="{5906C3F9-2844-6815-389C-4F901549E5E5}"/>
              </a:ext>
            </a:extLst>
          </p:cNvPr>
          <p:cNvSpPr/>
          <p:nvPr/>
        </p:nvSpPr>
        <p:spPr>
          <a:xfrm>
            <a:off x="288321" y="3206720"/>
            <a:ext cx="3203900" cy="3368135"/>
          </a:xfrm>
          <a:prstGeom prst="roundRect">
            <a:avLst>
              <a:gd name="adj" fmla="val 2569"/>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137160" tIns="45720" rIns="91440" bIns="45720" numCol="1" spcCol="0" rtlCol="0" fromWordArt="0" anchor="ctr" anchorCtr="0" forceAA="0" compatLnSpc="1">
            <a:prstTxWarp prst="textNoShape">
              <a:avLst/>
            </a:prstTxWarp>
            <a:noAutofit/>
          </a:bodyPr>
          <a:lstStyle/>
          <a:p>
            <a:pPr marL="0" marR="0">
              <a:lnSpc>
                <a:spcPct val="115000"/>
              </a:lnSpc>
              <a:spcBef>
                <a:spcPts val="0"/>
              </a:spcBef>
              <a:spcAft>
                <a:spcPts val="0"/>
              </a:spcAft>
            </a:pPr>
            <a:endParaRPr lang="en-US" sz="1000" dirty="0">
              <a:effectLst/>
              <a:latin typeface="Century Gothic" panose="020B0502020202020204" pitchFamily="34" charset="0"/>
              <a:ea typeface="Calibri" panose="020F0502020204030204" pitchFamily="34" charset="0"/>
              <a:cs typeface="Times New Roman" panose="02020603050405020304" pitchFamily="18" charset="0"/>
            </a:endParaRPr>
          </a:p>
        </p:txBody>
      </p:sp>
      <p:sp>
        <p:nvSpPr>
          <p:cNvPr id="313" name="Rounded Rectangle 312">
            <a:extLst>
              <a:ext uri="{FF2B5EF4-FFF2-40B4-BE49-F238E27FC236}">
                <a16:creationId xmlns:a16="http://schemas.microsoft.com/office/drawing/2014/main" id="{ABC237E0-2E25-738D-8313-EEE052096420}"/>
              </a:ext>
            </a:extLst>
          </p:cNvPr>
          <p:cNvSpPr/>
          <p:nvPr/>
        </p:nvSpPr>
        <p:spPr>
          <a:xfrm>
            <a:off x="3716020" y="689257"/>
            <a:ext cx="4043912" cy="2904531"/>
          </a:xfrm>
          <a:prstGeom prst="roundRect">
            <a:avLst>
              <a:gd name="adj" fmla="val 3329"/>
            </a:avLst>
          </a:prstGeom>
          <a:solidFill>
            <a:srgbClr val="D7F1F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314" name="Rounded Rectangle 313">
            <a:extLst>
              <a:ext uri="{FF2B5EF4-FFF2-40B4-BE49-F238E27FC236}">
                <a16:creationId xmlns:a16="http://schemas.microsoft.com/office/drawing/2014/main" id="{366BC4D4-E19A-447C-DA54-7A2BCF263183}"/>
              </a:ext>
            </a:extLst>
          </p:cNvPr>
          <p:cNvSpPr/>
          <p:nvPr/>
        </p:nvSpPr>
        <p:spPr>
          <a:xfrm>
            <a:off x="7833047" y="689257"/>
            <a:ext cx="4041648" cy="2904531"/>
          </a:xfrm>
          <a:prstGeom prst="roundRect">
            <a:avLst>
              <a:gd name="adj" fmla="val 3671"/>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315" name="Rounded Rectangle 314">
            <a:extLst>
              <a:ext uri="{FF2B5EF4-FFF2-40B4-BE49-F238E27FC236}">
                <a16:creationId xmlns:a16="http://schemas.microsoft.com/office/drawing/2014/main" id="{19E71438-1DC0-5BEE-1C53-21A8DFE24CD9}"/>
              </a:ext>
            </a:extLst>
          </p:cNvPr>
          <p:cNvSpPr/>
          <p:nvPr/>
        </p:nvSpPr>
        <p:spPr>
          <a:xfrm>
            <a:off x="3716020" y="3670324"/>
            <a:ext cx="4043912" cy="2904531"/>
          </a:xfrm>
          <a:prstGeom prst="roundRect">
            <a:avLst>
              <a:gd name="adj" fmla="val 2987"/>
            </a:avLst>
          </a:prstGeom>
          <a:solidFill>
            <a:srgbClr val="ABE5EC"/>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316" name="Rounded Rectangle 315">
            <a:extLst>
              <a:ext uri="{FF2B5EF4-FFF2-40B4-BE49-F238E27FC236}">
                <a16:creationId xmlns:a16="http://schemas.microsoft.com/office/drawing/2014/main" id="{C59D4DAB-A5AE-4EBC-2678-4C7ED0AEA6E1}"/>
              </a:ext>
            </a:extLst>
          </p:cNvPr>
          <p:cNvSpPr/>
          <p:nvPr/>
        </p:nvSpPr>
        <p:spPr>
          <a:xfrm>
            <a:off x="7833047" y="3670324"/>
            <a:ext cx="4041648" cy="2904531"/>
          </a:xfrm>
          <a:prstGeom prst="roundRect">
            <a:avLst>
              <a:gd name="adj" fmla="val 3329"/>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329" name="Rectangle 328">
            <a:extLst>
              <a:ext uri="{FF2B5EF4-FFF2-40B4-BE49-F238E27FC236}">
                <a16:creationId xmlns:a16="http://schemas.microsoft.com/office/drawing/2014/main" id="{71175741-2835-EDF3-8458-F817F5CB65EC}"/>
              </a:ext>
            </a:extLst>
          </p:cNvPr>
          <p:cNvSpPr/>
          <p:nvPr/>
        </p:nvSpPr>
        <p:spPr>
          <a:xfrm>
            <a:off x="3841781" y="1107254"/>
            <a:ext cx="3381152" cy="233900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137160" tIns="45720" rIns="91440" bIns="45720" numCol="1" spcCol="0" rtlCol="0" fromWordArt="0" anchor="ctr" anchorCtr="0" forceAA="0" compatLnSpc="1">
            <a:prstTxWarp prst="textNoShape">
              <a:avLst/>
            </a:prstTxWarp>
            <a:noAutofit/>
          </a:bodyPr>
          <a:lstStyle/>
          <a:p>
            <a:pPr marL="342900" marR="0" lvl="0" indent="-342900" rtl="0">
              <a:lnSpc>
                <a:spcPct val="115000"/>
              </a:lnSpc>
              <a:spcBef>
                <a:spcPts val="0"/>
              </a:spcBef>
              <a:spcAft>
                <a:spcPts val="0"/>
              </a:spcAft>
              <a:buFont typeface="Symbol" pitchFamily="2" charset="2"/>
              <a:buChar char=""/>
            </a:pPr>
            <a:r>
              <a:rPr lang="pt-BR" sz="13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Orientado ao consumidor: </a:t>
            </a:r>
            <a:br>
              <a:rPr lang="en-US" sz="13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br>
            <a:r>
              <a:rPr lang="pt-BR" sz="13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podemos vender produtos somente digitais para clientes </a:t>
            </a:r>
            <a:br>
              <a:rPr lang="pt-BR" sz="13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br>
            <a:r>
              <a:rPr lang="pt-BR" sz="13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em todo o mundo.</a:t>
            </a:r>
            <a:br>
              <a:rPr lang="en-US" sz="13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br>
            <a:endParaRPr lang="en-US" sz="13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endParaRPr>
          </a:p>
          <a:p>
            <a:pPr marL="342900" marR="0" lvl="0" indent="-342900" rtl="0">
              <a:lnSpc>
                <a:spcPct val="115000"/>
              </a:lnSpc>
              <a:spcBef>
                <a:spcPts val="0"/>
              </a:spcBef>
              <a:spcAft>
                <a:spcPts val="0"/>
              </a:spcAft>
              <a:buFont typeface="Symbol" pitchFamily="2" charset="2"/>
              <a:buChar char=""/>
            </a:pPr>
            <a:r>
              <a:rPr lang="pt-BR" sz="13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Orientado para negócios: </a:t>
            </a:r>
            <a:br>
              <a:rPr lang="en-US" sz="13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br>
            <a:r>
              <a:rPr lang="pt-BR" sz="13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podemos incorporar a tecnologia blockchain e aceitar todos os tipos de pagamentos digitais.</a:t>
            </a:r>
          </a:p>
        </p:txBody>
      </p:sp>
      <p:sp>
        <p:nvSpPr>
          <p:cNvPr id="330" name="Rectangle 329">
            <a:extLst>
              <a:ext uri="{FF2B5EF4-FFF2-40B4-BE49-F238E27FC236}">
                <a16:creationId xmlns:a16="http://schemas.microsoft.com/office/drawing/2014/main" id="{01E4FEBF-A5C0-FF35-30D4-369E090294D2}"/>
              </a:ext>
            </a:extLst>
          </p:cNvPr>
          <p:cNvSpPr/>
          <p:nvPr/>
        </p:nvSpPr>
        <p:spPr>
          <a:xfrm>
            <a:off x="7844190" y="1118394"/>
            <a:ext cx="3739670" cy="211671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137160" tIns="45720" rIns="91440" bIns="45720" numCol="1" spcCol="0" rtlCol="0" fromWordArt="0" anchor="ctr" anchorCtr="0" forceAA="0" compatLnSpc="1">
            <a:prstTxWarp prst="textNoShape">
              <a:avLst/>
            </a:prstTxWarp>
            <a:noAutofit/>
          </a:bodyPr>
          <a:lstStyle/>
          <a:p>
            <a:pPr marL="342900" marR="0" lvl="0" indent="-342900" rtl="0">
              <a:lnSpc>
                <a:spcPct val="115000"/>
              </a:lnSpc>
              <a:spcBef>
                <a:spcPts val="0"/>
              </a:spcBef>
              <a:spcAft>
                <a:spcPts val="0"/>
              </a:spcAft>
              <a:buFont typeface="Symbol" pitchFamily="2" charset="2"/>
              <a:buChar char=""/>
            </a:pPr>
            <a:r>
              <a:rPr lang="pt-BR" sz="130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Infraestrutura muito nova: </a:t>
            </a:r>
            <a:br>
              <a:rPr lang="en-US" sz="13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br>
            <a:r>
              <a:rPr lang="pt-BR" sz="130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haverá um número substancial de obstáculos.</a:t>
            </a:r>
            <a:br>
              <a:rPr lang="en-US" sz="13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br>
            <a:endParaRPr lang="en-US" sz="13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endParaRPr>
          </a:p>
          <a:p>
            <a:pPr marL="342900" marR="0" lvl="0" indent="-342900" rtl="0">
              <a:lnSpc>
                <a:spcPct val="115000"/>
              </a:lnSpc>
              <a:spcBef>
                <a:spcPts val="0"/>
              </a:spcBef>
              <a:spcAft>
                <a:spcPts val="0"/>
              </a:spcAft>
              <a:buFont typeface="Symbol" pitchFamily="2" charset="2"/>
              <a:buChar char=""/>
            </a:pPr>
            <a:r>
              <a:rPr lang="pt-BR" sz="130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Sem mentores ou especialistas: </a:t>
            </a:r>
            <a:br>
              <a:rPr lang="en-US" sz="13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br>
            <a:r>
              <a:rPr lang="pt-BR" sz="130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como o metaverso é novo, não há mentores ou especialistas comprovados para ajudar a nos guiar.</a:t>
            </a:r>
          </a:p>
        </p:txBody>
      </p:sp>
      <p:sp>
        <p:nvSpPr>
          <p:cNvPr id="331" name="Rectangle 330">
            <a:extLst>
              <a:ext uri="{FF2B5EF4-FFF2-40B4-BE49-F238E27FC236}">
                <a16:creationId xmlns:a16="http://schemas.microsoft.com/office/drawing/2014/main" id="{C2EB99B9-D349-CB7B-5803-E4DF38CB651A}"/>
              </a:ext>
            </a:extLst>
          </p:cNvPr>
          <p:cNvSpPr/>
          <p:nvPr/>
        </p:nvSpPr>
        <p:spPr>
          <a:xfrm>
            <a:off x="3802684" y="3655659"/>
            <a:ext cx="3542800" cy="253152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137160" tIns="45720" rIns="91440" bIns="45720" numCol="1" spcCol="0" rtlCol="0" fromWordArt="0" anchor="ctr" anchorCtr="0" forceAA="0" compatLnSpc="1">
            <a:prstTxWarp prst="textNoShape">
              <a:avLst/>
            </a:prstTxWarp>
            <a:noAutofit/>
          </a:bodyPr>
          <a:lstStyle/>
          <a:p>
            <a:pPr marL="342900" marR="0" lvl="0" indent="-342900" rtl="0">
              <a:lnSpc>
                <a:spcPct val="115000"/>
              </a:lnSpc>
              <a:spcBef>
                <a:spcPts val="0"/>
              </a:spcBef>
              <a:spcAft>
                <a:spcPts val="0"/>
              </a:spcAft>
              <a:buFont typeface="Symbol" pitchFamily="2" charset="2"/>
              <a:buChar char=""/>
            </a:pPr>
            <a:r>
              <a:rPr lang="pt-BR" sz="13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Expansão digital: </a:t>
            </a:r>
            <a:br>
              <a:rPr lang="en-US" sz="13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br>
            <a:r>
              <a:rPr lang="pt-BR" sz="13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temos a oportunidade de alcançar um público muito mais amplo </a:t>
            </a:r>
            <a:br>
              <a:rPr lang="pt-BR" sz="13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br>
            <a:r>
              <a:rPr lang="pt-BR" sz="13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(ou seja, em todo o mundo).</a:t>
            </a:r>
            <a:br>
              <a:rPr lang="en-US" sz="13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br>
            <a:endParaRPr lang="en-US" sz="13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endParaRPr>
          </a:p>
          <a:p>
            <a:pPr marL="342900" marR="0" lvl="0" indent="-342900" rtl="0">
              <a:lnSpc>
                <a:spcPct val="115000"/>
              </a:lnSpc>
              <a:spcBef>
                <a:spcPts val="0"/>
              </a:spcBef>
              <a:spcAft>
                <a:spcPts val="0"/>
              </a:spcAft>
              <a:buFont typeface="Symbol" pitchFamily="2" charset="2"/>
              <a:buChar char=""/>
            </a:pPr>
            <a:r>
              <a:rPr lang="pt-BR" sz="13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Novos fluxos de receita: </a:t>
            </a:r>
            <a:br>
              <a:rPr lang="en-US" sz="13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br>
            <a:r>
              <a:rPr lang="pt-BR" sz="13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podemos criar novas linhas de produtos digitais e do mundo real e nos preparar para crescimento e evolução futuros.</a:t>
            </a:r>
          </a:p>
        </p:txBody>
      </p:sp>
      <p:sp>
        <p:nvSpPr>
          <p:cNvPr id="332" name="Rectangle 331">
            <a:extLst>
              <a:ext uri="{FF2B5EF4-FFF2-40B4-BE49-F238E27FC236}">
                <a16:creationId xmlns:a16="http://schemas.microsoft.com/office/drawing/2014/main" id="{EDB1A0A1-3369-8492-E2CD-143DA9977575}"/>
              </a:ext>
            </a:extLst>
          </p:cNvPr>
          <p:cNvSpPr/>
          <p:nvPr/>
        </p:nvSpPr>
        <p:spPr>
          <a:xfrm>
            <a:off x="7844190" y="3722503"/>
            <a:ext cx="3911514" cy="253152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137160" tIns="45720" rIns="91440" bIns="45720" numCol="1" spcCol="0" rtlCol="0" fromWordArt="0" anchor="ctr" anchorCtr="0" forceAA="0" compatLnSpc="1">
            <a:prstTxWarp prst="textNoShape">
              <a:avLst/>
            </a:prstTxWarp>
            <a:noAutofit/>
          </a:bodyPr>
          <a:lstStyle/>
          <a:p>
            <a:pPr marL="342900" marR="0" lvl="0" indent="-342900" rtl="0">
              <a:lnSpc>
                <a:spcPct val="115000"/>
              </a:lnSpc>
              <a:spcBef>
                <a:spcPts val="0"/>
              </a:spcBef>
              <a:spcAft>
                <a:spcPts val="0"/>
              </a:spcAft>
              <a:buFont typeface="Symbol" pitchFamily="2" charset="2"/>
              <a:buChar char=""/>
            </a:pPr>
            <a:r>
              <a:rPr lang="pt-BR" sz="130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Segurança: </a:t>
            </a:r>
            <a:br>
              <a:rPr lang="en-US" sz="13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br>
            <a:r>
              <a:rPr lang="pt-BR" sz="130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não se sabe o suficiente sobre a segurança cibernética e os riscos de hackeamento dentro do metaverso.</a:t>
            </a:r>
            <a:br>
              <a:rPr lang="en-US" sz="13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br>
            <a:endParaRPr lang="en-US" sz="13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endParaRPr>
          </a:p>
          <a:p>
            <a:pPr marL="342900" marR="0" lvl="0" indent="-342900" rtl="0">
              <a:lnSpc>
                <a:spcPct val="115000"/>
              </a:lnSpc>
              <a:spcBef>
                <a:spcPts val="0"/>
              </a:spcBef>
              <a:spcAft>
                <a:spcPts val="0"/>
              </a:spcAft>
              <a:buFont typeface="Symbol" pitchFamily="2" charset="2"/>
              <a:buChar char=""/>
            </a:pPr>
            <a:r>
              <a:rPr lang="pt-BR" sz="130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Crime e assédio: </a:t>
            </a:r>
            <a:br>
              <a:rPr lang="en-US" sz="13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br>
            <a:r>
              <a:rPr lang="pt-BR" sz="130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é difícil aplicar regras e leis em um espaço digital.</a:t>
            </a:r>
          </a:p>
        </p:txBody>
      </p:sp>
      <p:sp>
        <p:nvSpPr>
          <p:cNvPr id="408" name="Rectangle 407">
            <a:extLst>
              <a:ext uri="{FF2B5EF4-FFF2-40B4-BE49-F238E27FC236}">
                <a16:creationId xmlns:a16="http://schemas.microsoft.com/office/drawing/2014/main" id="{63C277D0-F86C-502D-9943-8FFCF7EEB341}"/>
              </a:ext>
            </a:extLst>
          </p:cNvPr>
          <p:cNvSpPr/>
          <p:nvPr/>
        </p:nvSpPr>
        <p:spPr>
          <a:xfrm>
            <a:off x="326455" y="1113920"/>
            <a:ext cx="2545793" cy="14530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137160" tIns="45720" rIns="91440" bIns="45720" numCol="1" spcCol="0" rtlCol="0" fromWordArt="0" anchor="t" anchorCtr="0" forceAA="0" compatLnSpc="1">
            <a:prstTxWarp prst="textNoShape">
              <a:avLst/>
            </a:prstTxWarp>
            <a:noAutofit/>
          </a:bodyPr>
          <a:lstStyle/>
          <a:p>
            <a:pPr rtl="0">
              <a:lnSpc>
                <a:spcPct val="115000"/>
              </a:lnSpc>
            </a:pPr>
            <a:r>
              <a:rPr lang="pt-BR" sz="130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Determine se uma expansão no metaverso é benéfica para nossos negócios.</a:t>
            </a:r>
          </a:p>
          <a:p>
            <a:pPr marR="0" lvl="0">
              <a:lnSpc>
                <a:spcPct val="115000"/>
              </a:lnSpc>
              <a:spcBef>
                <a:spcPts val="0"/>
              </a:spcBef>
              <a:spcAft>
                <a:spcPts val="0"/>
              </a:spcAft>
            </a:pPr>
            <a:endParaRPr lang="en-US" sz="1300" dirty="0">
              <a:effectLst/>
              <a:ea typeface="Calibri" panose="020F0502020204030204" pitchFamily="34" charset="0"/>
              <a:cs typeface="Times New Roman" panose="02020603050405020304" pitchFamily="18" charset="0"/>
            </a:endParaRPr>
          </a:p>
        </p:txBody>
      </p:sp>
      <p:sp>
        <p:nvSpPr>
          <p:cNvPr id="409" name="Rectangle 408">
            <a:extLst>
              <a:ext uri="{FF2B5EF4-FFF2-40B4-BE49-F238E27FC236}">
                <a16:creationId xmlns:a16="http://schemas.microsoft.com/office/drawing/2014/main" id="{7618A27A-8229-D02A-89DD-01C7C1A127E6}"/>
              </a:ext>
            </a:extLst>
          </p:cNvPr>
          <p:cNvSpPr/>
          <p:nvPr/>
        </p:nvSpPr>
        <p:spPr>
          <a:xfrm>
            <a:off x="326455" y="3933373"/>
            <a:ext cx="3154684" cy="22031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137160" tIns="45720" rIns="91440" bIns="45720" numCol="1" spcCol="0" rtlCol="0" fromWordArt="0" anchor="t" anchorCtr="0" forceAA="0" compatLnSpc="1">
            <a:prstTxWarp prst="textNoShape">
              <a:avLst/>
            </a:prstTxWarp>
            <a:noAutofit/>
          </a:bodyPr>
          <a:lstStyle/>
          <a:p>
            <a:pPr marL="0" marR="0" rtl="0">
              <a:lnSpc>
                <a:spcPct val="115000"/>
              </a:lnSpc>
              <a:spcBef>
                <a:spcPts val="0"/>
              </a:spcBef>
              <a:spcAft>
                <a:spcPts val="0"/>
              </a:spcAft>
            </a:pPr>
            <a:r>
              <a:rPr lang="pt-BR" sz="130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Inicie um teste e continue pesquisando. Observe oportunidades de anunciar e os custos de uma vitrine virtual. Converse com um representante do metaverso sobre as políticas de segurança e jurídicas. </a:t>
            </a:r>
          </a:p>
          <a:p>
            <a:pPr marR="0" lvl="0">
              <a:lnSpc>
                <a:spcPct val="115000"/>
              </a:lnSpc>
              <a:spcBef>
                <a:spcPts val="0"/>
              </a:spcBef>
              <a:spcAft>
                <a:spcPts val="0"/>
              </a:spcAft>
            </a:pPr>
            <a:endParaRPr lang="en-US" sz="1300" dirty="0">
              <a:effectLst/>
              <a:ea typeface="Calibri" panose="020F0502020204030204" pitchFamily="34" charset="0"/>
              <a:cs typeface="Times New Roman" panose="02020603050405020304" pitchFamily="18" charset="0"/>
            </a:endParaRPr>
          </a:p>
        </p:txBody>
      </p:sp>
      <p:sp>
        <p:nvSpPr>
          <p:cNvPr id="525" name="TextBox 524">
            <a:extLst>
              <a:ext uri="{FF2B5EF4-FFF2-40B4-BE49-F238E27FC236}">
                <a16:creationId xmlns:a16="http://schemas.microsoft.com/office/drawing/2014/main" id="{993314DF-19A8-7BA0-E7D5-9AAE57CDF62A}"/>
              </a:ext>
            </a:extLst>
          </p:cNvPr>
          <p:cNvSpPr txBox="1"/>
          <p:nvPr/>
        </p:nvSpPr>
        <p:spPr>
          <a:xfrm>
            <a:off x="207847" y="118721"/>
            <a:ext cx="11102744" cy="430887"/>
          </a:xfrm>
          <a:prstGeom prst="rect">
            <a:avLst/>
          </a:prstGeom>
          <a:noFill/>
        </p:spPr>
        <p:txBody>
          <a:bodyPr wrap="square" rtlCol="0">
            <a:spAutoFit/>
          </a:bodyPr>
          <a:lstStyle/>
          <a:p>
            <a:pPr rtl="0"/>
            <a:r>
              <a:rPr lang="pt-BR" sz="2200" b="1" dirty="0">
                <a:solidFill>
                  <a:schemeClr val="tx1">
                    <a:lumMod val="65000"/>
                    <a:lumOff val="35000"/>
                  </a:schemeClr>
                </a:solidFill>
                <a:latin typeface="Century Gothic" panose="020B0502020202020204" pitchFamily="34" charset="0"/>
              </a:rPr>
              <a:t>AMOSTRA DE MODELO DE AMEAÇAS, OPORTUNIDADES E RISCOS </a:t>
            </a:r>
          </a:p>
        </p:txBody>
      </p:sp>
      <p:sp>
        <p:nvSpPr>
          <p:cNvPr id="2" name="TextBox 1">
            <a:extLst>
              <a:ext uri="{FF2B5EF4-FFF2-40B4-BE49-F238E27FC236}">
                <a16:creationId xmlns:a16="http://schemas.microsoft.com/office/drawing/2014/main" id="{97B89E40-E4A5-C5FD-0BB0-9DC707679478}"/>
              </a:ext>
            </a:extLst>
          </p:cNvPr>
          <p:cNvSpPr txBox="1"/>
          <p:nvPr/>
        </p:nvSpPr>
        <p:spPr>
          <a:xfrm>
            <a:off x="3726469" y="713381"/>
            <a:ext cx="3869755" cy="769441"/>
          </a:xfrm>
          <a:prstGeom prst="rect">
            <a:avLst/>
          </a:prstGeom>
          <a:noFill/>
        </p:spPr>
        <p:txBody>
          <a:bodyPr wrap="square" rtlCol="0">
            <a:spAutoFit/>
          </a:bodyPr>
          <a:lstStyle/>
          <a:p>
            <a:pPr rtl="0"/>
            <a:r>
              <a:rPr lang="pt-BR" sz="2200" b="1">
                <a:solidFill>
                  <a:schemeClr val="tx1">
                    <a:lumMod val="65000"/>
                    <a:lumOff val="35000"/>
                  </a:schemeClr>
                </a:solidFill>
                <a:effectLst/>
                <a:latin typeface="Century Gothic" panose="020B0502020202020204" pitchFamily="34" charset="0"/>
                <a:ea typeface="+mn-ea"/>
                <a:cs typeface="+mn-cs"/>
              </a:rPr>
              <a:t>pontos fortes</a:t>
            </a:r>
          </a:p>
          <a:p>
            <a:endParaRPr lang="en-US" sz="2200" dirty="0"/>
          </a:p>
        </p:txBody>
      </p:sp>
      <p:sp>
        <p:nvSpPr>
          <p:cNvPr id="3" name="TextBox 2">
            <a:extLst>
              <a:ext uri="{FF2B5EF4-FFF2-40B4-BE49-F238E27FC236}">
                <a16:creationId xmlns:a16="http://schemas.microsoft.com/office/drawing/2014/main" id="{EEFD0400-DB7F-9438-FD09-4AC4B47A0D1E}"/>
              </a:ext>
            </a:extLst>
          </p:cNvPr>
          <p:cNvSpPr txBox="1"/>
          <p:nvPr/>
        </p:nvSpPr>
        <p:spPr>
          <a:xfrm>
            <a:off x="276709" y="713381"/>
            <a:ext cx="2902312" cy="769441"/>
          </a:xfrm>
          <a:prstGeom prst="rect">
            <a:avLst/>
          </a:prstGeom>
          <a:noFill/>
        </p:spPr>
        <p:txBody>
          <a:bodyPr wrap="square" rtlCol="0">
            <a:spAutoFit/>
          </a:bodyPr>
          <a:lstStyle/>
          <a:p>
            <a:pPr rtl="0"/>
            <a:r>
              <a:rPr lang="pt-BR" sz="2200" b="1" dirty="0">
                <a:solidFill>
                  <a:schemeClr val="tx1">
                    <a:lumMod val="65000"/>
                    <a:lumOff val="35000"/>
                  </a:schemeClr>
                </a:solidFill>
                <a:effectLst/>
                <a:latin typeface="Century Gothic" panose="020B0502020202020204" pitchFamily="34" charset="0"/>
                <a:ea typeface="+mn-ea"/>
                <a:cs typeface="+mn-cs"/>
              </a:rPr>
              <a:t>Metas de análise</a:t>
            </a:r>
          </a:p>
          <a:p>
            <a:endParaRPr lang="en-US" sz="2200" dirty="0"/>
          </a:p>
        </p:txBody>
      </p:sp>
      <p:sp>
        <p:nvSpPr>
          <p:cNvPr id="4" name="TextBox 3">
            <a:extLst>
              <a:ext uri="{FF2B5EF4-FFF2-40B4-BE49-F238E27FC236}">
                <a16:creationId xmlns:a16="http://schemas.microsoft.com/office/drawing/2014/main" id="{B6570315-544A-F977-07BF-0710B7FDCF40}"/>
              </a:ext>
            </a:extLst>
          </p:cNvPr>
          <p:cNvSpPr txBox="1"/>
          <p:nvPr/>
        </p:nvSpPr>
        <p:spPr>
          <a:xfrm>
            <a:off x="7997560" y="713381"/>
            <a:ext cx="3869755" cy="430887"/>
          </a:xfrm>
          <a:prstGeom prst="rect">
            <a:avLst/>
          </a:prstGeom>
          <a:noFill/>
        </p:spPr>
        <p:txBody>
          <a:bodyPr wrap="square" rtlCol="0">
            <a:spAutoFit/>
          </a:bodyPr>
          <a:lstStyle/>
          <a:p>
            <a:pPr algn="r" rtl="0"/>
            <a:r>
              <a:rPr lang="pt-BR" sz="2200" b="1">
                <a:solidFill>
                  <a:schemeClr val="tx1">
                    <a:lumMod val="65000"/>
                    <a:lumOff val="35000"/>
                  </a:schemeClr>
                </a:solidFill>
                <a:effectLst/>
                <a:latin typeface="Century Gothic" panose="020B0502020202020204" pitchFamily="34" charset="0"/>
                <a:ea typeface="+mn-ea"/>
                <a:cs typeface="+mn-cs"/>
              </a:rPr>
              <a:t>pontos fracos</a:t>
            </a:r>
          </a:p>
        </p:txBody>
      </p:sp>
      <p:sp>
        <p:nvSpPr>
          <p:cNvPr id="5" name="TextBox 4">
            <a:extLst>
              <a:ext uri="{FF2B5EF4-FFF2-40B4-BE49-F238E27FC236}">
                <a16:creationId xmlns:a16="http://schemas.microsoft.com/office/drawing/2014/main" id="{D453574C-4E2C-8478-4113-0F3179C7B6A7}"/>
              </a:ext>
            </a:extLst>
          </p:cNvPr>
          <p:cNvSpPr txBox="1"/>
          <p:nvPr/>
        </p:nvSpPr>
        <p:spPr>
          <a:xfrm>
            <a:off x="3726469" y="6098836"/>
            <a:ext cx="3869755" cy="430887"/>
          </a:xfrm>
          <a:prstGeom prst="rect">
            <a:avLst/>
          </a:prstGeom>
          <a:noFill/>
        </p:spPr>
        <p:txBody>
          <a:bodyPr wrap="square" rtlCol="0">
            <a:spAutoFit/>
          </a:bodyPr>
          <a:lstStyle/>
          <a:p>
            <a:pPr rtl="0"/>
            <a:r>
              <a:rPr lang="pt-BR" sz="2200" b="1">
                <a:solidFill>
                  <a:schemeClr val="tx1">
                    <a:lumMod val="65000"/>
                    <a:lumOff val="35000"/>
                  </a:schemeClr>
                </a:solidFill>
                <a:effectLst/>
                <a:latin typeface="Century Gothic" panose="020B0502020202020204" pitchFamily="34" charset="0"/>
                <a:ea typeface="+mn-ea"/>
                <a:cs typeface="+mn-cs"/>
              </a:rPr>
              <a:t>oportunidades</a:t>
            </a:r>
          </a:p>
        </p:txBody>
      </p:sp>
      <p:sp>
        <p:nvSpPr>
          <p:cNvPr id="6" name="TextBox 5">
            <a:extLst>
              <a:ext uri="{FF2B5EF4-FFF2-40B4-BE49-F238E27FC236}">
                <a16:creationId xmlns:a16="http://schemas.microsoft.com/office/drawing/2014/main" id="{0712D8E5-EA5C-6CB1-3717-1DE7EEDB54E0}"/>
              </a:ext>
            </a:extLst>
          </p:cNvPr>
          <p:cNvSpPr txBox="1"/>
          <p:nvPr/>
        </p:nvSpPr>
        <p:spPr>
          <a:xfrm>
            <a:off x="276709" y="3178289"/>
            <a:ext cx="3215512" cy="769441"/>
          </a:xfrm>
          <a:prstGeom prst="rect">
            <a:avLst/>
          </a:prstGeom>
          <a:noFill/>
        </p:spPr>
        <p:txBody>
          <a:bodyPr wrap="square" rtlCol="0">
            <a:spAutoFit/>
          </a:bodyPr>
          <a:lstStyle/>
          <a:p>
            <a:pPr rtl="0"/>
            <a:r>
              <a:rPr lang="pt-BR" sz="2200" b="1" dirty="0">
                <a:solidFill>
                  <a:schemeClr val="tx1">
                    <a:lumMod val="65000"/>
                    <a:lumOff val="35000"/>
                  </a:schemeClr>
                </a:solidFill>
                <a:effectLst/>
                <a:latin typeface="Century Gothic" panose="020B0502020202020204" pitchFamily="34" charset="0"/>
                <a:ea typeface="+mn-ea"/>
                <a:cs typeface="+mn-cs"/>
              </a:rPr>
              <a:t>Avaliação e </a:t>
            </a:r>
            <a:br>
              <a:rPr lang="pt-BR" sz="2200" b="1" dirty="0">
                <a:solidFill>
                  <a:schemeClr val="tx1">
                    <a:lumMod val="65000"/>
                    <a:lumOff val="35000"/>
                  </a:schemeClr>
                </a:solidFill>
                <a:effectLst/>
                <a:latin typeface="Century Gothic" panose="020B0502020202020204" pitchFamily="34" charset="0"/>
                <a:ea typeface="+mn-ea"/>
                <a:cs typeface="+mn-cs"/>
              </a:rPr>
            </a:br>
            <a:r>
              <a:rPr lang="pt-BR" sz="2200" b="1" dirty="0">
                <a:solidFill>
                  <a:schemeClr val="tx1">
                    <a:lumMod val="65000"/>
                    <a:lumOff val="35000"/>
                  </a:schemeClr>
                </a:solidFill>
                <a:effectLst/>
                <a:latin typeface="Century Gothic" panose="020B0502020202020204" pitchFamily="34" charset="0"/>
                <a:ea typeface="+mn-ea"/>
                <a:cs typeface="+mn-cs"/>
              </a:rPr>
              <a:t>próximas etapas </a:t>
            </a:r>
          </a:p>
        </p:txBody>
      </p:sp>
      <p:sp>
        <p:nvSpPr>
          <p:cNvPr id="7" name="TextBox 6">
            <a:extLst>
              <a:ext uri="{FF2B5EF4-FFF2-40B4-BE49-F238E27FC236}">
                <a16:creationId xmlns:a16="http://schemas.microsoft.com/office/drawing/2014/main" id="{78F3C2ED-71E5-FBD9-B4CB-7E00668B0E3B}"/>
              </a:ext>
            </a:extLst>
          </p:cNvPr>
          <p:cNvSpPr txBox="1"/>
          <p:nvPr/>
        </p:nvSpPr>
        <p:spPr>
          <a:xfrm>
            <a:off x="7997560" y="6098836"/>
            <a:ext cx="3869755" cy="430887"/>
          </a:xfrm>
          <a:prstGeom prst="rect">
            <a:avLst/>
          </a:prstGeom>
          <a:noFill/>
        </p:spPr>
        <p:txBody>
          <a:bodyPr wrap="square" rtlCol="0">
            <a:spAutoFit/>
          </a:bodyPr>
          <a:lstStyle/>
          <a:p>
            <a:pPr algn="r" rtl="0"/>
            <a:r>
              <a:rPr lang="pt-BR" sz="2200" b="1">
                <a:solidFill>
                  <a:schemeClr val="tx1">
                    <a:lumMod val="65000"/>
                    <a:lumOff val="35000"/>
                  </a:schemeClr>
                </a:solidFill>
                <a:effectLst/>
                <a:latin typeface="Century Gothic" panose="020B0502020202020204" pitchFamily="34" charset="0"/>
                <a:ea typeface="+mn-ea"/>
                <a:cs typeface="+mn-cs"/>
              </a:rPr>
              <a:t>ameaças</a:t>
            </a:r>
          </a:p>
        </p:txBody>
      </p:sp>
      <p:sp>
        <p:nvSpPr>
          <p:cNvPr id="8" name="TextBox 10">
            <a:extLst>
              <a:ext uri="{FF2B5EF4-FFF2-40B4-BE49-F238E27FC236}">
                <a16:creationId xmlns:a16="http://schemas.microsoft.com/office/drawing/2014/main" id="{07436DD7-88F2-8578-9318-AE6C3A8F4D22}"/>
              </a:ext>
            </a:extLst>
          </p:cNvPr>
          <p:cNvSpPr txBox="1"/>
          <p:nvPr/>
        </p:nvSpPr>
        <p:spPr>
          <a:xfrm>
            <a:off x="4335120" y="3098348"/>
            <a:ext cx="3407512" cy="863600"/>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r" rtl="0"/>
            <a:r>
              <a:rPr lang="pt-BR" sz="3200" b="1">
                <a:solidFill>
                  <a:schemeClr val="tx1">
                    <a:lumMod val="65000"/>
                    <a:lumOff val="35000"/>
                  </a:schemeClr>
                </a:solidFill>
                <a:effectLst/>
                <a:latin typeface="Century Gothic" panose="020B0502020202020204" pitchFamily="34" charset="0"/>
                <a:ea typeface="+mn-ea"/>
                <a:cs typeface="+mn-cs"/>
              </a:rPr>
              <a:t>S</a:t>
            </a:r>
          </a:p>
        </p:txBody>
      </p:sp>
      <p:sp>
        <p:nvSpPr>
          <p:cNvPr id="9" name="TextBox 11">
            <a:extLst>
              <a:ext uri="{FF2B5EF4-FFF2-40B4-BE49-F238E27FC236}">
                <a16:creationId xmlns:a16="http://schemas.microsoft.com/office/drawing/2014/main" id="{3E96242A-4F94-3DA5-8177-62F562AC6F54}"/>
              </a:ext>
            </a:extLst>
          </p:cNvPr>
          <p:cNvSpPr txBox="1"/>
          <p:nvPr/>
        </p:nvSpPr>
        <p:spPr>
          <a:xfrm>
            <a:off x="7818092" y="3098348"/>
            <a:ext cx="3492500" cy="863600"/>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rtl="0"/>
            <a:r>
              <a:rPr lang="pt-BR" sz="3200" b="1">
                <a:solidFill>
                  <a:schemeClr val="tx1">
                    <a:lumMod val="65000"/>
                    <a:lumOff val="35000"/>
                  </a:schemeClr>
                </a:solidFill>
                <a:effectLst/>
                <a:latin typeface="Century Gothic" panose="020B0502020202020204" pitchFamily="34" charset="0"/>
                <a:ea typeface="+mn-ea"/>
                <a:cs typeface="+mn-cs"/>
              </a:rPr>
              <a:t>W</a:t>
            </a:r>
          </a:p>
        </p:txBody>
      </p:sp>
      <p:sp>
        <p:nvSpPr>
          <p:cNvPr id="10" name="TextBox 12">
            <a:extLst>
              <a:ext uri="{FF2B5EF4-FFF2-40B4-BE49-F238E27FC236}">
                <a16:creationId xmlns:a16="http://schemas.microsoft.com/office/drawing/2014/main" id="{E7BD5641-E04B-EEC0-F5F2-F9BA751238A1}"/>
              </a:ext>
            </a:extLst>
          </p:cNvPr>
          <p:cNvSpPr txBox="1"/>
          <p:nvPr/>
        </p:nvSpPr>
        <p:spPr>
          <a:xfrm>
            <a:off x="4335120" y="3625398"/>
            <a:ext cx="3492500" cy="584200"/>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r" rtl="0"/>
            <a:r>
              <a:rPr lang="pt-BR" sz="3200" b="1">
                <a:solidFill>
                  <a:schemeClr val="tx1">
                    <a:lumMod val="65000"/>
                    <a:lumOff val="35000"/>
                  </a:schemeClr>
                </a:solidFill>
                <a:effectLst/>
                <a:latin typeface="Century Gothic" panose="020B0502020202020204" pitchFamily="34" charset="0"/>
                <a:ea typeface="+mn-ea"/>
                <a:cs typeface="+mn-cs"/>
              </a:rPr>
              <a:t>O</a:t>
            </a:r>
          </a:p>
        </p:txBody>
      </p:sp>
      <p:sp>
        <p:nvSpPr>
          <p:cNvPr id="11" name="TextBox 13">
            <a:extLst>
              <a:ext uri="{FF2B5EF4-FFF2-40B4-BE49-F238E27FC236}">
                <a16:creationId xmlns:a16="http://schemas.microsoft.com/office/drawing/2014/main" id="{5E862EE4-23E6-8ADE-C63E-723928C87D8F}"/>
              </a:ext>
            </a:extLst>
          </p:cNvPr>
          <p:cNvSpPr txBox="1"/>
          <p:nvPr/>
        </p:nvSpPr>
        <p:spPr>
          <a:xfrm>
            <a:off x="7926578" y="3625398"/>
            <a:ext cx="3384013" cy="615950"/>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rtl="0"/>
            <a:r>
              <a:rPr lang="pt-BR" sz="3200" b="1">
                <a:solidFill>
                  <a:schemeClr val="tx1">
                    <a:lumMod val="65000"/>
                    <a:lumOff val="35000"/>
                  </a:schemeClr>
                </a:solidFill>
                <a:effectLst/>
                <a:latin typeface="Century Gothic" panose="020B0502020202020204" pitchFamily="34" charset="0"/>
                <a:ea typeface="+mn-ea"/>
                <a:cs typeface="+mn-cs"/>
              </a:rPr>
              <a:t>T</a:t>
            </a:r>
          </a:p>
        </p:txBody>
      </p:sp>
      <p:pic>
        <p:nvPicPr>
          <p:cNvPr id="12" name="Picture 11">
            <a:hlinkClick r:id="rId2"/>
            <a:extLst>
              <a:ext uri="{FF2B5EF4-FFF2-40B4-BE49-F238E27FC236}">
                <a16:creationId xmlns:a16="http://schemas.microsoft.com/office/drawing/2014/main" id="{B1C20F22-A4A4-C8FA-06E8-B254B8D988DB}"/>
              </a:ext>
            </a:extLst>
          </p:cNvPr>
          <p:cNvPicPr>
            <a:picLocks noChangeAspect="1"/>
          </p:cNvPicPr>
          <p:nvPr/>
        </p:nvPicPr>
        <p:blipFill>
          <a:blip r:embed="rId3"/>
          <a:srcRect/>
          <a:stretch/>
        </p:blipFill>
        <p:spPr>
          <a:xfrm>
            <a:off x="9329896" y="105688"/>
            <a:ext cx="2551238" cy="507429"/>
          </a:xfrm>
          <a:prstGeom prst="rect">
            <a:avLst/>
          </a:prstGeom>
        </p:spPr>
      </p:pic>
    </p:spTree>
    <p:extLst>
      <p:ext uri="{BB962C8B-B14F-4D97-AF65-F5344CB8AC3E}">
        <p14:creationId xmlns:p14="http://schemas.microsoft.com/office/powerpoint/2010/main" val="12097513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18" name="Rounded Rectangle 317">
            <a:extLst>
              <a:ext uri="{FF2B5EF4-FFF2-40B4-BE49-F238E27FC236}">
                <a16:creationId xmlns:a16="http://schemas.microsoft.com/office/drawing/2014/main" id="{9253457F-3543-0E27-79AC-3923E17F5DCF}"/>
              </a:ext>
            </a:extLst>
          </p:cNvPr>
          <p:cNvSpPr/>
          <p:nvPr/>
        </p:nvSpPr>
        <p:spPr>
          <a:xfrm>
            <a:off x="288321" y="689257"/>
            <a:ext cx="2679187" cy="2279727"/>
          </a:xfrm>
          <a:prstGeom prst="roundRect">
            <a:avLst>
              <a:gd name="adj" fmla="val 3761"/>
            </a:avLst>
          </a:prstGeom>
          <a:solidFill>
            <a:srgbClr val="E5E5E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137160" tIns="45720" rIns="91440" bIns="45720" numCol="1" spcCol="0" rtlCol="0" fromWordArt="0" anchor="ctr" anchorCtr="0" forceAA="0" compatLnSpc="1">
            <a:prstTxWarp prst="textNoShape">
              <a:avLst/>
            </a:prstTxWarp>
            <a:noAutofit/>
          </a:bodyPr>
          <a:lstStyle/>
          <a:p>
            <a:pPr marL="0" marR="0">
              <a:lnSpc>
                <a:spcPct val="115000"/>
              </a:lnSpc>
              <a:spcBef>
                <a:spcPts val="0"/>
              </a:spcBef>
              <a:spcAft>
                <a:spcPts val="0"/>
              </a:spcAft>
            </a:pPr>
            <a:endParaRPr lang="en-US" sz="1000" dirty="0">
              <a:effectLst/>
              <a:latin typeface="Century Gothic" panose="020B0502020202020204" pitchFamily="34" charset="0"/>
              <a:ea typeface="Calibri" panose="020F0502020204030204" pitchFamily="34" charset="0"/>
              <a:cs typeface="Times New Roman" panose="02020603050405020304" pitchFamily="18" charset="0"/>
            </a:endParaRPr>
          </a:p>
        </p:txBody>
      </p:sp>
      <p:sp>
        <p:nvSpPr>
          <p:cNvPr id="5" name="TextBox 4">
            <a:extLst>
              <a:ext uri="{FF2B5EF4-FFF2-40B4-BE49-F238E27FC236}">
                <a16:creationId xmlns:a16="http://schemas.microsoft.com/office/drawing/2014/main" id="{FAA15D7C-FA4A-6EF8-865E-BCE24D725F65}"/>
              </a:ext>
            </a:extLst>
          </p:cNvPr>
          <p:cNvSpPr txBox="1"/>
          <p:nvPr/>
        </p:nvSpPr>
        <p:spPr>
          <a:xfrm>
            <a:off x="261926" y="95313"/>
            <a:ext cx="9707697" cy="461665"/>
          </a:xfrm>
          <a:prstGeom prst="rect">
            <a:avLst/>
          </a:prstGeom>
          <a:noFill/>
        </p:spPr>
        <p:txBody>
          <a:bodyPr wrap="square" rtlCol="0">
            <a:spAutoFit/>
          </a:bodyPr>
          <a:lstStyle/>
          <a:p>
            <a:pPr rtl="0"/>
            <a:r>
              <a:rPr lang="pt-BR" sz="2400" dirty="0">
                <a:solidFill>
                  <a:schemeClr val="tx1">
                    <a:lumMod val="65000"/>
                    <a:lumOff val="35000"/>
                  </a:schemeClr>
                </a:solidFill>
                <a:latin typeface="Century Gothic" panose="020B0502020202020204" pitchFamily="34" charset="0"/>
              </a:rPr>
              <a:t>MODELO DE AMEAÇAS, OPORTUNIDADES E RISCOS</a:t>
            </a:r>
          </a:p>
        </p:txBody>
      </p:sp>
      <p:sp>
        <p:nvSpPr>
          <p:cNvPr id="319" name="Rounded Rectangle 318">
            <a:extLst>
              <a:ext uri="{FF2B5EF4-FFF2-40B4-BE49-F238E27FC236}">
                <a16:creationId xmlns:a16="http://schemas.microsoft.com/office/drawing/2014/main" id="{5906C3F9-2844-6815-389C-4F901549E5E5}"/>
              </a:ext>
            </a:extLst>
          </p:cNvPr>
          <p:cNvSpPr/>
          <p:nvPr/>
        </p:nvSpPr>
        <p:spPr>
          <a:xfrm>
            <a:off x="288321" y="3206720"/>
            <a:ext cx="3203900" cy="3368135"/>
          </a:xfrm>
          <a:prstGeom prst="roundRect">
            <a:avLst>
              <a:gd name="adj" fmla="val 2569"/>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137160" tIns="45720" rIns="91440" bIns="45720" numCol="1" spcCol="0" rtlCol="0" fromWordArt="0" anchor="ctr" anchorCtr="0" forceAA="0" compatLnSpc="1">
            <a:prstTxWarp prst="textNoShape">
              <a:avLst/>
            </a:prstTxWarp>
            <a:noAutofit/>
          </a:bodyPr>
          <a:lstStyle/>
          <a:p>
            <a:pPr marL="0" marR="0">
              <a:lnSpc>
                <a:spcPct val="115000"/>
              </a:lnSpc>
              <a:spcBef>
                <a:spcPts val="0"/>
              </a:spcBef>
              <a:spcAft>
                <a:spcPts val="0"/>
              </a:spcAft>
            </a:pPr>
            <a:endParaRPr lang="en-US" sz="1000" dirty="0">
              <a:effectLst/>
              <a:latin typeface="Century Gothic" panose="020B0502020202020204" pitchFamily="34" charset="0"/>
              <a:ea typeface="Calibri" panose="020F0502020204030204" pitchFamily="34" charset="0"/>
              <a:cs typeface="Times New Roman" panose="02020603050405020304" pitchFamily="18" charset="0"/>
            </a:endParaRPr>
          </a:p>
        </p:txBody>
      </p:sp>
      <p:sp>
        <p:nvSpPr>
          <p:cNvPr id="313" name="Rounded Rectangle 312">
            <a:extLst>
              <a:ext uri="{FF2B5EF4-FFF2-40B4-BE49-F238E27FC236}">
                <a16:creationId xmlns:a16="http://schemas.microsoft.com/office/drawing/2014/main" id="{ABC237E0-2E25-738D-8313-EEE052096420}"/>
              </a:ext>
            </a:extLst>
          </p:cNvPr>
          <p:cNvSpPr/>
          <p:nvPr/>
        </p:nvSpPr>
        <p:spPr>
          <a:xfrm>
            <a:off x="3716020" y="689257"/>
            <a:ext cx="4043912" cy="2904531"/>
          </a:xfrm>
          <a:prstGeom prst="roundRect">
            <a:avLst>
              <a:gd name="adj" fmla="val 3329"/>
            </a:avLst>
          </a:prstGeom>
          <a:solidFill>
            <a:srgbClr val="D7F1F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314" name="Rounded Rectangle 313">
            <a:extLst>
              <a:ext uri="{FF2B5EF4-FFF2-40B4-BE49-F238E27FC236}">
                <a16:creationId xmlns:a16="http://schemas.microsoft.com/office/drawing/2014/main" id="{366BC4D4-E19A-447C-DA54-7A2BCF263183}"/>
              </a:ext>
            </a:extLst>
          </p:cNvPr>
          <p:cNvSpPr/>
          <p:nvPr/>
        </p:nvSpPr>
        <p:spPr>
          <a:xfrm>
            <a:off x="7833047" y="689257"/>
            <a:ext cx="4041648" cy="2904531"/>
          </a:xfrm>
          <a:prstGeom prst="roundRect">
            <a:avLst>
              <a:gd name="adj" fmla="val 3671"/>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315" name="Rounded Rectangle 314">
            <a:extLst>
              <a:ext uri="{FF2B5EF4-FFF2-40B4-BE49-F238E27FC236}">
                <a16:creationId xmlns:a16="http://schemas.microsoft.com/office/drawing/2014/main" id="{19E71438-1DC0-5BEE-1C53-21A8DFE24CD9}"/>
              </a:ext>
            </a:extLst>
          </p:cNvPr>
          <p:cNvSpPr/>
          <p:nvPr/>
        </p:nvSpPr>
        <p:spPr>
          <a:xfrm>
            <a:off x="3716020" y="3670324"/>
            <a:ext cx="4043912" cy="2904531"/>
          </a:xfrm>
          <a:prstGeom prst="roundRect">
            <a:avLst>
              <a:gd name="adj" fmla="val 2987"/>
            </a:avLst>
          </a:prstGeom>
          <a:solidFill>
            <a:srgbClr val="ABE5EC"/>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316" name="Rounded Rectangle 315">
            <a:extLst>
              <a:ext uri="{FF2B5EF4-FFF2-40B4-BE49-F238E27FC236}">
                <a16:creationId xmlns:a16="http://schemas.microsoft.com/office/drawing/2014/main" id="{C59D4DAB-A5AE-4EBC-2678-4C7ED0AEA6E1}"/>
              </a:ext>
            </a:extLst>
          </p:cNvPr>
          <p:cNvSpPr/>
          <p:nvPr/>
        </p:nvSpPr>
        <p:spPr>
          <a:xfrm>
            <a:off x="7833047" y="3670324"/>
            <a:ext cx="4041648" cy="2904531"/>
          </a:xfrm>
          <a:prstGeom prst="roundRect">
            <a:avLst>
              <a:gd name="adj" fmla="val 3329"/>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329" name="Rectangle 328">
            <a:extLst>
              <a:ext uri="{FF2B5EF4-FFF2-40B4-BE49-F238E27FC236}">
                <a16:creationId xmlns:a16="http://schemas.microsoft.com/office/drawing/2014/main" id="{71175741-2835-EDF3-8458-F817F5CB65EC}"/>
              </a:ext>
            </a:extLst>
          </p:cNvPr>
          <p:cNvSpPr/>
          <p:nvPr/>
        </p:nvSpPr>
        <p:spPr>
          <a:xfrm>
            <a:off x="3841781" y="1107254"/>
            <a:ext cx="3381152" cy="212140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137160" tIns="45720" rIns="91440" bIns="45720" numCol="1" spcCol="0" rtlCol="0" fromWordArt="0" anchor="ctr" anchorCtr="0" forceAA="0" compatLnSpc="1">
            <a:prstTxWarp prst="textNoShape">
              <a:avLst/>
            </a:prstTxWarp>
            <a:noAutofit/>
          </a:bodyPr>
          <a:lstStyle/>
          <a:p>
            <a:pPr marL="342900" marR="0" lvl="0" indent="-342900" rtl="0">
              <a:lnSpc>
                <a:spcPct val="115000"/>
              </a:lnSpc>
              <a:spcBef>
                <a:spcPts val="0"/>
              </a:spcBef>
              <a:spcAft>
                <a:spcPts val="0"/>
              </a:spcAft>
              <a:buFont typeface="Symbol" pitchFamily="2" charset="2"/>
              <a:buChar char=""/>
            </a:pPr>
            <a:r>
              <a:rPr lang="pt-BR" sz="13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Ponto forte um</a:t>
            </a:r>
          </a:p>
        </p:txBody>
      </p:sp>
      <p:sp>
        <p:nvSpPr>
          <p:cNvPr id="330" name="Rectangle 329">
            <a:extLst>
              <a:ext uri="{FF2B5EF4-FFF2-40B4-BE49-F238E27FC236}">
                <a16:creationId xmlns:a16="http://schemas.microsoft.com/office/drawing/2014/main" id="{01E4FEBF-A5C0-FF35-30D4-369E090294D2}"/>
              </a:ext>
            </a:extLst>
          </p:cNvPr>
          <p:cNvSpPr/>
          <p:nvPr/>
        </p:nvSpPr>
        <p:spPr>
          <a:xfrm>
            <a:off x="7844190" y="1107254"/>
            <a:ext cx="3739670" cy="211671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137160" tIns="45720" rIns="91440" bIns="45720" numCol="1" spcCol="0" rtlCol="0" fromWordArt="0" anchor="ctr" anchorCtr="0" forceAA="0" compatLnSpc="1">
            <a:prstTxWarp prst="textNoShape">
              <a:avLst/>
            </a:prstTxWarp>
            <a:noAutofit/>
          </a:bodyPr>
          <a:lstStyle/>
          <a:p>
            <a:pPr marL="342900" marR="0" lvl="0" indent="-342900" rtl="0">
              <a:lnSpc>
                <a:spcPct val="115000"/>
              </a:lnSpc>
              <a:spcBef>
                <a:spcPts val="0"/>
              </a:spcBef>
              <a:spcAft>
                <a:spcPts val="0"/>
              </a:spcAft>
              <a:buFont typeface="Symbol" pitchFamily="2" charset="2"/>
              <a:buChar char=""/>
            </a:pPr>
            <a:r>
              <a:rPr lang="pt-BR" sz="13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Ponto fraco um</a:t>
            </a:r>
          </a:p>
        </p:txBody>
      </p:sp>
      <p:sp>
        <p:nvSpPr>
          <p:cNvPr id="331" name="Rectangle 330">
            <a:extLst>
              <a:ext uri="{FF2B5EF4-FFF2-40B4-BE49-F238E27FC236}">
                <a16:creationId xmlns:a16="http://schemas.microsoft.com/office/drawing/2014/main" id="{C2EB99B9-D349-CB7B-5803-E4DF38CB651A}"/>
              </a:ext>
            </a:extLst>
          </p:cNvPr>
          <p:cNvSpPr/>
          <p:nvPr/>
        </p:nvSpPr>
        <p:spPr>
          <a:xfrm>
            <a:off x="3802684" y="3655659"/>
            <a:ext cx="3542800" cy="253152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137160" tIns="45720" rIns="91440" bIns="45720" numCol="1" spcCol="0" rtlCol="0" fromWordArt="0" anchor="ctr" anchorCtr="0" forceAA="0" compatLnSpc="1">
            <a:prstTxWarp prst="textNoShape">
              <a:avLst/>
            </a:prstTxWarp>
            <a:noAutofit/>
          </a:bodyPr>
          <a:lstStyle/>
          <a:p>
            <a:pPr marL="342900" marR="0" lvl="0" indent="-342900" rtl="0">
              <a:lnSpc>
                <a:spcPct val="115000"/>
              </a:lnSpc>
              <a:spcBef>
                <a:spcPts val="0"/>
              </a:spcBef>
              <a:spcAft>
                <a:spcPts val="0"/>
              </a:spcAft>
              <a:buFont typeface="Symbol" pitchFamily="2" charset="2"/>
              <a:buChar char=""/>
            </a:pPr>
            <a:r>
              <a:rPr lang="pt-BR" sz="13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Oportunidade um</a:t>
            </a:r>
          </a:p>
        </p:txBody>
      </p:sp>
      <p:sp>
        <p:nvSpPr>
          <p:cNvPr id="332" name="Rectangle 331">
            <a:extLst>
              <a:ext uri="{FF2B5EF4-FFF2-40B4-BE49-F238E27FC236}">
                <a16:creationId xmlns:a16="http://schemas.microsoft.com/office/drawing/2014/main" id="{EDB1A0A1-3369-8492-E2CD-143DA9977575}"/>
              </a:ext>
            </a:extLst>
          </p:cNvPr>
          <p:cNvSpPr/>
          <p:nvPr/>
        </p:nvSpPr>
        <p:spPr>
          <a:xfrm>
            <a:off x="7844190" y="3655659"/>
            <a:ext cx="3911514" cy="253152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137160" tIns="45720" rIns="91440" bIns="45720" numCol="1" spcCol="0" rtlCol="0" fromWordArt="0" anchor="ctr" anchorCtr="0" forceAA="0" compatLnSpc="1">
            <a:prstTxWarp prst="textNoShape">
              <a:avLst/>
            </a:prstTxWarp>
            <a:noAutofit/>
          </a:bodyPr>
          <a:lstStyle/>
          <a:p>
            <a:pPr marL="342900" marR="0" lvl="0" indent="-342900" rtl="0">
              <a:lnSpc>
                <a:spcPct val="115000"/>
              </a:lnSpc>
              <a:spcBef>
                <a:spcPts val="0"/>
              </a:spcBef>
              <a:spcAft>
                <a:spcPts val="0"/>
              </a:spcAft>
              <a:buFont typeface="Symbol" pitchFamily="2" charset="2"/>
              <a:buChar char=""/>
            </a:pPr>
            <a:r>
              <a:rPr lang="pt-BR" sz="13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Ameaça um</a:t>
            </a:r>
          </a:p>
        </p:txBody>
      </p:sp>
      <p:sp>
        <p:nvSpPr>
          <p:cNvPr id="408" name="Rectangle 407">
            <a:extLst>
              <a:ext uri="{FF2B5EF4-FFF2-40B4-BE49-F238E27FC236}">
                <a16:creationId xmlns:a16="http://schemas.microsoft.com/office/drawing/2014/main" id="{63C277D0-F86C-502D-9943-8FFCF7EEB341}"/>
              </a:ext>
            </a:extLst>
          </p:cNvPr>
          <p:cNvSpPr/>
          <p:nvPr/>
        </p:nvSpPr>
        <p:spPr>
          <a:xfrm>
            <a:off x="326455" y="1113920"/>
            <a:ext cx="2545793" cy="14530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137160" tIns="45720" rIns="91440" bIns="45720" numCol="1" spcCol="0" rtlCol="0" fromWordArt="0" anchor="t" anchorCtr="0" forceAA="0" compatLnSpc="1">
            <a:prstTxWarp prst="textNoShape">
              <a:avLst/>
            </a:prstTxWarp>
            <a:noAutofit/>
          </a:bodyPr>
          <a:lstStyle/>
          <a:p>
            <a:pPr rtl="0">
              <a:lnSpc>
                <a:spcPct val="115000"/>
              </a:lnSpc>
            </a:pPr>
            <a:r>
              <a:rPr lang="pt-BR" sz="1300">
                <a:solidFill>
                  <a:srgbClr val="000000"/>
                </a:solidFill>
                <a:latin typeface="Century Gothic" panose="020B0502020202020204" pitchFamily="34" charset="0"/>
                <a:ea typeface="Calibri" panose="020F0502020204030204" pitchFamily="34" charset="0"/>
                <a:cs typeface="Times New Roman" panose="02020603050405020304" pitchFamily="18" charset="0"/>
              </a:rPr>
              <a:t>Metas</a:t>
            </a:r>
          </a:p>
          <a:p>
            <a:pPr marR="0" lvl="0">
              <a:lnSpc>
                <a:spcPct val="115000"/>
              </a:lnSpc>
              <a:spcBef>
                <a:spcPts val="0"/>
              </a:spcBef>
              <a:spcAft>
                <a:spcPts val="0"/>
              </a:spcAft>
            </a:pPr>
            <a:endParaRPr lang="en-US" sz="1300" dirty="0">
              <a:effectLst/>
              <a:ea typeface="Calibri" panose="020F0502020204030204" pitchFamily="34" charset="0"/>
              <a:cs typeface="Times New Roman" panose="02020603050405020304" pitchFamily="18" charset="0"/>
            </a:endParaRPr>
          </a:p>
        </p:txBody>
      </p:sp>
      <p:sp>
        <p:nvSpPr>
          <p:cNvPr id="409" name="Rectangle 408">
            <a:extLst>
              <a:ext uri="{FF2B5EF4-FFF2-40B4-BE49-F238E27FC236}">
                <a16:creationId xmlns:a16="http://schemas.microsoft.com/office/drawing/2014/main" id="{7618A27A-8229-D02A-89DD-01C7C1A127E6}"/>
              </a:ext>
            </a:extLst>
          </p:cNvPr>
          <p:cNvSpPr/>
          <p:nvPr/>
        </p:nvSpPr>
        <p:spPr>
          <a:xfrm>
            <a:off x="326455" y="3933373"/>
            <a:ext cx="3154684" cy="22031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137160" tIns="45720" rIns="91440" bIns="45720" numCol="1" spcCol="0" rtlCol="0" fromWordArt="0" anchor="t" anchorCtr="0" forceAA="0" compatLnSpc="1">
            <a:prstTxWarp prst="textNoShape">
              <a:avLst/>
            </a:prstTxWarp>
            <a:noAutofit/>
          </a:bodyPr>
          <a:lstStyle/>
          <a:p>
            <a:pPr marL="0" marR="0" rtl="0">
              <a:lnSpc>
                <a:spcPct val="115000"/>
              </a:lnSpc>
              <a:spcBef>
                <a:spcPts val="0"/>
              </a:spcBef>
              <a:spcAft>
                <a:spcPts val="0"/>
              </a:spcAft>
            </a:pPr>
            <a:r>
              <a:rPr lang="pt-BR" sz="130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Avaliação e próximas etapas</a:t>
            </a:r>
          </a:p>
          <a:p>
            <a:pPr marR="0" lvl="0">
              <a:lnSpc>
                <a:spcPct val="115000"/>
              </a:lnSpc>
              <a:spcBef>
                <a:spcPts val="0"/>
              </a:spcBef>
              <a:spcAft>
                <a:spcPts val="0"/>
              </a:spcAft>
            </a:pPr>
            <a:endParaRPr lang="en-US" sz="1300" dirty="0">
              <a:effectLst/>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055C8A39-62B3-353B-F993-47F54E59A141}"/>
              </a:ext>
            </a:extLst>
          </p:cNvPr>
          <p:cNvSpPr txBox="1"/>
          <p:nvPr/>
        </p:nvSpPr>
        <p:spPr>
          <a:xfrm>
            <a:off x="3726469" y="713381"/>
            <a:ext cx="3869755" cy="769441"/>
          </a:xfrm>
          <a:prstGeom prst="rect">
            <a:avLst/>
          </a:prstGeom>
          <a:noFill/>
        </p:spPr>
        <p:txBody>
          <a:bodyPr wrap="square" rtlCol="0">
            <a:spAutoFit/>
          </a:bodyPr>
          <a:lstStyle/>
          <a:p>
            <a:pPr rtl="0"/>
            <a:r>
              <a:rPr lang="pt-BR" sz="2200" b="1">
                <a:solidFill>
                  <a:schemeClr val="tx1">
                    <a:lumMod val="65000"/>
                    <a:lumOff val="35000"/>
                  </a:schemeClr>
                </a:solidFill>
                <a:effectLst/>
                <a:latin typeface="Century Gothic" panose="020B0502020202020204" pitchFamily="34" charset="0"/>
                <a:ea typeface="+mn-ea"/>
                <a:cs typeface="+mn-cs"/>
              </a:rPr>
              <a:t>pontos fortes</a:t>
            </a:r>
          </a:p>
          <a:p>
            <a:endParaRPr lang="en-US" sz="2200" dirty="0"/>
          </a:p>
        </p:txBody>
      </p:sp>
      <p:sp>
        <p:nvSpPr>
          <p:cNvPr id="3" name="TextBox 2">
            <a:extLst>
              <a:ext uri="{FF2B5EF4-FFF2-40B4-BE49-F238E27FC236}">
                <a16:creationId xmlns:a16="http://schemas.microsoft.com/office/drawing/2014/main" id="{6A007ED8-CB98-8BF7-32A0-17F1B06BF265}"/>
              </a:ext>
            </a:extLst>
          </p:cNvPr>
          <p:cNvSpPr txBox="1"/>
          <p:nvPr/>
        </p:nvSpPr>
        <p:spPr>
          <a:xfrm>
            <a:off x="276709" y="713381"/>
            <a:ext cx="2902312" cy="769441"/>
          </a:xfrm>
          <a:prstGeom prst="rect">
            <a:avLst/>
          </a:prstGeom>
          <a:noFill/>
        </p:spPr>
        <p:txBody>
          <a:bodyPr wrap="square" rtlCol="0">
            <a:spAutoFit/>
          </a:bodyPr>
          <a:lstStyle/>
          <a:p>
            <a:pPr rtl="0"/>
            <a:r>
              <a:rPr lang="pt-BR" sz="2200" b="1" dirty="0">
                <a:solidFill>
                  <a:schemeClr val="tx1">
                    <a:lumMod val="65000"/>
                    <a:lumOff val="35000"/>
                  </a:schemeClr>
                </a:solidFill>
                <a:effectLst/>
                <a:latin typeface="Century Gothic" panose="020B0502020202020204" pitchFamily="34" charset="0"/>
                <a:ea typeface="+mn-ea"/>
                <a:cs typeface="+mn-cs"/>
              </a:rPr>
              <a:t>Metas de análise</a:t>
            </a:r>
          </a:p>
          <a:p>
            <a:endParaRPr lang="en-US" sz="2200" dirty="0"/>
          </a:p>
        </p:txBody>
      </p:sp>
      <p:sp>
        <p:nvSpPr>
          <p:cNvPr id="4" name="TextBox 3">
            <a:extLst>
              <a:ext uri="{FF2B5EF4-FFF2-40B4-BE49-F238E27FC236}">
                <a16:creationId xmlns:a16="http://schemas.microsoft.com/office/drawing/2014/main" id="{970031D5-8095-D4C1-BA47-D6CBA79F0999}"/>
              </a:ext>
            </a:extLst>
          </p:cNvPr>
          <p:cNvSpPr txBox="1"/>
          <p:nvPr/>
        </p:nvSpPr>
        <p:spPr>
          <a:xfrm>
            <a:off x="7997560" y="713381"/>
            <a:ext cx="3869755" cy="430887"/>
          </a:xfrm>
          <a:prstGeom prst="rect">
            <a:avLst/>
          </a:prstGeom>
          <a:noFill/>
        </p:spPr>
        <p:txBody>
          <a:bodyPr wrap="square" rtlCol="0">
            <a:spAutoFit/>
          </a:bodyPr>
          <a:lstStyle/>
          <a:p>
            <a:pPr algn="r" rtl="0"/>
            <a:r>
              <a:rPr lang="pt-BR" sz="2200" b="1">
                <a:solidFill>
                  <a:schemeClr val="tx1">
                    <a:lumMod val="65000"/>
                    <a:lumOff val="35000"/>
                  </a:schemeClr>
                </a:solidFill>
                <a:effectLst/>
                <a:latin typeface="Century Gothic" panose="020B0502020202020204" pitchFamily="34" charset="0"/>
                <a:ea typeface="+mn-ea"/>
                <a:cs typeface="+mn-cs"/>
              </a:rPr>
              <a:t>pontos fracos</a:t>
            </a:r>
          </a:p>
        </p:txBody>
      </p:sp>
      <p:sp>
        <p:nvSpPr>
          <p:cNvPr id="6" name="TextBox 5">
            <a:extLst>
              <a:ext uri="{FF2B5EF4-FFF2-40B4-BE49-F238E27FC236}">
                <a16:creationId xmlns:a16="http://schemas.microsoft.com/office/drawing/2014/main" id="{EEFBBD7B-D4ED-DCCE-8184-0C852BDA5EB8}"/>
              </a:ext>
            </a:extLst>
          </p:cNvPr>
          <p:cNvSpPr txBox="1"/>
          <p:nvPr/>
        </p:nvSpPr>
        <p:spPr>
          <a:xfrm>
            <a:off x="3726469" y="6098836"/>
            <a:ext cx="3869755" cy="430887"/>
          </a:xfrm>
          <a:prstGeom prst="rect">
            <a:avLst/>
          </a:prstGeom>
          <a:noFill/>
        </p:spPr>
        <p:txBody>
          <a:bodyPr wrap="square" rtlCol="0">
            <a:spAutoFit/>
          </a:bodyPr>
          <a:lstStyle/>
          <a:p>
            <a:pPr rtl="0"/>
            <a:r>
              <a:rPr lang="pt-BR" sz="2200" b="1">
                <a:solidFill>
                  <a:schemeClr val="tx1">
                    <a:lumMod val="65000"/>
                    <a:lumOff val="35000"/>
                  </a:schemeClr>
                </a:solidFill>
                <a:effectLst/>
                <a:latin typeface="Century Gothic" panose="020B0502020202020204" pitchFamily="34" charset="0"/>
                <a:ea typeface="+mn-ea"/>
                <a:cs typeface="+mn-cs"/>
              </a:rPr>
              <a:t>oportunidades</a:t>
            </a:r>
          </a:p>
        </p:txBody>
      </p:sp>
      <p:sp>
        <p:nvSpPr>
          <p:cNvPr id="7" name="TextBox 6">
            <a:extLst>
              <a:ext uri="{FF2B5EF4-FFF2-40B4-BE49-F238E27FC236}">
                <a16:creationId xmlns:a16="http://schemas.microsoft.com/office/drawing/2014/main" id="{7E5C460F-68A9-8CF3-BFDB-E9124A91AFFA}"/>
              </a:ext>
            </a:extLst>
          </p:cNvPr>
          <p:cNvSpPr txBox="1"/>
          <p:nvPr/>
        </p:nvSpPr>
        <p:spPr>
          <a:xfrm>
            <a:off x="276708" y="3178289"/>
            <a:ext cx="3446081" cy="769441"/>
          </a:xfrm>
          <a:prstGeom prst="rect">
            <a:avLst/>
          </a:prstGeom>
          <a:noFill/>
        </p:spPr>
        <p:txBody>
          <a:bodyPr wrap="square" rtlCol="0">
            <a:spAutoFit/>
          </a:bodyPr>
          <a:lstStyle/>
          <a:p>
            <a:pPr rtl="0"/>
            <a:r>
              <a:rPr lang="pt-BR" sz="2200" b="1" dirty="0">
                <a:solidFill>
                  <a:schemeClr val="tx1">
                    <a:lumMod val="65000"/>
                    <a:lumOff val="35000"/>
                  </a:schemeClr>
                </a:solidFill>
                <a:effectLst/>
                <a:latin typeface="Century Gothic" panose="020B0502020202020204" pitchFamily="34" charset="0"/>
                <a:ea typeface="+mn-ea"/>
                <a:cs typeface="+mn-cs"/>
              </a:rPr>
              <a:t>Avaliação e próximas etapas </a:t>
            </a:r>
          </a:p>
        </p:txBody>
      </p:sp>
      <p:sp>
        <p:nvSpPr>
          <p:cNvPr id="8" name="TextBox 7">
            <a:extLst>
              <a:ext uri="{FF2B5EF4-FFF2-40B4-BE49-F238E27FC236}">
                <a16:creationId xmlns:a16="http://schemas.microsoft.com/office/drawing/2014/main" id="{3164987F-1566-01ED-2A0B-4991FB76D68F}"/>
              </a:ext>
            </a:extLst>
          </p:cNvPr>
          <p:cNvSpPr txBox="1"/>
          <p:nvPr/>
        </p:nvSpPr>
        <p:spPr>
          <a:xfrm>
            <a:off x="7997560" y="6098836"/>
            <a:ext cx="3869755" cy="430887"/>
          </a:xfrm>
          <a:prstGeom prst="rect">
            <a:avLst/>
          </a:prstGeom>
          <a:noFill/>
        </p:spPr>
        <p:txBody>
          <a:bodyPr wrap="square" rtlCol="0">
            <a:spAutoFit/>
          </a:bodyPr>
          <a:lstStyle/>
          <a:p>
            <a:pPr algn="r" rtl="0"/>
            <a:r>
              <a:rPr lang="pt-BR" sz="2200" b="1">
                <a:solidFill>
                  <a:schemeClr val="tx1">
                    <a:lumMod val="65000"/>
                    <a:lumOff val="35000"/>
                  </a:schemeClr>
                </a:solidFill>
                <a:effectLst/>
                <a:latin typeface="Century Gothic" panose="020B0502020202020204" pitchFamily="34" charset="0"/>
                <a:ea typeface="+mn-ea"/>
                <a:cs typeface="+mn-cs"/>
              </a:rPr>
              <a:t>ameaças</a:t>
            </a:r>
          </a:p>
        </p:txBody>
      </p:sp>
      <p:sp>
        <p:nvSpPr>
          <p:cNvPr id="9" name="TextBox 10">
            <a:extLst>
              <a:ext uri="{FF2B5EF4-FFF2-40B4-BE49-F238E27FC236}">
                <a16:creationId xmlns:a16="http://schemas.microsoft.com/office/drawing/2014/main" id="{2884B02C-BDDD-55D4-07C7-A008B98ED9AE}"/>
              </a:ext>
            </a:extLst>
          </p:cNvPr>
          <p:cNvSpPr txBox="1"/>
          <p:nvPr/>
        </p:nvSpPr>
        <p:spPr>
          <a:xfrm>
            <a:off x="4335120" y="3098348"/>
            <a:ext cx="3407512" cy="863600"/>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r" rtl="0"/>
            <a:r>
              <a:rPr lang="pt-BR" sz="3200" b="1">
                <a:solidFill>
                  <a:schemeClr val="tx1">
                    <a:lumMod val="65000"/>
                    <a:lumOff val="35000"/>
                  </a:schemeClr>
                </a:solidFill>
                <a:effectLst/>
                <a:latin typeface="Century Gothic" panose="020B0502020202020204" pitchFamily="34" charset="0"/>
                <a:ea typeface="+mn-ea"/>
                <a:cs typeface="+mn-cs"/>
              </a:rPr>
              <a:t>S</a:t>
            </a:r>
          </a:p>
        </p:txBody>
      </p:sp>
      <p:sp>
        <p:nvSpPr>
          <p:cNvPr id="10" name="TextBox 11">
            <a:extLst>
              <a:ext uri="{FF2B5EF4-FFF2-40B4-BE49-F238E27FC236}">
                <a16:creationId xmlns:a16="http://schemas.microsoft.com/office/drawing/2014/main" id="{6474887C-54DD-B1EE-1948-177B6C99D08F}"/>
              </a:ext>
            </a:extLst>
          </p:cNvPr>
          <p:cNvSpPr txBox="1"/>
          <p:nvPr/>
        </p:nvSpPr>
        <p:spPr>
          <a:xfrm>
            <a:off x="7818092" y="3098348"/>
            <a:ext cx="3492500" cy="863600"/>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rtl="0"/>
            <a:r>
              <a:rPr lang="pt-BR" sz="3200" b="1">
                <a:solidFill>
                  <a:schemeClr val="tx1">
                    <a:lumMod val="65000"/>
                    <a:lumOff val="35000"/>
                  </a:schemeClr>
                </a:solidFill>
                <a:effectLst/>
                <a:latin typeface="Century Gothic" panose="020B0502020202020204" pitchFamily="34" charset="0"/>
                <a:ea typeface="+mn-ea"/>
                <a:cs typeface="+mn-cs"/>
              </a:rPr>
              <a:t>W</a:t>
            </a:r>
          </a:p>
        </p:txBody>
      </p:sp>
      <p:sp>
        <p:nvSpPr>
          <p:cNvPr id="11" name="TextBox 12">
            <a:extLst>
              <a:ext uri="{FF2B5EF4-FFF2-40B4-BE49-F238E27FC236}">
                <a16:creationId xmlns:a16="http://schemas.microsoft.com/office/drawing/2014/main" id="{0B8E3B2A-BE29-A4D9-2B38-9092C3284498}"/>
              </a:ext>
            </a:extLst>
          </p:cNvPr>
          <p:cNvSpPr txBox="1"/>
          <p:nvPr/>
        </p:nvSpPr>
        <p:spPr>
          <a:xfrm>
            <a:off x="4335120" y="3625398"/>
            <a:ext cx="3492500" cy="584200"/>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r" rtl="0"/>
            <a:r>
              <a:rPr lang="pt-BR" sz="3200" b="1">
                <a:solidFill>
                  <a:schemeClr val="tx1">
                    <a:lumMod val="65000"/>
                    <a:lumOff val="35000"/>
                  </a:schemeClr>
                </a:solidFill>
                <a:effectLst/>
                <a:latin typeface="Century Gothic" panose="020B0502020202020204" pitchFamily="34" charset="0"/>
                <a:ea typeface="+mn-ea"/>
                <a:cs typeface="+mn-cs"/>
              </a:rPr>
              <a:t>O</a:t>
            </a:r>
          </a:p>
        </p:txBody>
      </p:sp>
      <p:sp>
        <p:nvSpPr>
          <p:cNvPr id="12" name="TextBox 13">
            <a:extLst>
              <a:ext uri="{FF2B5EF4-FFF2-40B4-BE49-F238E27FC236}">
                <a16:creationId xmlns:a16="http://schemas.microsoft.com/office/drawing/2014/main" id="{7CFDB8DA-F6ED-D289-A6F0-636C4DEEFABA}"/>
              </a:ext>
            </a:extLst>
          </p:cNvPr>
          <p:cNvSpPr txBox="1"/>
          <p:nvPr/>
        </p:nvSpPr>
        <p:spPr>
          <a:xfrm>
            <a:off x="7926578" y="3625398"/>
            <a:ext cx="3384013" cy="615950"/>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rtl="0"/>
            <a:r>
              <a:rPr lang="pt-BR" sz="3200" b="1">
                <a:solidFill>
                  <a:schemeClr val="tx1">
                    <a:lumMod val="65000"/>
                    <a:lumOff val="35000"/>
                  </a:schemeClr>
                </a:solidFill>
                <a:effectLst/>
                <a:latin typeface="Century Gothic" panose="020B0502020202020204" pitchFamily="34" charset="0"/>
                <a:ea typeface="+mn-ea"/>
                <a:cs typeface="+mn-cs"/>
              </a:rPr>
              <a:t>T</a:t>
            </a:r>
          </a:p>
        </p:txBody>
      </p:sp>
    </p:spTree>
    <p:extLst>
      <p:ext uri="{BB962C8B-B14F-4D97-AF65-F5344CB8AC3E}">
        <p14:creationId xmlns:p14="http://schemas.microsoft.com/office/powerpoint/2010/main" val="550703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1069524984"/>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rtl="0">
                        <a:spcBef>
                          <a:spcPts val="0"/>
                        </a:spcBef>
                        <a:spcAft>
                          <a:spcPts val="0"/>
                        </a:spcAft>
                      </a:pPr>
                      <a:r>
                        <a:rPr lang="pt-BR" sz="1600" b="1" dirty="0">
                          <a:solidFill>
                            <a:schemeClr val="tx1"/>
                          </a:solidFill>
                          <a:effectLst/>
                          <a:latin typeface="Century Gothic" panose="020B0502020202020204" pitchFamily="34" charset="0"/>
                        </a:rPr>
                        <a:t>AVISO DE ISENÇÃO DE RESPONSABILIDADE</a:t>
                      </a:r>
                    </a:p>
                    <a:p>
                      <a:pPr marL="0" marR="0" rtl="0">
                        <a:spcBef>
                          <a:spcPts val="0"/>
                        </a:spcBef>
                        <a:spcAft>
                          <a:spcPts val="0"/>
                        </a:spcAft>
                      </a:pPr>
                      <a:r>
                        <a:rPr lang="pt-BR" sz="1200" b="0" dirty="0">
                          <a:solidFill>
                            <a:schemeClr val="tx1"/>
                          </a:solidFill>
                          <a:effectLst/>
                          <a:latin typeface="Century Gothic" panose="020B0502020202020204" pitchFamily="34" charset="0"/>
                        </a:rPr>
                        <a:t> </a:t>
                      </a:r>
                    </a:p>
                    <a:p>
                      <a:pPr marL="0" marR="0" rtl="0">
                        <a:spcBef>
                          <a:spcPts val="0"/>
                        </a:spcBef>
                        <a:spcAft>
                          <a:spcPts val="0"/>
                        </a:spcAft>
                      </a:pPr>
                      <a:r>
                        <a:rPr lang="pt-BR" sz="1400" b="0" dirty="0">
                          <a:solidFill>
                            <a:schemeClr val="tx1"/>
                          </a:solidFill>
                          <a:effectLst/>
                          <a:latin typeface="Century Gothic" panose="020B0502020202020204" pitchFamily="34" charset="0"/>
                        </a:rPr>
                        <a:t>Os artigos, os modelos ou as informações disponibilizados pela Smartsheet no site são apenas para referência. </a:t>
                      </a:r>
                      <a:br>
                        <a:rPr lang="pt-BR" sz="1400" b="0" dirty="0">
                          <a:solidFill>
                            <a:schemeClr val="tx1"/>
                          </a:solidFill>
                          <a:effectLst/>
                          <a:latin typeface="Century Gothic" panose="020B0502020202020204" pitchFamily="34" charset="0"/>
                        </a:rPr>
                      </a:br>
                      <a:r>
                        <a:rPr lang="pt-BR" sz="1400" b="0" dirty="0">
                          <a:solidFill>
                            <a:schemeClr val="tx1"/>
                          </a:solidFill>
                          <a:effectLst/>
                          <a:latin typeface="Century Gothic" panose="020B0502020202020204" pitchFamily="34" charset="0"/>
                        </a:rPr>
                        <a:t>Nós nos esforçamos para manter as informações atualizadas e corretas, mas não damos garantia de qualquer natureza, seja explícita ou implícita, a respeito da integridade, precisão, confiabilidade, adequação ou disponibilidade do site ou das informações, dos artigos, dos modelos ou dos gráficos contidos no site. Portanto, toda confiança que você depositar nas informações será estritamente por sua própria conta e risco.</a:t>
                      </a: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IT-Project-Roadmap-Template_PowerPoint" id="{E0B00D7D-4A39-F94B-B626-1431173AFEFD}" vid="{70A50C9C-6E0F-054C-A285-DFEABD7B55B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IC-IT-Project-Roadmap-Template_PowerPoint</Template>
  <TotalTime>2420</TotalTime>
  <Words>373</Words>
  <Application>Microsoft Office PowerPoint</Application>
  <PresentationFormat>Widescreen</PresentationFormat>
  <Paragraphs>42</Paragraphs>
  <Slides>3</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vt:i4>
      </vt:variant>
    </vt:vector>
  </HeadingPairs>
  <TitlesOfParts>
    <vt:vector size="9" baseType="lpstr">
      <vt:lpstr>Arial</vt:lpstr>
      <vt:lpstr>Calibri</vt:lpstr>
      <vt:lpstr>Calibri Light</vt:lpstr>
      <vt:lpstr>Century Gothic</vt:lpstr>
      <vt:lpstr>Symbol</vt:lpstr>
      <vt:lpstr>Тема Office</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Alexandra Ragazhinskaya</dc:creator>
  <cp:lastModifiedBy>Ricky Nan</cp:lastModifiedBy>
  <cp:revision>59</cp:revision>
  <cp:lastPrinted>2020-08-31T22:23:58Z</cp:lastPrinted>
  <dcterms:created xsi:type="dcterms:W3CDTF">2021-07-07T23:54:57Z</dcterms:created>
  <dcterms:modified xsi:type="dcterms:W3CDTF">2024-12-12T06:41:23Z</dcterms:modified>
</cp:coreProperties>
</file>