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7" r:id="rId2"/>
    <p:sldId id="34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0F0"/>
    <a:srgbClr val="E6DFDB"/>
    <a:srgbClr val="EDE4DB"/>
    <a:srgbClr val="FBF2EB"/>
    <a:srgbClr val="FE5A01"/>
    <a:srgbClr val="FFF2F0"/>
    <a:srgbClr val="00E8F6"/>
    <a:srgbClr val="007A84"/>
    <a:srgbClr val="00929D"/>
    <a:srgbClr val="AD2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12/12/2024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19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8" name="Rounded Rectangle 317">
            <a:extLst>
              <a:ext uri="{FF2B5EF4-FFF2-40B4-BE49-F238E27FC236}">
                <a16:creationId xmlns:a16="http://schemas.microsoft.com/office/drawing/2014/main" id="{9253457F-3543-0E27-79AC-3923E17F5DCF}"/>
              </a:ext>
            </a:extLst>
          </p:cNvPr>
          <p:cNvSpPr/>
          <p:nvPr/>
        </p:nvSpPr>
        <p:spPr>
          <a:xfrm>
            <a:off x="288321" y="689257"/>
            <a:ext cx="2679187" cy="2279727"/>
          </a:xfrm>
          <a:prstGeom prst="roundRect">
            <a:avLst>
              <a:gd name="adj" fmla="val 376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19" name="Rounded Rectangle 318">
            <a:extLst>
              <a:ext uri="{FF2B5EF4-FFF2-40B4-BE49-F238E27FC236}">
                <a16:creationId xmlns:a16="http://schemas.microsoft.com/office/drawing/2014/main" id="{5906C3F9-2844-6815-389C-4F901549E5E5}"/>
              </a:ext>
            </a:extLst>
          </p:cNvPr>
          <p:cNvSpPr/>
          <p:nvPr/>
        </p:nvSpPr>
        <p:spPr>
          <a:xfrm>
            <a:off x="288321" y="3206720"/>
            <a:ext cx="3203900" cy="3368135"/>
          </a:xfrm>
          <a:prstGeom prst="roundRect">
            <a:avLst>
              <a:gd name="adj" fmla="val 25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13" name="Rounded Rectangle 312">
            <a:extLst>
              <a:ext uri="{FF2B5EF4-FFF2-40B4-BE49-F238E27FC236}">
                <a16:creationId xmlns:a16="http://schemas.microsoft.com/office/drawing/2014/main" id="{ABC237E0-2E25-738D-8313-EEE052096420}"/>
              </a:ext>
            </a:extLst>
          </p:cNvPr>
          <p:cNvSpPr/>
          <p:nvPr/>
        </p:nvSpPr>
        <p:spPr>
          <a:xfrm>
            <a:off x="3716020" y="689257"/>
            <a:ext cx="4043912" cy="2904531"/>
          </a:xfrm>
          <a:prstGeom prst="roundRect">
            <a:avLst>
              <a:gd name="adj" fmla="val 3329"/>
            </a:avLst>
          </a:prstGeom>
          <a:solidFill>
            <a:srgbClr val="D7F1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4" name="Rounded Rectangle 313">
            <a:extLst>
              <a:ext uri="{FF2B5EF4-FFF2-40B4-BE49-F238E27FC236}">
                <a16:creationId xmlns:a16="http://schemas.microsoft.com/office/drawing/2014/main" id="{366BC4D4-E19A-447C-DA54-7A2BCF263183}"/>
              </a:ext>
            </a:extLst>
          </p:cNvPr>
          <p:cNvSpPr/>
          <p:nvPr/>
        </p:nvSpPr>
        <p:spPr>
          <a:xfrm>
            <a:off x="7833047" y="689257"/>
            <a:ext cx="4041648" cy="2904531"/>
          </a:xfrm>
          <a:prstGeom prst="roundRect">
            <a:avLst>
              <a:gd name="adj" fmla="val 367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5" name="Rounded Rectangle 314">
            <a:extLst>
              <a:ext uri="{FF2B5EF4-FFF2-40B4-BE49-F238E27FC236}">
                <a16:creationId xmlns:a16="http://schemas.microsoft.com/office/drawing/2014/main" id="{19E71438-1DC0-5BEE-1C53-21A8DFE24CD9}"/>
              </a:ext>
            </a:extLst>
          </p:cNvPr>
          <p:cNvSpPr/>
          <p:nvPr/>
        </p:nvSpPr>
        <p:spPr>
          <a:xfrm>
            <a:off x="3716020" y="3670324"/>
            <a:ext cx="4043912" cy="2904531"/>
          </a:xfrm>
          <a:prstGeom prst="roundRect">
            <a:avLst>
              <a:gd name="adj" fmla="val 2987"/>
            </a:avLst>
          </a:prstGeom>
          <a:solidFill>
            <a:srgbClr val="ABE5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6" name="Rounded Rectangle 315">
            <a:extLst>
              <a:ext uri="{FF2B5EF4-FFF2-40B4-BE49-F238E27FC236}">
                <a16:creationId xmlns:a16="http://schemas.microsoft.com/office/drawing/2014/main" id="{C59D4DAB-A5AE-4EBC-2678-4C7ED0AEA6E1}"/>
              </a:ext>
            </a:extLst>
          </p:cNvPr>
          <p:cNvSpPr/>
          <p:nvPr/>
        </p:nvSpPr>
        <p:spPr>
          <a:xfrm>
            <a:off x="7833047" y="3670324"/>
            <a:ext cx="4041648" cy="2904531"/>
          </a:xfrm>
          <a:prstGeom prst="roundRect">
            <a:avLst>
              <a:gd name="adj" fmla="val 33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9" name="Rectangle 328">
            <a:extLst>
              <a:ext uri="{FF2B5EF4-FFF2-40B4-BE49-F238E27FC236}">
                <a16:creationId xmlns:a16="http://schemas.microsoft.com/office/drawing/2014/main" id="{71175741-2835-EDF3-8458-F817F5CB65EC}"/>
              </a:ext>
            </a:extLst>
          </p:cNvPr>
          <p:cNvSpPr/>
          <p:nvPr/>
        </p:nvSpPr>
        <p:spPr>
          <a:xfrm>
            <a:off x="3841781" y="1107254"/>
            <a:ext cx="3381152" cy="23390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Orientado ao consumidor: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podemos vender produtos somente digitais para clientes </a:t>
            </a:r>
            <a:b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em todo o mundo.</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Orientado para negócios: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podemos incorporar a tecnologia blockchain e aceitar todos os tipos de pagamentos digitais.</a:t>
            </a:r>
          </a:p>
        </p:txBody>
      </p:sp>
      <p:sp>
        <p:nvSpPr>
          <p:cNvPr id="330" name="Rectangle 329">
            <a:extLst>
              <a:ext uri="{FF2B5EF4-FFF2-40B4-BE49-F238E27FC236}">
                <a16:creationId xmlns:a16="http://schemas.microsoft.com/office/drawing/2014/main" id="{01E4FEBF-A5C0-FF35-30D4-369E090294D2}"/>
              </a:ext>
            </a:extLst>
          </p:cNvPr>
          <p:cNvSpPr/>
          <p:nvPr/>
        </p:nvSpPr>
        <p:spPr>
          <a:xfrm>
            <a:off x="7844190" y="1118394"/>
            <a:ext cx="3739670" cy="21167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Infraestrutura muito nova: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haverá um número substancial de obstáculos.</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Sem mentores ou especialistas: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como o metaverso é novo, não há mentores ou especialistas comprovados para ajudar a nos guiar.</a:t>
            </a:r>
          </a:p>
        </p:txBody>
      </p:sp>
      <p:sp>
        <p:nvSpPr>
          <p:cNvPr id="331" name="Rectangle 330">
            <a:extLst>
              <a:ext uri="{FF2B5EF4-FFF2-40B4-BE49-F238E27FC236}">
                <a16:creationId xmlns:a16="http://schemas.microsoft.com/office/drawing/2014/main" id="{C2EB99B9-D349-CB7B-5803-E4DF38CB651A}"/>
              </a:ext>
            </a:extLst>
          </p:cNvPr>
          <p:cNvSpPr/>
          <p:nvPr/>
        </p:nvSpPr>
        <p:spPr>
          <a:xfrm>
            <a:off x="3802684" y="3655659"/>
            <a:ext cx="3542800"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Expansão digital: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temos a oportunidade de alcançar um público muito mais amplo </a:t>
            </a:r>
            <a:b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(ou seja, em todo o mundo).</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Novos fluxos de receita: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podemos criar novas linhas de produtos digitais e do mundo real e nos preparar para crescimento e evolução futuros.</a:t>
            </a:r>
          </a:p>
        </p:txBody>
      </p:sp>
      <p:sp>
        <p:nvSpPr>
          <p:cNvPr id="332" name="Rectangle 331">
            <a:extLst>
              <a:ext uri="{FF2B5EF4-FFF2-40B4-BE49-F238E27FC236}">
                <a16:creationId xmlns:a16="http://schemas.microsoft.com/office/drawing/2014/main" id="{EDB1A0A1-3369-8492-E2CD-143DA9977575}"/>
              </a:ext>
            </a:extLst>
          </p:cNvPr>
          <p:cNvSpPr/>
          <p:nvPr/>
        </p:nvSpPr>
        <p:spPr>
          <a:xfrm>
            <a:off x="7844190" y="3722503"/>
            <a:ext cx="3911514"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Segurança: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não se sabe o suficiente sobre a segurança cibernética e os riscos de hackeamento dentro do metaverso.</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p>
            <a:pPr marL="342900" marR="0" lvl="0" indent="-342900" rtl="0">
              <a:lnSpc>
                <a:spcPct val="115000"/>
              </a:lnSpc>
              <a:spcBef>
                <a:spcPts val="0"/>
              </a:spcBef>
              <a:spcAft>
                <a:spcPts val="0"/>
              </a:spcAft>
              <a:buFont typeface="Symbol" pitchFamily="2" charset="2"/>
              <a:buChar char=""/>
            </a:pP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Crime e assédio: </a:t>
            </a:r>
            <a:b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é difícil aplicar regras e leis em um espaço digital.</a:t>
            </a:r>
          </a:p>
        </p:txBody>
      </p:sp>
      <p:sp>
        <p:nvSpPr>
          <p:cNvPr id="408" name="Rectangle 407">
            <a:extLst>
              <a:ext uri="{FF2B5EF4-FFF2-40B4-BE49-F238E27FC236}">
                <a16:creationId xmlns:a16="http://schemas.microsoft.com/office/drawing/2014/main" id="{63C277D0-F86C-502D-9943-8FFCF7EEB341}"/>
              </a:ext>
            </a:extLst>
          </p:cNvPr>
          <p:cNvSpPr/>
          <p:nvPr/>
        </p:nvSpPr>
        <p:spPr>
          <a:xfrm>
            <a:off x="326455" y="1113920"/>
            <a:ext cx="2545793" cy="145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rtl="0">
              <a:lnSpc>
                <a:spcPct val="115000"/>
              </a:lnSpc>
            </a:pP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Determine se uma expansão no metaverso é benéfica para nossos negócios.</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409" name="Rectangle 408">
            <a:extLst>
              <a:ext uri="{FF2B5EF4-FFF2-40B4-BE49-F238E27FC236}">
                <a16:creationId xmlns:a16="http://schemas.microsoft.com/office/drawing/2014/main" id="{7618A27A-8229-D02A-89DD-01C7C1A127E6}"/>
              </a:ext>
            </a:extLst>
          </p:cNvPr>
          <p:cNvSpPr/>
          <p:nvPr/>
        </p:nvSpPr>
        <p:spPr>
          <a:xfrm>
            <a:off x="326455" y="3933373"/>
            <a:ext cx="3154684" cy="2203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Inicie um teste e continue pesquisando. Observe oportunidades de anunciar e os custos de uma vitrine virtual. Converse com um representante do metaverso sobre as políticas de segurança e jurídicas. </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525" name="TextBox 524">
            <a:extLst>
              <a:ext uri="{FF2B5EF4-FFF2-40B4-BE49-F238E27FC236}">
                <a16:creationId xmlns:a16="http://schemas.microsoft.com/office/drawing/2014/main" id="{993314DF-19A8-7BA0-E7D5-9AAE57CDF62A}"/>
              </a:ext>
            </a:extLst>
          </p:cNvPr>
          <p:cNvSpPr txBox="1"/>
          <p:nvPr/>
        </p:nvSpPr>
        <p:spPr>
          <a:xfrm>
            <a:off x="207847" y="118721"/>
            <a:ext cx="11102744" cy="430887"/>
          </a:xfrm>
          <a:prstGeom prst="rect">
            <a:avLst/>
          </a:prstGeom>
          <a:noFill/>
        </p:spPr>
        <p:txBody>
          <a:bodyPr wrap="square" rtlCol="0">
            <a:spAutoFit/>
          </a:bodyPr>
          <a:lstStyle/>
          <a:p>
            <a:pPr rtl="0"/>
            <a:r>
              <a:rPr lang="pt-BR" sz="2200" b="1" dirty="0">
                <a:solidFill>
                  <a:schemeClr val="tx1">
                    <a:lumMod val="65000"/>
                    <a:lumOff val="35000"/>
                  </a:schemeClr>
                </a:solidFill>
                <a:latin typeface="Century Gothic" panose="020B0502020202020204" pitchFamily="34" charset="0"/>
              </a:rPr>
              <a:t>AMOSTRA DE MODELO DE AMEAÇAS, OPORTUNIDADES E RISCOS </a:t>
            </a:r>
          </a:p>
        </p:txBody>
      </p:sp>
      <p:sp>
        <p:nvSpPr>
          <p:cNvPr id="2" name="TextBox 1">
            <a:extLst>
              <a:ext uri="{FF2B5EF4-FFF2-40B4-BE49-F238E27FC236}">
                <a16:creationId xmlns:a16="http://schemas.microsoft.com/office/drawing/2014/main" id="{97B89E40-E4A5-C5FD-0BB0-9DC707679478}"/>
              </a:ext>
            </a:extLst>
          </p:cNvPr>
          <p:cNvSpPr txBox="1"/>
          <p:nvPr/>
        </p:nvSpPr>
        <p:spPr>
          <a:xfrm>
            <a:off x="3726469" y="713381"/>
            <a:ext cx="3869755" cy="769441"/>
          </a:xfrm>
          <a:prstGeom prst="rect">
            <a:avLst/>
          </a:prstGeom>
          <a:noFill/>
        </p:spPr>
        <p:txBody>
          <a:bodyPr wrap="square" rtlCol="0">
            <a:spAutoFit/>
          </a:bodyPr>
          <a:lstStyle/>
          <a:p>
            <a:pPr rtl="0"/>
            <a:r>
              <a:rPr lang="pt-BR" sz="2200" b="1">
                <a:solidFill>
                  <a:schemeClr val="tx1">
                    <a:lumMod val="65000"/>
                    <a:lumOff val="35000"/>
                  </a:schemeClr>
                </a:solidFill>
                <a:effectLst/>
                <a:latin typeface="Century Gothic" panose="020B0502020202020204" pitchFamily="34" charset="0"/>
                <a:ea typeface="+mn-ea"/>
                <a:cs typeface="+mn-cs"/>
              </a:rPr>
              <a:t>pontos fortes</a:t>
            </a:r>
          </a:p>
          <a:p>
            <a:endParaRPr lang="en-US" sz="2200" dirty="0"/>
          </a:p>
        </p:txBody>
      </p:sp>
      <p:sp>
        <p:nvSpPr>
          <p:cNvPr id="3" name="TextBox 2">
            <a:extLst>
              <a:ext uri="{FF2B5EF4-FFF2-40B4-BE49-F238E27FC236}">
                <a16:creationId xmlns:a16="http://schemas.microsoft.com/office/drawing/2014/main" id="{EEFD0400-DB7F-9438-FD09-4AC4B47A0D1E}"/>
              </a:ext>
            </a:extLst>
          </p:cNvPr>
          <p:cNvSpPr txBox="1"/>
          <p:nvPr/>
        </p:nvSpPr>
        <p:spPr>
          <a:xfrm>
            <a:off x="276709" y="713381"/>
            <a:ext cx="2902312" cy="769441"/>
          </a:xfrm>
          <a:prstGeom prst="rect">
            <a:avLst/>
          </a:prstGeom>
          <a:noFill/>
        </p:spPr>
        <p:txBody>
          <a:bodyPr wrap="square" rtlCol="0">
            <a:spAutoFit/>
          </a:bodyPr>
          <a:lstStyle/>
          <a:p>
            <a:pPr rtl="0"/>
            <a:r>
              <a:rPr lang="pt-BR" sz="2200" b="1" dirty="0">
                <a:solidFill>
                  <a:schemeClr val="tx1">
                    <a:lumMod val="65000"/>
                    <a:lumOff val="35000"/>
                  </a:schemeClr>
                </a:solidFill>
                <a:effectLst/>
                <a:latin typeface="Century Gothic" panose="020B0502020202020204" pitchFamily="34" charset="0"/>
                <a:ea typeface="+mn-ea"/>
                <a:cs typeface="+mn-cs"/>
              </a:rPr>
              <a:t>Metas de análise</a:t>
            </a:r>
          </a:p>
          <a:p>
            <a:endParaRPr lang="en-US" sz="2200" dirty="0"/>
          </a:p>
        </p:txBody>
      </p:sp>
      <p:sp>
        <p:nvSpPr>
          <p:cNvPr id="4" name="TextBox 3">
            <a:extLst>
              <a:ext uri="{FF2B5EF4-FFF2-40B4-BE49-F238E27FC236}">
                <a16:creationId xmlns:a16="http://schemas.microsoft.com/office/drawing/2014/main" id="{B6570315-544A-F977-07BF-0710B7FDCF40}"/>
              </a:ext>
            </a:extLst>
          </p:cNvPr>
          <p:cNvSpPr txBox="1"/>
          <p:nvPr/>
        </p:nvSpPr>
        <p:spPr>
          <a:xfrm>
            <a:off x="7997560" y="713381"/>
            <a:ext cx="3869755" cy="430887"/>
          </a:xfrm>
          <a:prstGeom prst="rect">
            <a:avLst/>
          </a:prstGeom>
          <a:noFill/>
        </p:spPr>
        <p:txBody>
          <a:bodyPr wrap="square" rtlCol="0">
            <a:spAutoFit/>
          </a:bodyPr>
          <a:lstStyle/>
          <a:p>
            <a:pPr algn="r" rtl="0"/>
            <a:r>
              <a:rPr lang="pt-BR" sz="2200" b="1">
                <a:solidFill>
                  <a:schemeClr val="tx1">
                    <a:lumMod val="65000"/>
                    <a:lumOff val="35000"/>
                  </a:schemeClr>
                </a:solidFill>
                <a:effectLst/>
                <a:latin typeface="Century Gothic" panose="020B0502020202020204" pitchFamily="34" charset="0"/>
                <a:ea typeface="+mn-ea"/>
                <a:cs typeface="+mn-cs"/>
              </a:rPr>
              <a:t>pontos fracos</a:t>
            </a:r>
          </a:p>
        </p:txBody>
      </p:sp>
      <p:sp>
        <p:nvSpPr>
          <p:cNvPr id="5" name="TextBox 4">
            <a:extLst>
              <a:ext uri="{FF2B5EF4-FFF2-40B4-BE49-F238E27FC236}">
                <a16:creationId xmlns:a16="http://schemas.microsoft.com/office/drawing/2014/main" id="{D453574C-4E2C-8478-4113-0F3179C7B6A7}"/>
              </a:ext>
            </a:extLst>
          </p:cNvPr>
          <p:cNvSpPr txBox="1"/>
          <p:nvPr/>
        </p:nvSpPr>
        <p:spPr>
          <a:xfrm>
            <a:off x="3726469" y="6098836"/>
            <a:ext cx="3869755" cy="430887"/>
          </a:xfrm>
          <a:prstGeom prst="rect">
            <a:avLst/>
          </a:prstGeom>
          <a:noFill/>
        </p:spPr>
        <p:txBody>
          <a:bodyPr wrap="square" rtlCol="0">
            <a:spAutoFit/>
          </a:bodyPr>
          <a:lstStyle/>
          <a:p>
            <a:pPr rtl="0"/>
            <a:r>
              <a:rPr lang="pt-BR" sz="2200" b="1">
                <a:solidFill>
                  <a:schemeClr val="tx1">
                    <a:lumMod val="65000"/>
                    <a:lumOff val="35000"/>
                  </a:schemeClr>
                </a:solidFill>
                <a:effectLst/>
                <a:latin typeface="Century Gothic" panose="020B0502020202020204" pitchFamily="34" charset="0"/>
                <a:ea typeface="+mn-ea"/>
                <a:cs typeface="+mn-cs"/>
              </a:rPr>
              <a:t>oportunidades</a:t>
            </a:r>
          </a:p>
        </p:txBody>
      </p:sp>
      <p:sp>
        <p:nvSpPr>
          <p:cNvPr id="6" name="TextBox 5">
            <a:extLst>
              <a:ext uri="{FF2B5EF4-FFF2-40B4-BE49-F238E27FC236}">
                <a16:creationId xmlns:a16="http://schemas.microsoft.com/office/drawing/2014/main" id="{0712D8E5-EA5C-6CB1-3717-1DE7EEDB54E0}"/>
              </a:ext>
            </a:extLst>
          </p:cNvPr>
          <p:cNvSpPr txBox="1"/>
          <p:nvPr/>
        </p:nvSpPr>
        <p:spPr>
          <a:xfrm>
            <a:off x="276709" y="3178289"/>
            <a:ext cx="3215512" cy="769441"/>
          </a:xfrm>
          <a:prstGeom prst="rect">
            <a:avLst/>
          </a:prstGeom>
          <a:noFill/>
        </p:spPr>
        <p:txBody>
          <a:bodyPr wrap="square" rtlCol="0">
            <a:spAutoFit/>
          </a:bodyPr>
          <a:lstStyle/>
          <a:p>
            <a:pPr rtl="0"/>
            <a:r>
              <a:rPr lang="pt-BR" sz="2200" b="1" dirty="0">
                <a:solidFill>
                  <a:schemeClr val="tx1">
                    <a:lumMod val="65000"/>
                    <a:lumOff val="35000"/>
                  </a:schemeClr>
                </a:solidFill>
                <a:effectLst/>
                <a:latin typeface="Century Gothic" panose="020B0502020202020204" pitchFamily="34" charset="0"/>
                <a:ea typeface="+mn-ea"/>
                <a:cs typeface="+mn-cs"/>
              </a:rPr>
              <a:t>Avaliação e </a:t>
            </a:r>
            <a:br>
              <a:rPr lang="pt-BR" sz="2200" b="1" dirty="0">
                <a:solidFill>
                  <a:schemeClr val="tx1">
                    <a:lumMod val="65000"/>
                    <a:lumOff val="35000"/>
                  </a:schemeClr>
                </a:solidFill>
                <a:effectLst/>
                <a:latin typeface="Century Gothic" panose="020B0502020202020204" pitchFamily="34" charset="0"/>
                <a:ea typeface="+mn-ea"/>
                <a:cs typeface="+mn-cs"/>
              </a:rPr>
            </a:br>
            <a:r>
              <a:rPr lang="pt-BR" sz="2200" b="1" dirty="0">
                <a:solidFill>
                  <a:schemeClr val="tx1">
                    <a:lumMod val="65000"/>
                    <a:lumOff val="35000"/>
                  </a:schemeClr>
                </a:solidFill>
                <a:effectLst/>
                <a:latin typeface="Century Gothic" panose="020B0502020202020204" pitchFamily="34" charset="0"/>
                <a:ea typeface="+mn-ea"/>
                <a:cs typeface="+mn-cs"/>
              </a:rPr>
              <a:t>próximas etapas </a:t>
            </a:r>
          </a:p>
        </p:txBody>
      </p:sp>
      <p:sp>
        <p:nvSpPr>
          <p:cNvPr id="7" name="TextBox 6">
            <a:extLst>
              <a:ext uri="{FF2B5EF4-FFF2-40B4-BE49-F238E27FC236}">
                <a16:creationId xmlns:a16="http://schemas.microsoft.com/office/drawing/2014/main" id="{78F3C2ED-71E5-FBD9-B4CB-7E00668B0E3B}"/>
              </a:ext>
            </a:extLst>
          </p:cNvPr>
          <p:cNvSpPr txBox="1"/>
          <p:nvPr/>
        </p:nvSpPr>
        <p:spPr>
          <a:xfrm>
            <a:off x="7997560" y="6098836"/>
            <a:ext cx="3869755" cy="430887"/>
          </a:xfrm>
          <a:prstGeom prst="rect">
            <a:avLst/>
          </a:prstGeom>
          <a:noFill/>
        </p:spPr>
        <p:txBody>
          <a:bodyPr wrap="square" rtlCol="0">
            <a:spAutoFit/>
          </a:bodyPr>
          <a:lstStyle/>
          <a:p>
            <a:pPr algn="r" rtl="0"/>
            <a:r>
              <a:rPr lang="pt-BR" sz="2200" b="1">
                <a:solidFill>
                  <a:schemeClr val="tx1">
                    <a:lumMod val="65000"/>
                    <a:lumOff val="35000"/>
                  </a:schemeClr>
                </a:solidFill>
                <a:effectLst/>
                <a:latin typeface="Century Gothic" panose="020B0502020202020204" pitchFamily="34" charset="0"/>
                <a:ea typeface="+mn-ea"/>
                <a:cs typeface="+mn-cs"/>
              </a:rPr>
              <a:t>ameaças</a:t>
            </a:r>
          </a:p>
        </p:txBody>
      </p:sp>
      <p:sp>
        <p:nvSpPr>
          <p:cNvPr id="8" name="TextBox 10">
            <a:extLst>
              <a:ext uri="{FF2B5EF4-FFF2-40B4-BE49-F238E27FC236}">
                <a16:creationId xmlns:a16="http://schemas.microsoft.com/office/drawing/2014/main" id="{07436DD7-88F2-8578-9318-AE6C3A8F4D22}"/>
              </a:ext>
            </a:extLst>
          </p:cNvPr>
          <p:cNvSpPr txBox="1"/>
          <p:nvPr/>
        </p:nvSpPr>
        <p:spPr>
          <a:xfrm>
            <a:off x="4335120" y="3098348"/>
            <a:ext cx="3407512"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pt-BR" sz="3200" b="1">
                <a:solidFill>
                  <a:schemeClr val="tx1">
                    <a:lumMod val="65000"/>
                    <a:lumOff val="35000"/>
                  </a:schemeClr>
                </a:solidFill>
                <a:effectLst/>
                <a:latin typeface="Century Gothic" panose="020B0502020202020204" pitchFamily="34" charset="0"/>
                <a:ea typeface="+mn-ea"/>
                <a:cs typeface="+mn-cs"/>
              </a:rPr>
              <a:t>S</a:t>
            </a:r>
          </a:p>
        </p:txBody>
      </p:sp>
      <p:sp>
        <p:nvSpPr>
          <p:cNvPr id="9" name="TextBox 11">
            <a:extLst>
              <a:ext uri="{FF2B5EF4-FFF2-40B4-BE49-F238E27FC236}">
                <a16:creationId xmlns:a16="http://schemas.microsoft.com/office/drawing/2014/main" id="{3E96242A-4F94-3DA5-8177-62F562AC6F54}"/>
              </a:ext>
            </a:extLst>
          </p:cNvPr>
          <p:cNvSpPr txBox="1"/>
          <p:nvPr/>
        </p:nvSpPr>
        <p:spPr>
          <a:xfrm>
            <a:off x="7818092" y="3098348"/>
            <a:ext cx="3492500"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pt-BR" sz="3200" b="1">
                <a:solidFill>
                  <a:schemeClr val="tx1">
                    <a:lumMod val="65000"/>
                    <a:lumOff val="35000"/>
                  </a:schemeClr>
                </a:solidFill>
                <a:effectLst/>
                <a:latin typeface="Century Gothic" panose="020B0502020202020204" pitchFamily="34" charset="0"/>
                <a:ea typeface="+mn-ea"/>
                <a:cs typeface="+mn-cs"/>
              </a:rPr>
              <a:t>W</a:t>
            </a:r>
          </a:p>
        </p:txBody>
      </p:sp>
      <p:sp>
        <p:nvSpPr>
          <p:cNvPr id="10" name="TextBox 12">
            <a:extLst>
              <a:ext uri="{FF2B5EF4-FFF2-40B4-BE49-F238E27FC236}">
                <a16:creationId xmlns:a16="http://schemas.microsoft.com/office/drawing/2014/main" id="{E7BD5641-E04B-EEC0-F5F2-F9BA751238A1}"/>
              </a:ext>
            </a:extLst>
          </p:cNvPr>
          <p:cNvSpPr txBox="1"/>
          <p:nvPr/>
        </p:nvSpPr>
        <p:spPr>
          <a:xfrm>
            <a:off x="4335120" y="3625398"/>
            <a:ext cx="3492500" cy="584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pt-BR" sz="3200" b="1">
                <a:solidFill>
                  <a:schemeClr val="tx1">
                    <a:lumMod val="65000"/>
                    <a:lumOff val="35000"/>
                  </a:schemeClr>
                </a:solidFill>
                <a:effectLst/>
                <a:latin typeface="Century Gothic" panose="020B0502020202020204" pitchFamily="34" charset="0"/>
                <a:ea typeface="+mn-ea"/>
                <a:cs typeface="+mn-cs"/>
              </a:rPr>
              <a:t>O</a:t>
            </a:r>
          </a:p>
        </p:txBody>
      </p:sp>
      <p:sp>
        <p:nvSpPr>
          <p:cNvPr id="11" name="TextBox 13">
            <a:extLst>
              <a:ext uri="{FF2B5EF4-FFF2-40B4-BE49-F238E27FC236}">
                <a16:creationId xmlns:a16="http://schemas.microsoft.com/office/drawing/2014/main" id="{5E862EE4-23E6-8ADE-C63E-723928C87D8F}"/>
              </a:ext>
            </a:extLst>
          </p:cNvPr>
          <p:cNvSpPr txBox="1"/>
          <p:nvPr/>
        </p:nvSpPr>
        <p:spPr>
          <a:xfrm>
            <a:off x="7926578" y="3625398"/>
            <a:ext cx="3384013" cy="6159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pt-BR" sz="3200" b="1">
                <a:solidFill>
                  <a:schemeClr val="tx1">
                    <a:lumMod val="65000"/>
                    <a:lumOff val="35000"/>
                  </a:schemeClr>
                </a:solidFill>
                <a:effectLst/>
                <a:latin typeface="Century Gothic" panose="020B0502020202020204" pitchFamily="34" charset="0"/>
                <a:ea typeface="+mn-ea"/>
                <a:cs typeface="+mn-cs"/>
              </a:rPr>
              <a:t>T</a:t>
            </a:r>
          </a:p>
        </p:txBody>
      </p:sp>
      <p:pic>
        <p:nvPicPr>
          <p:cNvPr id="12" name="Picture 11">
            <a:hlinkClick r:id="rId2"/>
            <a:extLst>
              <a:ext uri="{FF2B5EF4-FFF2-40B4-BE49-F238E27FC236}">
                <a16:creationId xmlns:a16="http://schemas.microsoft.com/office/drawing/2014/main" id="{B1C20F22-A4A4-C8FA-06E8-B254B8D988DB}"/>
              </a:ext>
            </a:extLst>
          </p:cNvPr>
          <p:cNvPicPr>
            <a:picLocks noChangeAspect="1"/>
          </p:cNvPicPr>
          <p:nvPr/>
        </p:nvPicPr>
        <p:blipFill>
          <a:blip r:embed="rId3"/>
          <a:srcRect/>
          <a:stretch/>
        </p:blipFill>
        <p:spPr>
          <a:xfrm>
            <a:off x="9329896" y="105688"/>
            <a:ext cx="2551238" cy="507429"/>
          </a:xfrm>
          <a:prstGeom prst="rect">
            <a:avLst/>
          </a:prstGeom>
        </p:spPr>
      </p:pic>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8" name="Rounded Rectangle 317">
            <a:extLst>
              <a:ext uri="{FF2B5EF4-FFF2-40B4-BE49-F238E27FC236}">
                <a16:creationId xmlns:a16="http://schemas.microsoft.com/office/drawing/2014/main" id="{9253457F-3543-0E27-79AC-3923E17F5DCF}"/>
              </a:ext>
            </a:extLst>
          </p:cNvPr>
          <p:cNvSpPr/>
          <p:nvPr/>
        </p:nvSpPr>
        <p:spPr>
          <a:xfrm>
            <a:off x="288321" y="689257"/>
            <a:ext cx="2679187" cy="2279727"/>
          </a:xfrm>
          <a:prstGeom prst="roundRect">
            <a:avLst>
              <a:gd name="adj" fmla="val 376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FAA15D7C-FA4A-6EF8-865E-BCE24D725F65}"/>
              </a:ext>
            </a:extLst>
          </p:cNvPr>
          <p:cNvSpPr txBox="1"/>
          <p:nvPr/>
        </p:nvSpPr>
        <p:spPr>
          <a:xfrm>
            <a:off x="261926" y="95313"/>
            <a:ext cx="9707697"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rPr>
              <a:t>MODELO DE AMEAÇAS, OPORTUNIDADES E RISCOS</a:t>
            </a:r>
          </a:p>
        </p:txBody>
      </p:sp>
      <p:sp>
        <p:nvSpPr>
          <p:cNvPr id="319" name="Rounded Rectangle 318">
            <a:extLst>
              <a:ext uri="{FF2B5EF4-FFF2-40B4-BE49-F238E27FC236}">
                <a16:creationId xmlns:a16="http://schemas.microsoft.com/office/drawing/2014/main" id="{5906C3F9-2844-6815-389C-4F901549E5E5}"/>
              </a:ext>
            </a:extLst>
          </p:cNvPr>
          <p:cNvSpPr/>
          <p:nvPr/>
        </p:nvSpPr>
        <p:spPr>
          <a:xfrm>
            <a:off x="288321" y="3206720"/>
            <a:ext cx="3203900" cy="3368135"/>
          </a:xfrm>
          <a:prstGeom prst="roundRect">
            <a:avLst>
              <a:gd name="adj" fmla="val 25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13" name="Rounded Rectangle 312">
            <a:extLst>
              <a:ext uri="{FF2B5EF4-FFF2-40B4-BE49-F238E27FC236}">
                <a16:creationId xmlns:a16="http://schemas.microsoft.com/office/drawing/2014/main" id="{ABC237E0-2E25-738D-8313-EEE052096420}"/>
              </a:ext>
            </a:extLst>
          </p:cNvPr>
          <p:cNvSpPr/>
          <p:nvPr/>
        </p:nvSpPr>
        <p:spPr>
          <a:xfrm>
            <a:off x="3716020" y="689257"/>
            <a:ext cx="4043912" cy="2904531"/>
          </a:xfrm>
          <a:prstGeom prst="roundRect">
            <a:avLst>
              <a:gd name="adj" fmla="val 3329"/>
            </a:avLst>
          </a:prstGeom>
          <a:solidFill>
            <a:srgbClr val="D7F1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4" name="Rounded Rectangle 313">
            <a:extLst>
              <a:ext uri="{FF2B5EF4-FFF2-40B4-BE49-F238E27FC236}">
                <a16:creationId xmlns:a16="http://schemas.microsoft.com/office/drawing/2014/main" id="{366BC4D4-E19A-447C-DA54-7A2BCF263183}"/>
              </a:ext>
            </a:extLst>
          </p:cNvPr>
          <p:cNvSpPr/>
          <p:nvPr/>
        </p:nvSpPr>
        <p:spPr>
          <a:xfrm>
            <a:off x="7833047" y="689257"/>
            <a:ext cx="4041648" cy="2904531"/>
          </a:xfrm>
          <a:prstGeom prst="roundRect">
            <a:avLst>
              <a:gd name="adj" fmla="val 367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5" name="Rounded Rectangle 314">
            <a:extLst>
              <a:ext uri="{FF2B5EF4-FFF2-40B4-BE49-F238E27FC236}">
                <a16:creationId xmlns:a16="http://schemas.microsoft.com/office/drawing/2014/main" id="{19E71438-1DC0-5BEE-1C53-21A8DFE24CD9}"/>
              </a:ext>
            </a:extLst>
          </p:cNvPr>
          <p:cNvSpPr/>
          <p:nvPr/>
        </p:nvSpPr>
        <p:spPr>
          <a:xfrm>
            <a:off x="3716020" y="3670324"/>
            <a:ext cx="4043912" cy="2904531"/>
          </a:xfrm>
          <a:prstGeom prst="roundRect">
            <a:avLst>
              <a:gd name="adj" fmla="val 2987"/>
            </a:avLst>
          </a:prstGeom>
          <a:solidFill>
            <a:srgbClr val="ABE5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6" name="Rounded Rectangle 315">
            <a:extLst>
              <a:ext uri="{FF2B5EF4-FFF2-40B4-BE49-F238E27FC236}">
                <a16:creationId xmlns:a16="http://schemas.microsoft.com/office/drawing/2014/main" id="{C59D4DAB-A5AE-4EBC-2678-4C7ED0AEA6E1}"/>
              </a:ext>
            </a:extLst>
          </p:cNvPr>
          <p:cNvSpPr/>
          <p:nvPr/>
        </p:nvSpPr>
        <p:spPr>
          <a:xfrm>
            <a:off x="7833047" y="3670324"/>
            <a:ext cx="4041648" cy="2904531"/>
          </a:xfrm>
          <a:prstGeom prst="roundRect">
            <a:avLst>
              <a:gd name="adj" fmla="val 33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9" name="Rectangle 328">
            <a:extLst>
              <a:ext uri="{FF2B5EF4-FFF2-40B4-BE49-F238E27FC236}">
                <a16:creationId xmlns:a16="http://schemas.microsoft.com/office/drawing/2014/main" id="{71175741-2835-EDF3-8458-F817F5CB65EC}"/>
              </a:ext>
            </a:extLst>
          </p:cNvPr>
          <p:cNvSpPr/>
          <p:nvPr/>
        </p:nvSpPr>
        <p:spPr>
          <a:xfrm>
            <a:off x="3841781" y="1107254"/>
            <a:ext cx="3381152" cy="2121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Ponto forte um</a:t>
            </a:r>
          </a:p>
        </p:txBody>
      </p:sp>
      <p:sp>
        <p:nvSpPr>
          <p:cNvPr id="330" name="Rectangle 329">
            <a:extLst>
              <a:ext uri="{FF2B5EF4-FFF2-40B4-BE49-F238E27FC236}">
                <a16:creationId xmlns:a16="http://schemas.microsoft.com/office/drawing/2014/main" id="{01E4FEBF-A5C0-FF35-30D4-369E090294D2}"/>
              </a:ext>
            </a:extLst>
          </p:cNvPr>
          <p:cNvSpPr/>
          <p:nvPr/>
        </p:nvSpPr>
        <p:spPr>
          <a:xfrm>
            <a:off x="7844190" y="1107254"/>
            <a:ext cx="3739670" cy="21167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Ponto fraco um</a:t>
            </a:r>
          </a:p>
        </p:txBody>
      </p:sp>
      <p:sp>
        <p:nvSpPr>
          <p:cNvPr id="331" name="Rectangle 330">
            <a:extLst>
              <a:ext uri="{FF2B5EF4-FFF2-40B4-BE49-F238E27FC236}">
                <a16:creationId xmlns:a16="http://schemas.microsoft.com/office/drawing/2014/main" id="{C2EB99B9-D349-CB7B-5803-E4DF38CB651A}"/>
              </a:ext>
            </a:extLst>
          </p:cNvPr>
          <p:cNvSpPr/>
          <p:nvPr/>
        </p:nvSpPr>
        <p:spPr>
          <a:xfrm>
            <a:off x="3802684" y="3655659"/>
            <a:ext cx="3542800"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Oportunidade um</a:t>
            </a:r>
          </a:p>
        </p:txBody>
      </p:sp>
      <p:sp>
        <p:nvSpPr>
          <p:cNvPr id="332" name="Rectangle 331">
            <a:extLst>
              <a:ext uri="{FF2B5EF4-FFF2-40B4-BE49-F238E27FC236}">
                <a16:creationId xmlns:a16="http://schemas.microsoft.com/office/drawing/2014/main" id="{EDB1A0A1-3369-8492-E2CD-143DA9977575}"/>
              </a:ext>
            </a:extLst>
          </p:cNvPr>
          <p:cNvSpPr/>
          <p:nvPr/>
        </p:nvSpPr>
        <p:spPr>
          <a:xfrm>
            <a:off x="7844190" y="3655659"/>
            <a:ext cx="3911514" cy="2531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ctr" anchorCtr="0" forceAA="0" compatLnSpc="1">
            <a:prstTxWarp prst="textNoShape">
              <a:avLst/>
            </a:prstTxWarp>
            <a:noAutofit/>
          </a:bodyPr>
          <a:lstStyle/>
          <a:p>
            <a:pPr marL="342900" marR="0" lvl="0" indent="-342900" rtl="0">
              <a:lnSpc>
                <a:spcPct val="115000"/>
              </a:lnSpc>
              <a:spcBef>
                <a:spcPts val="0"/>
              </a:spcBef>
              <a:spcAft>
                <a:spcPts val="0"/>
              </a:spcAft>
              <a:buFont typeface="Symbol" pitchFamily="2" charset="2"/>
              <a:buChar char=""/>
            </a:pPr>
            <a:r>
              <a:rPr lang="pt-BR"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Ameaça um</a:t>
            </a:r>
          </a:p>
        </p:txBody>
      </p:sp>
      <p:sp>
        <p:nvSpPr>
          <p:cNvPr id="408" name="Rectangle 407">
            <a:extLst>
              <a:ext uri="{FF2B5EF4-FFF2-40B4-BE49-F238E27FC236}">
                <a16:creationId xmlns:a16="http://schemas.microsoft.com/office/drawing/2014/main" id="{63C277D0-F86C-502D-9943-8FFCF7EEB341}"/>
              </a:ext>
            </a:extLst>
          </p:cNvPr>
          <p:cNvSpPr/>
          <p:nvPr/>
        </p:nvSpPr>
        <p:spPr>
          <a:xfrm>
            <a:off x="326455" y="1113920"/>
            <a:ext cx="2545793" cy="145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rtl="0">
              <a:lnSpc>
                <a:spcPct val="115000"/>
              </a:lnSpc>
            </a:pPr>
            <a:r>
              <a:rPr lang="pt-BR" sz="1300">
                <a:solidFill>
                  <a:srgbClr val="000000"/>
                </a:solidFill>
                <a:latin typeface="Century Gothic" panose="020B0502020202020204" pitchFamily="34" charset="0"/>
                <a:ea typeface="Calibri" panose="020F0502020204030204" pitchFamily="34" charset="0"/>
                <a:cs typeface="Times New Roman" panose="02020603050405020304" pitchFamily="18" charset="0"/>
              </a:rPr>
              <a:t>Metas</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409" name="Rectangle 408">
            <a:extLst>
              <a:ext uri="{FF2B5EF4-FFF2-40B4-BE49-F238E27FC236}">
                <a16:creationId xmlns:a16="http://schemas.microsoft.com/office/drawing/2014/main" id="{7618A27A-8229-D02A-89DD-01C7C1A127E6}"/>
              </a:ext>
            </a:extLst>
          </p:cNvPr>
          <p:cNvSpPr/>
          <p:nvPr/>
        </p:nvSpPr>
        <p:spPr>
          <a:xfrm>
            <a:off x="326455" y="3933373"/>
            <a:ext cx="3154684" cy="2203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pt-BR"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Avaliação e próximas etapas</a:t>
            </a:r>
          </a:p>
          <a:p>
            <a:pPr marR="0" lvl="0">
              <a:lnSpc>
                <a:spcPct val="115000"/>
              </a:lnSpc>
              <a:spcBef>
                <a:spcPts val="0"/>
              </a:spcBef>
              <a:spcAft>
                <a:spcPts val="0"/>
              </a:spcAft>
            </a:pPr>
            <a:endParaRPr lang="en-US" sz="1300" dirty="0">
              <a:effectLst/>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055C8A39-62B3-353B-F993-47F54E59A141}"/>
              </a:ext>
            </a:extLst>
          </p:cNvPr>
          <p:cNvSpPr txBox="1"/>
          <p:nvPr/>
        </p:nvSpPr>
        <p:spPr>
          <a:xfrm>
            <a:off x="3726469" y="713381"/>
            <a:ext cx="3869755" cy="769441"/>
          </a:xfrm>
          <a:prstGeom prst="rect">
            <a:avLst/>
          </a:prstGeom>
          <a:noFill/>
        </p:spPr>
        <p:txBody>
          <a:bodyPr wrap="square" rtlCol="0">
            <a:spAutoFit/>
          </a:bodyPr>
          <a:lstStyle/>
          <a:p>
            <a:pPr rtl="0"/>
            <a:r>
              <a:rPr lang="pt-BR" sz="2200" b="1">
                <a:solidFill>
                  <a:schemeClr val="tx1">
                    <a:lumMod val="65000"/>
                    <a:lumOff val="35000"/>
                  </a:schemeClr>
                </a:solidFill>
                <a:effectLst/>
                <a:latin typeface="Century Gothic" panose="020B0502020202020204" pitchFamily="34" charset="0"/>
                <a:ea typeface="+mn-ea"/>
                <a:cs typeface="+mn-cs"/>
              </a:rPr>
              <a:t>pontos fortes</a:t>
            </a:r>
          </a:p>
          <a:p>
            <a:endParaRPr lang="en-US" sz="2200" dirty="0"/>
          </a:p>
        </p:txBody>
      </p:sp>
      <p:sp>
        <p:nvSpPr>
          <p:cNvPr id="3" name="TextBox 2">
            <a:extLst>
              <a:ext uri="{FF2B5EF4-FFF2-40B4-BE49-F238E27FC236}">
                <a16:creationId xmlns:a16="http://schemas.microsoft.com/office/drawing/2014/main" id="{6A007ED8-CB98-8BF7-32A0-17F1B06BF265}"/>
              </a:ext>
            </a:extLst>
          </p:cNvPr>
          <p:cNvSpPr txBox="1"/>
          <p:nvPr/>
        </p:nvSpPr>
        <p:spPr>
          <a:xfrm>
            <a:off x="276709" y="713381"/>
            <a:ext cx="2902312" cy="769441"/>
          </a:xfrm>
          <a:prstGeom prst="rect">
            <a:avLst/>
          </a:prstGeom>
          <a:noFill/>
        </p:spPr>
        <p:txBody>
          <a:bodyPr wrap="square" rtlCol="0">
            <a:spAutoFit/>
          </a:bodyPr>
          <a:lstStyle/>
          <a:p>
            <a:pPr rtl="0"/>
            <a:r>
              <a:rPr lang="pt-BR" sz="2200" b="1" dirty="0">
                <a:solidFill>
                  <a:schemeClr val="tx1">
                    <a:lumMod val="65000"/>
                    <a:lumOff val="35000"/>
                  </a:schemeClr>
                </a:solidFill>
                <a:effectLst/>
                <a:latin typeface="Century Gothic" panose="020B0502020202020204" pitchFamily="34" charset="0"/>
                <a:ea typeface="+mn-ea"/>
                <a:cs typeface="+mn-cs"/>
              </a:rPr>
              <a:t>Metas de análise</a:t>
            </a:r>
          </a:p>
          <a:p>
            <a:endParaRPr lang="en-US" sz="2200" dirty="0"/>
          </a:p>
        </p:txBody>
      </p:sp>
      <p:sp>
        <p:nvSpPr>
          <p:cNvPr id="4" name="TextBox 3">
            <a:extLst>
              <a:ext uri="{FF2B5EF4-FFF2-40B4-BE49-F238E27FC236}">
                <a16:creationId xmlns:a16="http://schemas.microsoft.com/office/drawing/2014/main" id="{970031D5-8095-D4C1-BA47-D6CBA79F0999}"/>
              </a:ext>
            </a:extLst>
          </p:cNvPr>
          <p:cNvSpPr txBox="1"/>
          <p:nvPr/>
        </p:nvSpPr>
        <p:spPr>
          <a:xfrm>
            <a:off x="7997560" y="713381"/>
            <a:ext cx="3869755" cy="430887"/>
          </a:xfrm>
          <a:prstGeom prst="rect">
            <a:avLst/>
          </a:prstGeom>
          <a:noFill/>
        </p:spPr>
        <p:txBody>
          <a:bodyPr wrap="square" rtlCol="0">
            <a:spAutoFit/>
          </a:bodyPr>
          <a:lstStyle/>
          <a:p>
            <a:pPr algn="r" rtl="0"/>
            <a:r>
              <a:rPr lang="pt-BR" sz="2200" b="1">
                <a:solidFill>
                  <a:schemeClr val="tx1">
                    <a:lumMod val="65000"/>
                    <a:lumOff val="35000"/>
                  </a:schemeClr>
                </a:solidFill>
                <a:effectLst/>
                <a:latin typeface="Century Gothic" panose="020B0502020202020204" pitchFamily="34" charset="0"/>
                <a:ea typeface="+mn-ea"/>
                <a:cs typeface="+mn-cs"/>
              </a:rPr>
              <a:t>pontos fracos</a:t>
            </a:r>
          </a:p>
        </p:txBody>
      </p:sp>
      <p:sp>
        <p:nvSpPr>
          <p:cNvPr id="6" name="TextBox 5">
            <a:extLst>
              <a:ext uri="{FF2B5EF4-FFF2-40B4-BE49-F238E27FC236}">
                <a16:creationId xmlns:a16="http://schemas.microsoft.com/office/drawing/2014/main" id="{EEFBBD7B-D4ED-DCCE-8184-0C852BDA5EB8}"/>
              </a:ext>
            </a:extLst>
          </p:cNvPr>
          <p:cNvSpPr txBox="1"/>
          <p:nvPr/>
        </p:nvSpPr>
        <p:spPr>
          <a:xfrm>
            <a:off x="3726469" y="6098836"/>
            <a:ext cx="3869755" cy="430887"/>
          </a:xfrm>
          <a:prstGeom prst="rect">
            <a:avLst/>
          </a:prstGeom>
          <a:noFill/>
        </p:spPr>
        <p:txBody>
          <a:bodyPr wrap="square" rtlCol="0">
            <a:spAutoFit/>
          </a:bodyPr>
          <a:lstStyle/>
          <a:p>
            <a:pPr rtl="0"/>
            <a:r>
              <a:rPr lang="pt-BR" sz="2200" b="1">
                <a:solidFill>
                  <a:schemeClr val="tx1">
                    <a:lumMod val="65000"/>
                    <a:lumOff val="35000"/>
                  </a:schemeClr>
                </a:solidFill>
                <a:effectLst/>
                <a:latin typeface="Century Gothic" panose="020B0502020202020204" pitchFamily="34" charset="0"/>
                <a:ea typeface="+mn-ea"/>
                <a:cs typeface="+mn-cs"/>
              </a:rPr>
              <a:t>oportunidades</a:t>
            </a:r>
          </a:p>
        </p:txBody>
      </p:sp>
      <p:sp>
        <p:nvSpPr>
          <p:cNvPr id="7" name="TextBox 6">
            <a:extLst>
              <a:ext uri="{FF2B5EF4-FFF2-40B4-BE49-F238E27FC236}">
                <a16:creationId xmlns:a16="http://schemas.microsoft.com/office/drawing/2014/main" id="{7E5C460F-68A9-8CF3-BFDB-E9124A91AFFA}"/>
              </a:ext>
            </a:extLst>
          </p:cNvPr>
          <p:cNvSpPr txBox="1"/>
          <p:nvPr/>
        </p:nvSpPr>
        <p:spPr>
          <a:xfrm>
            <a:off x="276708" y="3178289"/>
            <a:ext cx="3446081" cy="769441"/>
          </a:xfrm>
          <a:prstGeom prst="rect">
            <a:avLst/>
          </a:prstGeom>
          <a:noFill/>
        </p:spPr>
        <p:txBody>
          <a:bodyPr wrap="square" rtlCol="0">
            <a:spAutoFit/>
          </a:bodyPr>
          <a:lstStyle/>
          <a:p>
            <a:pPr rtl="0"/>
            <a:r>
              <a:rPr lang="pt-BR" sz="2200" b="1" dirty="0">
                <a:solidFill>
                  <a:schemeClr val="tx1">
                    <a:lumMod val="65000"/>
                    <a:lumOff val="35000"/>
                  </a:schemeClr>
                </a:solidFill>
                <a:effectLst/>
                <a:latin typeface="Century Gothic" panose="020B0502020202020204" pitchFamily="34" charset="0"/>
                <a:ea typeface="+mn-ea"/>
                <a:cs typeface="+mn-cs"/>
              </a:rPr>
              <a:t>Avaliação e próximas etapas </a:t>
            </a:r>
          </a:p>
        </p:txBody>
      </p:sp>
      <p:sp>
        <p:nvSpPr>
          <p:cNvPr id="8" name="TextBox 7">
            <a:extLst>
              <a:ext uri="{FF2B5EF4-FFF2-40B4-BE49-F238E27FC236}">
                <a16:creationId xmlns:a16="http://schemas.microsoft.com/office/drawing/2014/main" id="{3164987F-1566-01ED-2A0B-4991FB76D68F}"/>
              </a:ext>
            </a:extLst>
          </p:cNvPr>
          <p:cNvSpPr txBox="1"/>
          <p:nvPr/>
        </p:nvSpPr>
        <p:spPr>
          <a:xfrm>
            <a:off x="7997560" y="6098836"/>
            <a:ext cx="3869755" cy="430887"/>
          </a:xfrm>
          <a:prstGeom prst="rect">
            <a:avLst/>
          </a:prstGeom>
          <a:noFill/>
        </p:spPr>
        <p:txBody>
          <a:bodyPr wrap="square" rtlCol="0">
            <a:spAutoFit/>
          </a:bodyPr>
          <a:lstStyle/>
          <a:p>
            <a:pPr algn="r" rtl="0"/>
            <a:r>
              <a:rPr lang="pt-BR" sz="2200" b="1">
                <a:solidFill>
                  <a:schemeClr val="tx1">
                    <a:lumMod val="65000"/>
                    <a:lumOff val="35000"/>
                  </a:schemeClr>
                </a:solidFill>
                <a:effectLst/>
                <a:latin typeface="Century Gothic" panose="020B0502020202020204" pitchFamily="34" charset="0"/>
                <a:ea typeface="+mn-ea"/>
                <a:cs typeface="+mn-cs"/>
              </a:rPr>
              <a:t>ameaças</a:t>
            </a:r>
          </a:p>
        </p:txBody>
      </p:sp>
      <p:sp>
        <p:nvSpPr>
          <p:cNvPr id="9" name="TextBox 10">
            <a:extLst>
              <a:ext uri="{FF2B5EF4-FFF2-40B4-BE49-F238E27FC236}">
                <a16:creationId xmlns:a16="http://schemas.microsoft.com/office/drawing/2014/main" id="{2884B02C-BDDD-55D4-07C7-A008B98ED9AE}"/>
              </a:ext>
            </a:extLst>
          </p:cNvPr>
          <p:cNvSpPr txBox="1"/>
          <p:nvPr/>
        </p:nvSpPr>
        <p:spPr>
          <a:xfrm>
            <a:off x="4335120" y="3098348"/>
            <a:ext cx="3407512"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pt-BR" sz="3200" b="1">
                <a:solidFill>
                  <a:schemeClr val="tx1">
                    <a:lumMod val="65000"/>
                    <a:lumOff val="35000"/>
                  </a:schemeClr>
                </a:solidFill>
                <a:effectLst/>
                <a:latin typeface="Century Gothic" panose="020B0502020202020204" pitchFamily="34" charset="0"/>
                <a:ea typeface="+mn-ea"/>
                <a:cs typeface="+mn-cs"/>
              </a:rPr>
              <a:t>S</a:t>
            </a:r>
          </a:p>
        </p:txBody>
      </p:sp>
      <p:sp>
        <p:nvSpPr>
          <p:cNvPr id="10" name="TextBox 11">
            <a:extLst>
              <a:ext uri="{FF2B5EF4-FFF2-40B4-BE49-F238E27FC236}">
                <a16:creationId xmlns:a16="http://schemas.microsoft.com/office/drawing/2014/main" id="{6474887C-54DD-B1EE-1948-177B6C99D08F}"/>
              </a:ext>
            </a:extLst>
          </p:cNvPr>
          <p:cNvSpPr txBox="1"/>
          <p:nvPr/>
        </p:nvSpPr>
        <p:spPr>
          <a:xfrm>
            <a:off x="7818092" y="3098348"/>
            <a:ext cx="3492500" cy="8636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pt-BR" sz="3200" b="1">
                <a:solidFill>
                  <a:schemeClr val="tx1">
                    <a:lumMod val="65000"/>
                    <a:lumOff val="35000"/>
                  </a:schemeClr>
                </a:solidFill>
                <a:effectLst/>
                <a:latin typeface="Century Gothic" panose="020B0502020202020204" pitchFamily="34" charset="0"/>
                <a:ea typeface="+mn-ea"/>
                <a:cs typeface="+mn-cs"/>
              </a:rPr>
              <a:t>W</a:t>
            </a:r>
          </a:p>
        </p:txBody>
      </p:sp>
      <p:sp>
        <p:nvSpPr>
          <p:cNvPr id="11" name="TextBox 12">
            <a:extLst>
              <a:ext uri="{FF2B5EF4-FFF2-40B4-BE49-F238E27FC236}">
                <a16:creationId xmlns:a16="http://schemas.microsoft.com/office/drawing/2014/main" id="{0B8E3B2A-BE29-A4D9-2B38-9092C3284498}"/>
              </a:ext>
            </a:extLst>
          </p:cNvPr>
          <p:cNvSpPr txBox="1"/>
          <p:nvPr/>
        </p:nvSpPr>
        <p:spPr>
          <a:xfrm>
            <a:off x="4335120" y="3625398"/>
            <a:ext cx="3492500" cy="584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rtl="0"/>
            <a:r>
              <a:rPr lang="pt-BR" sz="3200" b="1">
                <a:solidFill>
                  <a:schemeClr val="tx1">
                    <a:lumMod val="65000"/>
                    <a:lumOff val="35000"/>
                  </a:schemeClr>
                </a:solidFill>
                <a:effectLst/>
                <a:latin typeface="Century Gothic" panose="020B0502020202020204" pitchFamily="34" charset="0"/>
                <a:ea typeface="+mn-ea"/>
                <a:cs typeface="+mn-cs"/>
              </a:rPr>
              <a:t>O</a:t>
            </a:r>
          </a:p>
        </p:txBody>
      </p:sp>
      <p:sp>
        <p:nvSpPr>
          <p:cNvPr id="12" name="TextBox 13">
            <a:extLst>
              <a:ext uri="{FF2B5EF4-FFF2-40B4-BE49-F238E27FC236}">
                <a16:creationId xmlns:a16="http://schemas.microsoft.com/office/drawing/2014/main" id="{7CFDB8DA-F6ED-D289-A6F0-636C4DEEFABA}"/>
              </a:ext>
            </a:extLst>
          </p:cNvPr>
          <p:cNvSpPr txBox="1"/>
          <p:nvPr/>
        </p:nvSpPr>
        <p:spPr>
          <a:xfrm>
            <a:off x="7926578" y="3625398"/>
            <a:ext cx="3384013" cy="6159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rtl="0"/>
            <a:r>
              <a:rPr lang="pt-BR" sz="3200" b="1">
                <a:solidFill>
                  <a:schemeClr val="tx1">
                    <a:lumMod val="65000"/>
                    <a:lumOff val="35000"/>
                  </a:schemeClr>
                </a:solidFill>
                <a:effectLst/>
                <a:latin typeface="Century Gothic" panose="020B0502020202020204" pitchFamily="34" charset="0"/>
                <a:ea typeface="+mn-ea"/>
                <a:cs typeface="+mn-cs"/>
              </a:rPr>
              <a:t>T</a:t>
            </a:r>
          </a:p>
        </p:txBody>
      </p:sp>
    </p:spTree>
    <p:extLst>
      <p:ext uri="{BB962C8B-B14F-4D97-AF65-F5344CB8AC3E}">
        <p14:creationId xmlns:p14="http://schemas.microsoft.com/office/powerpoint/2010/main" val="5507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06952498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2420</TotalTime>
  <Words>373</Words>
  <Application>Microsoft Office PowerPoint</Application>
  <PresentationFormat>Widescreen</PresentationFormat>
  <Paragraphs>42</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Symbol</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59</cp:revision>
  <cp:lastPrinted>2020-08-31T22:23:58Z</cp:lastPrinted>
  <dcterms:created xsi:type="dcterms:W3CDTF">2021-07-07T23:54:57Z</dcterms:created>
  <dcterms:modified xsi:type="dcterms:W3CDTF">2024-12-12T06:41:23Z</dcterms:modified>
</cp:coreProperties>
</file>