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193"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9566468"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MODELO DE REGISTRO DE RISCOS E OPORTUNIDADES</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005339324"/>
              </p:ext>
            </p:extLst>
          </p:nvPr>
        </p:nvGraphicFramePr>
        <p:xfrm>
          <a:off x="303926" y="830070"/>
          <a:ext cx="11559800"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139696">
                  <a:extLst>
                    <a:ext uri="{9D8B030D-6E8A-4147-A177-3AD203B41FA5}">
                      <a16:colId xmlns:a16="http://schemas.microsoft.com/office/drawing/2014/main" val="454506827"/>
                    </a:ext>
                  </a:extLst>
                </a:gridCol>
                <a:gridCol w="907742">
                  <a:extLst>
                    <a:ext uri="{9D8B030D-6E8A-4147-A177-3AD203B41FA5}">
                      <a16:colId xmlns:a16="http://schemas.microsoft.com/office/drawing/2014/main" val="3039088257"/>
                    </a:ext>
                  </a:extLst>
                </a:gridCol>
                <a:gridCol w="1232484">
                  <a:extLst>
                    <a:ext uri="{9D8B030D-6E8A-4147-A177-3AD203B41FA5}">
                      <a16:colId xmlns:a16="http://schemas.microsoft.com/office/drawing/2014/main" val="11568570"/>
                    </a:ext>
                  </a:extLst>
                </a:gridCol>
                <a:gridCol w="1244386">
                  <a:extLst>
                    <a:ext uri="{9D8B030D-6E8A-4147-A177-3AD203B41FA5}">
                      <a16:colId xmlns:a16="http://schemas.microsoft.com/office/drawing/2014/main" val="2873069235"/>
                    </a:ext>
                  </a:extLst>
                </a:gridCol>
                <a:gridCol w="2743200">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pt-BR" sz="1100" u="none" strike="noStrike">
                          <a:effectLst/>
                          <a:latin typeface="Century Gothic" panose="020B0502020202020204" pitchFamily="34" charset="0"/>
                        </a:rPr>
                        <a:t>DESCRIÇÃO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DO 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PRIORIDADE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dirty="0">
                          <a:effectLst/>
                          <a:latin typeface="Century Gothic" panose="020B0502020202020204" pitchFamily="34" charset="0"/>
                        </a:rPr>
                        <a:t>OPORTUNIDADES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PROPRIETÁRIO</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pt-BR" sz="900" u="none" strike="noStrike">
                          <a:effectLst/>
                          <a:latin typeface="Century Gothic" panose="020B0502020202020204" pitchFamily="34" charset="0"/>
                        </a:rPr>
                        <a:t>Forneça um breve resumo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O que acontecerá se o risco não </a:t>
                      </a:r>
                      <a:br>
                        <a:rPr lang="pt-BR"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for mitigado ou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(IMPACTO X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PROBABILIDADE)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Aborde o que for mais alto primeiro.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dirty="0">
                          <a:effectLst/>
                          <a:latin typeface="Century Gothic" panose="020B0502020202020204" pitchFamily="34" charset="0"/>
                        </a:rPr>
                        <a:t>O que pode ser feito para diminuir 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Quem é </a:t>
                      </a:r>
                    </a:p>
                    <a:p>
                      <a:pPr algn="l" rtl="0" fontAlgn="ctr"/>
                      <a:r>
                        <a:rPr lang="pt-BR" sz="900" u="none" strike="noStrike">
                          <a:effectLst/>
                          <a:latin typeface="Century Gothic" panose="020B0502020202020204" pitchFamily="34" charset="0"/>
                        </a:rPr>
                        <a:t>responsável?</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7" name="Picture 6">
            <a:hlinkClick r:id="rId2"/>
            <a:extLst>
              <a:ext uri="{FF2B5EF4-FFF2-40B4-BE49-F238E27FC236}">
                <a16:creationId xmlns:a16="http://schemas.microsoft.com/office/drawing/2014/main" id="{06229803-0F0D-845B-BE16-CFC784BC964A}"/>
              </a:ext>
            </a:extLst>
          </p:cNvPr>
          <p:cNvPicPr>
            <a:picLocks noChangeAspect="1"/>
          </p:cNvPicPr>
          <p:nvPr/>
        </p:nvPicPr>
        <p:blipFill>
          <a:blip r:embed="rId3"/>
          <a:srcRect/>
          <a:stretch/>
        </p:blipFill>
        <p:spPr>
          <a:xfrm>
            <a:off x="9312488" y="158017"/>
            <a:ext cx="2551238" cy="507429"/>
          </a:xfrm>
          <a:prstGeom prst="rect">
            <a:avLst/>
          </a:prstGeom>
        </p:spPr>
      </p:pic>
      <p:pic>
        <p:nvPicPr>
          <p:cNvPr id="9" name="Picture 8">
            <a:extLst>
              <a:ext uri="{FF2B5EF4-FFF2-40B4-BE49-F238E27FC236}">
                <a16:creationId xmlns:a16="http://schemas.microsoft.com/office/drawing/2014/main" id="{2E179A83-00B2-2558-7CA4-E0A0C2549744}"/>
              </a:ext>
            </a:extLst>
          </p:cNvPr>
          <p:cNvPicPr>
            <a:picLocks noChangeAspect="1"/>
          </p:cNvPicPr>
          <p:nvPr/>
        </p:nvPicPr>
        <p:blipFill>
          <a:blip r:embed="rId4"/>
          <a:stretch>
            <a:fillRect/>
          </a:stretch>
        </p:blipFill>
        <p:spPr>
          <a:xfrm>
            <a:off x="9642108" y="4241233"/>
            <a:ext cx="2057400" cy="2033588"/>
          </a:xfrm>
          <a:prstGeom prst="rect">
            <a:avLst/>
          </a:prstGeom>
          <a:effectLst>
            <a:outerShdw blurRad="92329" dist="38100" dir="8100000" sx="102000" sy="102000" algn="ctr" rotWithShape="0">
              <a:schemeClr val="tx1">
                <a:lumMod val="65000"/>
                <a:lumOff val="35000"/>
                <a:alpha val="40000"/>
              </a:schemeClr>
            </a:outerShdw>
          </a:effectLst>
        </p:spPr>
      </p:pic>
    </p:spTree>
    <p:extLst>
      <p:ext uri="{BB962C8B-B14F-4D97-AF65-F5344CB8AC3E}">
        <p14:creationId xmlns:p14="http://schemas.microsoft.com/office/powerpoint/2010/main" val="9739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10667299"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EXEMPLO DE REGISTRO DE RISCOS E OPORTUNIDADES</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801457333"/>
              </p:ext>
            </p:extLst>
          </p:nvPr>
        </p:nvGraphicFramePr>
        <p:xfrm>
          <a:off x="303926" y="830984"/>
          <a:ext cx="11558468"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139696">
                  <a:extLst>
                    <a:ext uri="{9D8B030D-6E8A-4147-A177-3AD203B41FA5}">
                      <a16:colId xmlns:a16="http://schemas.microsoft.com/office/drawing/2014/main" val="454506827"/>
                    </a:ext>
                  </a:extLst>
                </a:gridCol>
                <a:gridCol w="905256">
                  <a:extLst>
                    <a:ext uri="{9D8B030D-6E8A-4147-A177-3AD203B41FA5}">
                      <a16:colId xmlns:a16="http://schemas.microsoft.com/office/drawing/2014/main" val="3039088257"/>
                    </a:ext>
                  </a:extLst>
                </a:gridCol>
                <a:gridCol w="1234440">
                  <a:extLst>
                    <a:ext uri="{9D8B030D-6E8A-4147-A177-3AD203B41FA5}">
                      <a16:colId xmlns:a16="http://schemas.microsoft.com/office/drawing/2014/main" val="11568570"/>
                    </a:ext>
                  </a:extLst>
                </a:gridCol>
                <a:gridCol w="1243584">
                  <a:extLst>
                    <a:ext uri="{9D8B030D-6E8A-4147-A177-3AD203B41FA5}">
                      <a16:colId xmlns:a16="http://schemas.microsoft.com/office/drawing/2014/main" val="2873069235"/>
                    </a:ext>
                  </a:extLst>
                </a:gridCol>
                <a:gridCol w="2743200">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pt-BR" sz="1100" u="none" strike="noStrike">
                          <a:effectLst/>
                          <a:latin typeface="Century Gothic" panose="020B0502020202020204" pitchFamily="34" charset="0"/>
                        </a:rPr>
                        <a:t>DESCRIÇÃO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DO 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PRIORIDADE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dirty="0">
                          <a:effectLst/>
                          <a:latin typeface="Century Gothic" panose="020B0502020202020204" pitchFamily="34" charset="0"/>
                        </a:rPr>
                        <a:t>OPORTUNIDADES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PROPRIETÁRIO</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pt-BR" sz="900" u="none" strike="noStrike">
                          <a:effectLst/>
                          <a:latin typeface="Century Gothic" panose="020B0502020202020204" pitchFamily="34" charset="0"/>
                        </a:rPr>
                        <a:t>Forneça um breve resumo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O que acontecerá se o risco não </a:t>
                      </a:r>
                      <a:br>
                        <a:rPr lang="pt-BR"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for mitigado ou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(IMPACTO X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PROBABILIDADE)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Aborde o que for mais alto primeiro.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dirty="0">
                          <a:effectLst/>
                          <a:latin typeface="Century Gothic" panose="020B0502020202020204" pitchFamily="34" charset="0"/>
                        </a:rPr>
                        <a:t>O que pode ser feito para diminuir 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Quem é </a:t>
                      </a:r>
                    </a:p>
                    <a:p>
                      <a:pPr algn="l" rtl="0" fontAlgn="ctr"/>
                      <a:r>
                        <a:rPr lang="pt-BR" sz="900" u="none" strike="noStrike">
                          <a:effectLst/>
                          <a:latin typeface="Century Gothic" panose="020B0502020202020204" pitchFamily="34" charset="0"/>
                        </a:rPr>
                        <a:t>responsável?</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rtl="0" fontAlgn="ctr"/>
                      <a:r>
                        <a:rPr lang="pt-BR" sz="1100" u="none" strike="noStrike">
                          <a:effectLst/>
                          <a:latin typeface="Century Gothic" panose="020B0502020202020204" pitchFamily="34" charset="0"/>
                        </a:rPr>
                        <a:t>A entrega do material está atrasada</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Produção parada</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a:effectLst/>
                          <a:latin typeface="Century Gothic" panose="020B0502020202020204" pitchFamily="34" charset="0"/>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rtl="0" fontAlgn="ctr"/>
                      <a:r>
                        <a:rPr lang="pt-BR" sz="1100" u="none" strike="noStrike" dirty="0">
                          <a:effectLst/>
                          <a:latin typeface="Century Gothic" panose="020B0502020202020204" pitchFamily="34" charset="0"/>
                        </a:rPr>
                        <a:t>Mantenha contato com o fornecedor principal e com fornecedores alternativos.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Hazel Christensen</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rtl="0" fontAlgn="ctr"/>
                      <a:r>
                        <a:rPr lang="pt-BR" sz="1100" u="none" strike="noStrike">
                          <a:effectLst/>
                          <a:latin typeface="Century Gothic" panose="020B0502020202020204" pitchFamily="34" charset="0"/>
                        </a:rPr>
                        <a:t>Defeitos nas máquinas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Atraso na produção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pt-BR" sz="1100" u="none" strike="noStrike" dirty="0">
                          <a:effectLst/>
                          <a:latin typeface="Century Gothic" panose="020B0502020202020204" pitchFamily="34" charset="0"/>
                        </a:rPr>
                        <a:t>Aumente as inspeções.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Tenha peças de reposição no local.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Jason Desjardins</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rtl="0" fontAlgn="ctr"/>
                      <a:r>
                        <a:rPr lang="pt-BR" sz="1100" u="none" strike="noStrike">
                          <a:effectLst/>
                          <a:latin typeface="Century Gothic" panose="020B0502020202020204" pitchFamily="34" charset="0"/>
                        </a:rPr>
                        <a:t>Goteiras do telhado durante a chuva deixam o piso escorregadio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Escorregões e quedas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3</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15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rtl="0" fontAlgn="ctr"/>
                      <a:r>
                        <a:rPr lang="pt-BR" sz="1100" u="none" strike="noStrike" dirty="0">
                          <a:effectLst/>
                          <a:latin typeface="Century Gothic" panose="020B0502020202020204" pitchFamily="34" charset="0"/>
                        </a:rPr>
                        <a:t>— Solicite sinalização de segurança</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Tenha esfregões disponíveis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Conserte o teto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Luiza Smith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rtl="0" fontAlgn="ctr"/>
                      <a:r>
                        <a:rPr lang="pt-BR" sz="1100" u="none" strike="noStrike">
                          <a:effectLst/>
                          <a:latin typeface="Century Gothic" panose="020B0502020202020204" pitchFamily="34" charset="0"/>
                        </a:rPr>
                        <a:t>Falta de proteção para os olhos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Aumento de lesões</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Atraso na produção</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Aumento de prêmios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pt-BR" sz="1100" u="none" strike="noStrike" dirty="0">
                          <a:effectLst/>
                          <a:latin typeface="Century Gothic" panose="020B0502020202020204" pitchFamily="34" charset="0"/>
                        </a:rPr>
                        <a:t>— Aumente a oferta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Avisos de estoque baixo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Encontre fornecedores alternativos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Sheldon Greene</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25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6" name="Picture 5">
            <a:extLst>
              <a:ext uri="{FF2B5EF4-FFF2-40B4-BE49-F238E27FC236}">
                <a16:creationId xmlns:a16="http://schemas.microsoft.com/office/drawing/2014/main" id="{34701EA9-0079-AE1C-0AFC-6651F2354E9A}"/>
              </a:ext>
            </a:extLst>
          </p:cNvPr>
          <p:cNvPicPr>
            <a:picLocks noChangeAspect="1"/>
          </p:cNvPicPr>
          <p:nvPr/>
        </p:nvPicPr>
        <p:blipFill>
          <a:blip r:embed="rId2"/>
          <a:stretch>
            <a:fillRect/>
          </a:stretch>
        </p:blipFill>
        <p:spPr>
          <a:xfrm>
            <a:off x="1599306" y="3468489"/>
            <a:ext cx="2840905" cy="2808025"/>
          </a:xfrm>
          <a:prstGeom prst="rect">
            <a:avLst/>
          </a:prstGeom>
          <a:effectLst>
            <a:outerShdw blurRad="92329" dist="38100" dir="8100000" sx="102000" sy="102000" algn="ctr" rotWithShape="0">
              <a:schemeClr val="tx1">
                <a:lumMod val="65000"/>
                <a:lumOff val="35000"/>
                <a:alpha val="40000"/>
              </a:schemeClr>
            </a:outerShdw>
          </a:effectLst>
        </p:spPr>
      </p:pic>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3283333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2439</TotalTime>
  <Words>449</Words>
  <Application>Microsoft Office PowerPoint</Application>
  <PresentationFormat>Widescreen</PresentationFormat>
  <Paragraphs>85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62</cp:revision>
  <cp:lastPrinted>2020-08-31T22:23:58Z</cp:lastPrinted>
  <dcterms:created xsi:type="dcterms:W3CDTF">2021-07-07T23:54:57Z</dcterms:created>
  <dcterms:modified xsi:type="dcterms:W3CDTF">2024-12-08T10:12:33Z</dcterms:modified>
</cp:coreProperties>
</file>