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F4BFA"/>
    <a:srgbClr val="FCF1C3"/>
    <a:srgbClr val="E9CF9C"/>
    <a:srgbClr val="F7F9FB"/>
    <a:srgbClr val="F9F9F9"/>
    <a:srgbClr val="FCF8E4"/>
    <a:srgbClr val="EAEEF3"/>
    <a:srgbClr val="E0EA88"/>
    <a:srgbClr val="9CF0F0"/>
    <a:srgbClr val="D3EE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E0F306-FE15-401A-A74E-A81F304D24AB}" v="3" dt="2023-06-26T23:48:51.5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43" autoAdjust="0"/>
    <p:restoredTop sz="86447"/>
  </p:normalViewPr>
  <p:slideViewPr>
    <p:cSldViewPr snapToGrid="0" snapToObjects="1">
      <p:cViewPr varScale="1">
        <p:scale>
          <a:sx n="107" d="100"/>
          <a:sy n="107" d="100"/>
        </p:scale>
        <p:origin x="1314" y="78"/>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2AE0F306-FE15-401A-A74E-A81F304D24AB}"/>
    <pc:docChg chg="modSld">
      <pc:chgData name="Bess Dunlevy" userId="dd4b9a8537dbe9d0" providerId="LiveId" clId="{2AE0F306-FE15-401A-A74E-A81F304D24AB}" dt="2023-06-26T23:51:55.132" v="75" actId="20577"/>
      <pc:docMkLst>
        <pc:docMk/>
      </pc:docMkLst>
      <pc:sldChg chg="modSp mod">
        <pc:chgData name="Bess Dunlevy" userId="dd4b9a8537dbe9d0" providerId="LiveId" clId="{2AE0F306-FE15-401A-A74E-A81F304D24AB}" dt="2023-06-26T23:48:40.422" v="0" actId="20577"/>
        <pc:sldMkLst>
          <pc:docMk/>
          <pc:sldMk cId="1508588292" sldId="342"/>
        </pc:sldMkLst>
        <pc:spChg chg="mod">
          <ac:chgData name="Bess Dunlevy" userId="dd4b9a8537dbe9d0" providerId="LiveId" clId="{2AE0F306-FE15-401A-A74E-A81F304D24AB}" dt="2023-06-26T23:48:40.422" v="0" actId="20577"/>
          <ac:spMkLst>
            <pc:docMk/>
            <pc:sldMk cId="1508588292" sldId="342"/>
            <ac:spMk id="33" creationId="{143A449B-AAB7-994A-92CE-8F48E2CA7DF6}"/>
          </ac:spMkLst>
        </pc:spChg>
      </pc:sldChg>
      <pc:sldChg chg="modSp mod">
        <pc:chgData name="Bess Dunlevy" userId="dd4b9a8537dbe9d0" providerId="LiveId" clId="{2AE0F306-FE15-401A-A74E-A81F304D24AB}" dt="2023-06-26T23:51:55.132" v="75" actId="20577"/>
        <pc:sldMkLst>
          <pc:docMk/>
          <pc:sldMk cId="3634812223" sldId="354"/>
        </pc:sldMkLst>
        <pc:graphicFrameChg chg="mod modGraphic">
          <ac:chgData name="Bess Dunlevy" userId="dd4b9a8537dbe9d0" providerId="LiveId" clId="{2AE0F306-FE15-401A-A74E-A81F304D24AB}" dt="2023-06-26T23:51:55.132" v="75" actId="20577"/>
          <ac:graphicFrameMkLst>
            <pc:docMk/>
            <pc:sldMk cId="3634812223" sldId="354"/>
            <ac:graphicFrameMk id="2" creationId="{9D38ADDE-708E-A9E6-3914-D86A6CD905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5/11/2024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t.smartsheet.com/try-it?trp=58008"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rcRect/>
          <a:stretch/>
        </p:blipFill>
        <p:spPr>
          <a:xfrm>
            <a:off x="8861357" y="971130"/>
            <a:ext cx="2885883" cy="57398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228885" y="864453"/>
            <a:ext cx="6950745" cy="1384995"/>
          </a:xfrm>
          <a:prstGeom prst="rect">
            <a:avLst/>
          </a:prstGeom>
          <a:noFill/>
        </p:spPr>
        <p:txBody>
          <a:bodyPr wrap="square" rtlCol="0">
            <a:spAutoFit/>
          </a:bodyPr>
          <a:lstStyle/>
          <a:p>
            <a:pPr rtl="0"/>
            <a:r>
              <a:rPr lang="pt-BR" sz="4200" b="1">
                <a:solidFill>
                  <a:schemeClr val="tx1">
                    <a:lumMod val="75000"/>
                    <a:lumOff val="25000"/>
                  </a:schemeClr>
                </a:solidFill>
                <a:latin typeface="Century Gothic" panose="020B0502020202020204" pitchFamily="34" charset="0"/>
              </a:rPr>
              <a:t>MODELO DE CALENDÁRIO DE CONTEÚDO SIMPLES</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2030210" y="6477000"/>
            <a:ext cx="9717030" cy="369332"/>
          </a:xfrm>
          <a:prstGeom prst="rect">
            <a:avLst/>
          </a:prstGeom>
          <a:noFill/>
        </p:spPr>
        <p:txBody>
          <a:bodyPr wrap="square" rtlCol="0">
            <a:spAutoFit/>
          </a:bodyPr>
          <a:lstStyle/>
          <a:p>
            <a:pPr algn="r" rtl="0"/>
            <a:r>
              <a:rPr lang="pt-BR" dirty="0">
                <a:solidFill>
                  <a:schemeClr val="bg1"/>
                </a:solidFill>
                <a:latin typeface="Century Gothic" panose="020B0502020202020204" pitchFamily="34" charset="0"/>
              </a:rPr>
              <a:t>APRESENTAÇÃO DO MODELO DE CALENDÁRIO DE CONTEÚDO SIMPLES</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9D38ADDE-708E-A9E6-3914-D86A6CD90554}"/>
              </a:ext>
            </a:extLst>
          </p:cNvPr>
          <p:cNvGraphicFramePr>
            <a:graphicFrameLocks noGrp="1"/>
          </p:cNvGraphicFramePr>
          <p:nvPr>
            <p:extLst>
              <p:ext uri="{D42A27DB-BD31-4B8C-83A1-F6EECF244321}">
                <p14:modId xmlns:p14="http://schemas.microsoft.com/office/powerpoint/2010/main" val="1242417257"/>
              </p:ext>
            </p:extLst>
          </p:nvPr>
        </p:nvGraphicFramePr>
        <p:xfrm>
          <a:off x="215660" y="213126"/>
          <a:ext cx="11697416" cy="6431747"/>
        </p:xfrm>
        <a:graphic>
          <a:graphicData uri="http://schemas.openxmlformats.org/drawingml/2006/table">
            <a:tbl>
              <a:tblPr/>
              <a:tblGrid>
                <a:gridCol w="1462177">
                  <a:extLst>
                    <a:ext uri="{9D8B030D-6E8A-4147-A177-3AD203B41FA5}">
                      <a16:colId xmlns:a16="http://schemas.microsoft.com/office/drawing/2014/main" val="3228480395"/>
                    </a:ext>
                  </a:extLst>
                </a:gridCol>
                <a:gridCol w="1462177">
                  <a:extLst>
                    <a:ext uri="{9D8B030D-6E8A-4147-A177-3AD203B41FA5}">
                      <a16:colId xmlns:a16="http://schemas.microsoft.com/office/drawing/2014/main" val="2813725436"/>
                    </a:ext>
                  </a:extLst>
                </a:gridCol>
                <a:gridCol w="1462177">
                  <a:extLst>
                    <a:ext uri="{9D8B030D-6E8A-4147-A177-3AD203B41FA5}">
                      <a16:colId xmlns:a16="http://schemas.microsoft.com/office/drawing/2014/main" val="1209709761"/>
                    </a:ext>
                  </a:extLst>
                </a:gridCol>
                <a:gridCol w="1462177">
                  <a:extLst>
                    <a:ext uri="{9D8B030D-6E8A-4147-A177-3AD203B41FA5}">
                      <a16:colId xmlns:a16="http://schemas.microsoft.com/office/drawing/2014/main" val="753589252"/>
                    </a:ext>
                  </a:extLst>
                </a:gridCol>
                <a:gridCol w="1462177">
                  <a:extLst>
                    <a:ext uri="{9D8B030D-6E8A-4147-A177-3AD203B41FA5}">
                      <a16:colId xmlns:a16="http://schemas.microsoft.com/office/drawing/2014/main" val="1701091193"/>
                    </a:ext>
                  </a:extLst>
                </a:gridCol>
                <a:gridCol w="1462177">
                  <a:extLst>
                    <a:ext uri="{9D8B030D-6E8A-4147-A177-3AD203B41FA5}">
                      <a16:colId xmlns:a16="http://schemas.microsoft.com/office/drawing/2014/main" val="3538011376"/>
                    </a:ext>
                  </a:extLst>
                </a:gridCol>
                <a:gridCol w="1462177">
                  <a:extLst>
                    <a:ext uri="{9D8B030D-6E8A-4147-A177-3AD203B41FA5}">
                      <a16:colId xmlns:a16="http://schemas.microsoft.com/office/drawing/2014/main" val="2249416302"/>
                    </a:ext>
                  </a:extLst>
                </a:gridCol>
                <a:gridCol w="1462177">
                  <a:extLst>
                    <a:ext uri="{9D8B030D-6E8A-4147-A177-3AD203B41FA5}">
                      <a16:colId xmlns:a16="http://schemas.microsoft.com/office/drawing/2014/main" val="2052118009"/>
                    </a:ext>
                  </a:extLst>
                </a:gridCol>
              </a:tblGrid>
              <a:tr h="197355">
                <a:tc>
                  <a:txBody>
                    <a:bodyPr/>
                    <a:lstStyle/>
                    <a:p>
                      <a:pPr algn="ctr" rtl="0" fontAlgn="ctr"/>
                      <a:r>
                        <a:rPr lang="pt-BR" sz="900" b="0" i="0" u="none" strike="noStrike">
                          <a:solidFill>
                            <a:srgbClr val="000000"/>
                          </a:solidFill>
                          <a:effectLst/>
                          <a:latin typeface="Century Gothic" panose="020B0502020202020204" pitchFamily="34" charset="0"/>
                        </a:rPr>
                        <a:t>PLATAFORMA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9D9D9"/>
                    </a:solidFill>
                  </a:tcPr>
                </a:tc>
                <a:tc>
                  <a:txBody>
                    <a:bodyPr/>
                    <a:lstStyle/>
                    <a:p>
                      <a:pPr algn="ctr" rtl="0" fontAlgn="ctr"/>
                      <a:r>
                        <a:rPr lang="pt-BR" sz="800" b="0" i="0" u="none" strike="noStrike">
                          <a:solidFill>
                            <a:srgbClr val="000000"/>
                          </a:solidFill>
                          <a:effectLst/>
                          <a:latin typeface="Century Gothic" panose="020B0502020202020204" pitchFamily="34" charset="0"/>
                        </a:rPr>
                        <a:t>SEGUNDA-FEIRA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TERÇA-FEIRA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QUARTA-FEIRA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QUINTA-FEIRA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SEXTA-FEIRA</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SÁBADO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tc>
                  <a:txBody>
                    <a:bodyPr/>
                    <a:lstStyle/>
                    <a:p>
                      <a:pPr algn="ctr" rtl="0" fontAlgn="ctr"/>
                      <a:r>
                        <a:rPr lang="pt-BR" sz="800" b="0" i="0" u="none" strike="noStrike">
                          <a:solidFill>
                            <a:srgbClr val="000000"/>
                          </a:solidFill>
                          <a:effectLst/>
                          <a:latin typeface="Century Gothic" panose="020B0502020202020204" pitchFamily="34" charset="0"/>
                        </a:rPr>
                        <a:t>DOMINGO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2EFDA"/>
                    </a:solidFill>
                  </a:tcPr>
                </a:tc>
                <a:extLst>
                  <a:ext uri="{0D108BD9-81ED-4DB2-BD59-A6C34878D82A}">
                    <a16:rowId xmlns:a16="http://schemas.microsoft.com/office/drawing/2014/main" val="3882296318"/>
                  </a:ext>
                </a:extLst>
              </a:tr>
              <a:tr h="12880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657702384"/>
                  </a:ext>
                </a:extLst>
              </a:tr>
              <a:tr h="134952">
                <a:tc rowSpan="2">
                  <a:txBody>
                    <a:bodyPr/>
                    <a:lstStyle/>
                    <a:p>
                      <a:pPr algn="ctr" rtl="0" fontAlgn="ctr"/>
                      <a:r>
                        <a:rPr lang="pt-BR" sz="900" b="1" i="0" u="none" strike="noStrike">
                          <a:solidFill>
                            <a:srgbClr val="FF0000"/>
                          </a:solidFill>
                          <a:effectLst/>
                          <a:latin typeface="Century Gothic" panose="020B0502020202020204" pitchFamily="34" charset="0"/>
                        </a:rPr>
                        <a:t>YOUTUBE</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CE4D6"/>
                    </a:solidFill>
                  </a:tcPr>
                </a:tc>
                <a:extLst>
                  <a:ext uri="{0D108BD9-81ED-4DB2-BD59-A6C34878D82A}">
                    <a16:rowId xmlns:a16="http://schemas.microsoft.com/office/drawing/2014/main" val="1503234559"/>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Conteúdo</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500416665"/>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522276310"/>
                  </a:ext>
                </a:extLst>
              </a:tr>
              <a:tr h="134952">
                <a:tc rowSpan="2">
                  <a:txBody>
                    <a:bodyPr/>
                    <a:lstStyle/>
                    <a:p>
                      <a:pPr algn="ctr" rtl="0" fontAlgn="ctr"/>
                      <a:r>
                        <a:rPr lang="pt-BR" sz="900" b="1" i="0" u="none" strike="noStrike">
                          <a:solidFill>
                            <a:srgbClr val="1F4E78"/>
                          </a:solidFill>
                          <a:effectLst/>
                          <a:latin typeface="Century Gothic" panose="020B0502020202020204" pitchFamily="34" charset="0"/>
                        </a:rPr>
                        <a:t>FACEBOOK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BDD7EE"/>
                    </a:solidFill>
                  </a:tcPr>
                </a:tc>
                <a:extLst>
                  <a:ext uri="{0D108BD9-81ED-4DB2-BD59-A6C34878D82A}">
                    <a16:rowId xmlns:a16="http://schemas.microsoft.com/office/drawing/2014/main" val="1996202495"/>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24560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280246266"/>
                  </a:ext>
                </a:extLst>
              </a:tr>
              <a:tr h="134952">
                <a:tc rowSpan="2">
                  <a:txBody>
                    <a:bodyPr/>
                    <a:lstStyle/>
                    <a:p>
                      <a:pPr algn="ctr" rtl="0" fontAlgn="ctr"/>
                      <a:r>
                        <a:rPr lang="pt-BR" sz="900" b="1" i="0" u="none" strike="noStrike">
                          <a:solidFill>
                            <a:srgbClr val="4472C4"/>
                          </a:solidFill>
                          <a:effectLst/>
                          <a:latin typeface="Century Gothic" panose="020B0502020202020204" pitchFamily="34" charset="0"/>
                        </a:rPr>
                        <a:t>LINKEDIN</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6DCE4"/>
                    </a:solidFill>
                  </a:tcPr>
                </a:tc>
                <a:extLst>
                  <a:ext uri="{0D108BD9-81ED-4DB2-BD59-A6C34878D82A}">
                    <a16:rowId xmlns:a16="http://schemas.microsoft.com/office/drawing/2014/main" val="4046188671"/>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74042948"/>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3439780992"/>
                  </a:ext>
                </a:extLst>
              </a:tr>
              <a:tr h="134952">
                <a:tc rowSpan="2">
                  <a:txBody>
                    <a:bodyPr/>
                    <a:lstStyle/>
                    <a:p>
                      <a:pPr algn="ctr" rtl="0" fontAlgn="ctr"/>
                      <a:r>
                        <a:rPr lang="pt-BR" sz="900" b="1" i="0" u="none" strike="noStrike">
                          <a:solidFill>
                            <a:srgbClr val="BF8F00"/>
                          </a:solidFill>
                          <a:effectLst/>
                          <a:latin typeface="Century Gothic" panose="020B0502020202020204" pitchFamily="34" charset="0"/>
                        </a:rPr>
                        <a:t>INSTAGRAM</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FF2CC"/>
                    </a:solidFill>
                  </a:tcPr>
                </a:tc>
                <a:extLst>
                  <a:ext uri="{0D108BD9-81ED-4DB2-BD59-A6C34878D82A}">
                    <a16:rowId xmlns:a16="http://schemas.microsoft.com/office/drawing/2014/main" val="2656155073"/>
                  </a:ext>
                </a:extLst>
              </a:tr>
              <a:tr h="503839">
                <a:tc vMerge="1">
                  <a:txBody>
                    <a:bodyPr/>
                    <a:lstStyle/>
                    <a:p>
                      <a:endParaRPr lang="en-US"/>
                    </a:p>
                  </a:txBody>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fontAlgn="ctr"/>
                      <a:endParaRPr lang="en-US" sz="700" b="0" i="1" u="none" strike="noStrike" dirty="0">
                        <a:solidFill>
                          <a:srgbClr val="000000"/>
                        </a:solidFill>
                        <a:effectLst/>
                        <a:latin typeface="Century Gothic" panose="020B0502020202020204" pitchFamily="34" charset="0"/>
                      </a:endParaRP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374130717"/>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46110375"/>
                  </a:ext>
                </a:extLst>
              </a:tr>
              <a:tr h="134952">
                <a:tc rowSpan="2">
                  <a:txBody>
                    <a:bodyPr/>
                    <a:lstStyle/>
                    <a:p>
                      <a:pPr algn="ctr" rtl="0" fontAlgn="ctr"/>
                      <a:r>
                        <a:rPr lang="pt-BR" sz="900" b="1" i="0" u="none" strike="noStrike">
                          <a:solidFill>
                            <a:srgbClr val="000000"/>
                          </a:solidFill>
                          <a:effectLst/>
                          <a:latin typeface="Century Gothic" panose="020B0502020202020204" pitchFamily="34" charset="0"/>
                        </a:rPr>
                        <a:t>TIKTOK</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AEAAAA"/>
                    </a:solidFill>
                  </a:tcPr>
                </a:tc>
                <a:extLst>
                  <a:ext uri="{0D108BD9-81ED-4DB2-BD59-A6C34878D82A}">
                    <a16:rowId xmlns:a16="http://schemas.microsoft.com/office/drawing/2014/main" val="3531187735"/>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23411199"/>
                  </a:ext>
                </a:extLst>
              </a:tr>
              <a:tr h="113134">
                <a:tc>
                  <a:txBody>
                    <a:bodyPr/>
                    <a:lstStyle/>
                    <a:p>
                      <a:pPr algn="l" fontAlgn="b"/>
                      <a:endParaRPr lang="en-US" sz="9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160906200"/>
                  </a:ext>
                </a:extLst>
              </a:tr>
              <a:tr h="134952">
                <a:tc rowSpan="2">
                  <a:txBody>
                    <a:bodyPr/>
                    <a:lstStyle/>
                    <a:p>
                      <a:pPr algn="ctr" rtl="0" fontAlgn="ctr"/>
                      <a:r>
                        <a:rPr lang="pt-BR" sz="900" b="1" i="0" u="none" strike="noStrike">
                          <a:solidFill>
                            <a:srgbClr val="C65911"/>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8CBAD"/>
                    </a:solidFill>
                  </a:tcPr>
                </a:tc>
                <a:extLst>
                  <a:ext uri="{0D108BD9-81ED-4DB2-BD59-A6C34878D82A}">
                    <a16:rowId xmlns:a16="http://schemas.microsoft.com/office/drawing/2014/main" val="2164370296"/>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241689544"/>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754209844"/>
                  </a:ext>
                </a:extLst>
              </a:tr>
              <a:tr h="134952">
                <a:tc rowSpan="2">
                  <a:txBody>
                    <a:bodyPr/>
                    <a:lstStyle/>
                    <a:p>
                      <a:pPr algn="ctr" rtl="0" fontAlgn="ctr"/>
                      <a:r>
                        <a:rPr lang="pt-BR" sz="900" b="1" i="0" u="none" strike="noStrike">
                          <a:solidFill>
                            <a:srgbClr val="00B0F0"/>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extLst>
                  <a:ext uri="{0D108BD9-81ED-4DB2-BD59-A6C34878D82A}">
                    <a16:rowId xmlns:a16="http://schemas.microsoft.com/office/drawing/2014/main" val="959745471"/>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641738905"/>
                  </a:ext>
                </a:extLst>
              </a:tr>
              <a:tr h="113134">
                <a:tc>
                  <a:txBody>
                    <a:bodyPr/>
                    <a:lstStyle/>
                    <a:p>
                      <a:pPr algn="l" fontAlgn="b"/>
                      <a:endParaRPr lang="en-US" sz="9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dirty="0">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tc>
                  <a:txBody>
                    <a:bodyPr/>
                    <a:lstStyle/>
                    <a:p>
                      <a:pPr algn="l" fontAlgn="b"/>
                      <a:endParaRPr lang="en-US" sz="700" b="0" i="0" u="none" strike="noStrike">
                        <a:solidFill>
                          <a:srgbClr val="000000"/>
                        </a:solidFill>
                        <a:effectLst/>
                        <a:latin typeface="Calibri" panose="020F0502020204030204" pitchFamily="34" charset="0"/>
                      </a:endParaRPr>
                    </a:p>
                  </a:txBody>
                  <a:tcPr marL="3348" marR="3348" marT="3348" marB="0" anchor="b">
                    <a:lnL>
                      <a:noFill/>
                    </a:lnL>
                    <a:lnR>
                      <a:noFill/>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088106556"/>
                  </a:ext>
                </a:extLst>
              </a:tr>
              <a:tr h="134952">
                <a:tc rowSpan="2">
                  <a:txBody>
                    <a:bodyPr/>
                    <a:lstStyle/>
                    <a:p>
                      <a:pPr algn="ctr" rtl="0" fontAlgn="ctr"/>
                      <a:r>
                        <a:rPr lang="pt-BR" sz="900" b="1" i="0" u="none" strike="noStrike">
                          <a:solidFill>
                            <a:srgbClr val="548235"/>
                          </a:solidFill>
                          <a:effectLst/>
                          <a:latin typeface="Century Gothic" panose="020B0502020202020204" pitchFamily="34" charset="0"/>
                        </a:rPr>
                        <a:t>OUTROS</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tc>
                  <a:txBody>
                    <a:bodyPr/>
                    <a:lstStyle/>
                    <a:p>
                      <a:pPr algn="ctr" rtl="0" fontAlgn="ctr"/>
                      <a:r>
                        <a:rPr lang="pt-BR" sz="700" b="1" i="0" u="none" strike="noStrike">
                          <a:solidFill>
                            <a:srgbClr val="000000"/>
                          </a:solidFill>
                          <a:effectLst/>
                          <a:latin typeface="Century Gothic" panose="020B0502020202020204" pitchFamily="34" charset="0"/>
                        </a:rPr>
                        <a:t>TÓPICO</a:t>
                      </a:r>
                    </a:p>
                  </a:txBody>
                  <a:tcPr marL="334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C6E0B4"/>
                    </a:solidFill>
                  </a:tcPr>
                </a:tc>
                <a:extLst>
                  <a:ext uri="{0D108BD9-81ED-4DB2-BD59-A6C34878D82A}">
                    <a16:rowId xmlns:a16="http://schemas.microsoft.com/office/drawing/2014/main" val="579105440"/>
                  </a:ext>
                </a:extLst>
              </a:tr>
              <a:tr h="503839">
                <a:tc vMerge="1">
                  <a:txBody>
                    <a:bodyPr/>
                    <a:lstStyle/>
                    <a:p>
                      <a:endParaRPr lang="en-US"/>
                    </a:p>
                  </a:txBody>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ctr" rtl="0" fontAlgn="ctr"/>
                      <a:r>
                        <a:rPr lang="pt-BR" sz="700" b="0" i="1" u="none" strike="noStrike">
                          <a:solidFill>
                            <a:srgbClr val="000000"/>
                          </a:solidFill>
                          <a:effectLst/>
                          <a:latin typeface="Century Gothic" panose="020B0502020202020204" pitchFamily="34" charset="0"/>
                        </a:rPr>
                        <a:t> </a:t>
                      </a:r>
                    </a:p>
                  </a:txBody>
                  <a:tcPr marL="30128" marR="3348" marT="3348"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3165069202"/>
                  </a:ext>
                </a:extLst>
              </a:tr>
            </a:tbl>
          </a:graphicData>
        </a:graphic>
      </p:graphicFrame>
    </p:spTree>
    <p:extLst>
      <p:ext uri="{BB962C8B-B14F-4D97-AF65-F5344CB8AC3E}">
        <p14:creationId xmlns:p14="http://schemas.microsoft.com/office/powerpoint/2010/main" val="3634812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a:solidFill>
                            <a:schemeClr val="tx1"/>
                          </a:solidFill>
                          <a:effectLst/>
                          <a:latin typeface="Century Gothic" panose="020B0502020202020204" pitchFamily="34" charset="0"/>
                        </a:rPr>
                        <a:t> </a:t>
                      </a:r>
                    </a:p>
                    <a:p>
                      <a:pPr marL="0" marR="0" rtl="0">
                        <a:spcBef>
                          <a:spcPts val="0"/>
                        </a:spcBef>
                        <a:spcAft>
                          <a:spcPts val="0"/>
                        </a:spcAft>
                      </a:pPr>
                      <a:r>
                        <a:rPr lang="pt-BR" sz="1400" b="0">
                          <a:solidFill>
                            <a:schemeClr val="tx1"/>
                          </a:solidFill>
                          <a:effectLst/>
                          <a:latin typeface="Century Gothic" panose="020B0502020202020204" pitchFamily="34" charset="0"/>
                        </a:rPr>
                        <a:t>Qualquer artigo, modelo ou informação fornecidos pela Smartsheet no site são apenas para referência. Embora nos esforcemos para manter as informações atualizadas e corretas, não fornecemos garantia de qualquer natureza, seja explícita ou implícita, a respeito da integridade, precisão, confiabilidade, adequação ou disponibilidade do site ou das informações, artigos, modelos ou gráficos contidos no site. Portanto, toda confiança que você depositar nessas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Definition-Six-Sigma-Worksheet-Template_PowerPoint.pptx" id="{1A6CECA6-5CAA-42D4-8DA2-827806DBC337}" vid="{91750753-04A7-40CD-A9A0-14A184A3CC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Use this as a PPT template</Template>
  <TotalTime>6</TotalTime>
  <Words>207</Words>
  <Application>Microsoft Office PowerPoint</Application>
  <PresentationFormat>Widescreen</PresentationFormat>
  <Paragraphs>108</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Hansen Han</cp:lastModifiedBy>
  <cp:revision>5</cp:revision>
  <dcterms:created xsi:type="dcterms:W3CDTF">2023-06-26T23:44:25Z</dcterms:created>
  <dcterms:modified xsi:type="dcterms:W3CDTF">2024-05-11T08:33:41Z</dcterms:modified>
</cp:coreProperties>
</file>