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CFF"/>
    <a:srgbClr val="87E2D3"/>
    <a:srgbClr val="2E75B6"/>
    <a:srgbClr val="7BBBFF"/>
    <a:srgbClr val="FF5746"/>
    <a:srgbClr val="CF3D02"/>
    <a:srgbClr val="FF9002"/>
    <a:srgbClr val="1E4266"/>
    <a:srgbClr val="8499A0"/>
    <a:srgbClr val="3C4A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420"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16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pt-BR" sz="3200" b="1">
                <a:solidFill>
                  <a:schemeClr val="tx1">
                    <a:lumMod val="65000"/>
                    <a:lumOff val="35000"/>
                  </a:schemeClr>
                </a:solidFill>
                <a:latin typeface="Century Gothic" panose="020B0502020202020204" pitchFamily="34" charset="0"/>
              </a:rPr>
              <a:t>Modelo simples de diagrama de espinha de peixe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0343"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555478"/>
          </a:xfrm>
          <a:prstGeom prst="rect">
            <a:avLst/>
          </a:prstGeom>
          <a:noFill/>
        </p:spPr>
        <p:txBody>
          <a:bodyPr wrap="square" rtlCol="0">
            <a:spAutoFit/>
          </a:bodyPr>
          <a:lstStyle/>
          <a:p>
            <a:pPr algn="l" rtl="0">
              <a:lnSpc>
                <a:spcPct val="150000"/>
              </a:lnSpc>
              <a:spcBef>
                <a:spcPts val="0"/>
              </a:spcBef>
              <a:spcAft>
                <a:spcPts val="0"/>
              </a:spcAft>
            </a:pPr>
            <a:r>
              <a:rPr lang="pt-BR" sz="1300" b="1" i="0" u="none" strike="noStrike">
                <a:solidFill>
                  <a:srgbClr val="000000"/>
                </a:solidFill>
                <a:effectLst/>
                <a:latin typeface="Century Gothic" panose="020B0502020202020204" pitchFamily="34" charset="0"/>
              </a:rPr>
              <a:t>Quando usar este modelo: </a:t>
            </a:r>
            <a:r>
              <a:rPr lang="pt-BR" sz="1300" i="0" u="none" strike="noStrike">
                <a:solidFill>
                  <a:srgbClr val="000000"/>
                </a:solidFill>
                <a:effectLst/>
                <a:latin typeface="Century Gothic" panose="020B0502020202020204" pitchFamily="34" charset="0"/>
              </a:rPr>
              <a:t>escolha este design de espinha de peixe quando quiser oferecer uma apresentação clara e impactante das causas de um problema. Usando texto mínimo, destaque os fatores que contribuem para cenários comerciais ou educacionais, obstáculos de desempenho ou ineficiências operacionais.</a:t>
            </a:r>
          </a:p>
          <a:p>
            <a:pPr algn="l" rtl="0">
              <a:lnSpc>
                <a:spcPct val="150000"/>
              </a:lnSpc>
              <a:spcBef>
                <a:spcPts val="0"/>
              </a:spcBef>
              <a:spcAft>
                <a:spcPts val="0"/>
              </a:spcAft>
            </a:pPr>
            <a:r>
              <a:rPr lang="pt-BR" sz="1300" i="0" u="none" strike="noStrike">
                <a:solidFill>
                  <a:srgbClr val="000000"/>
                </a:solidFill>
                <a:effectLst/>
                <a:latin typeface="Century Gothic" panose="020B0502020202020204" pitchFamily="34" charset="0"/>
              </a:rPr>
              <a:t>  </a:t>
            </a:r>
          </a:p>
          <a:p>
            <a:pPr algn="l" rtl="0">
              <a:lnSpc>
                <a:spcPct val="150000"/>
              </a:lnSpc>
              <a:spcBef>
                <a:spcPts val="0"/>
              </a:spcBef>
              <a:spcAft>
                <a:spcPts val="0"/>
              </a:spcAft>
            </a:pPr>
            <a:r>
              <a:rPr lang="pt-BR" sz="1300" b="1" i="0" u="none" strike="noStrike">
                <a:solidFill>
                  <a:srgbClr val="000000"/>
                </a:solidFill>
                <a:effectLst/>
                <a:latin typeface="Century Gothic" panose="020B0502020202020204" pitchFamily="34" charset="0"/>
              </a:rPr>
              <a:t>Recursos notáveis do modelo: </a:t>
            </a:r>
            <a:r>
              <a:rPr lang="pt-BR" sz="1300" i="0" u="none" strike="noStrike">
                <a:solidFill>
                  <a:srgbClr val="000000"/>
                </a:solidFill>
                <a:effectLst/>
                <a:latin typeface="Century Gothic" panose="020B0502020202020204" pitchFamily="34" charset="0"/>
              </a:rPr>
              <a:t>este diagrama é simplificado para facilitar uma entrega clara e focada, permitindo que os apresentadores enfatizem os pontos-chave. Cada segmento da espinha de peixe chama naturalmente a atenção e a direciona para o conteúdo escrito. Assim, os espectadores podem entender rapidamente informações importantes e a relação entre diferentes elementos.</a:t>
            </a:r>
          </a:p>
          <a:p>
            <a:pPr algn="l" rtl="0">
              <a:lnSpc>
                <a:spcPct val="150000"/>
              </a:lnSpc>
              <a:spcBef>
                <a:spcPts val="0"/>
              </a:spcBef>
              <a:spcAft>
                <a:spcPts val="0"/>
              </a:spcAft>
            </a:pPr>
            <a:endParaRPr lang="en-US" sz="1300" i="0" u="none" strike="noStrike" dirty="0">
              <a:solidFill>
                <a:srgbClr val="000000"/>
              </a:solidFill>
              <a:effectLst/>
              <a:latin typeface="Century Gothic" panose="020B0502020202020204" pitchFamily="34"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3994" y="1588040"/>
            <a:ext cx="6810637" cy="3830983"/>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8B67434E-2833-5FC7-9A7C-6D46C02CC30C}"/>
              </a:ext>
            </a:extLst>
          </p:cNvPr>
          <p:cNvSpPr txBox="1"/>
          <p:nvPr/>
        </p:nvSpPr>
        <p:spPr>
          <a:xfrm>
            <a:off x="1385596" y="1892763"/>
            <a:ext cx="1572882" cy="338554"/>
          </a:xfrm>
          <a:prstGeom prst="rect">
            <a:avLst/>
          </a:prstGeom>
          <a:noFill/>
        </p:spPr>
        <p:txBody>
          <a:bodyPr wrap="square" lIns="0" tIns="0" rIns="0" bIns="0" rtlCol="0" anchor="ctr" anchorCtr="0">
            <a:spAutoFit/>
          </a:bodyPr>
          <a:lstStyle/>
          <a:p>
            <a:pPr rtl="0"/>
            <a:r>
              <a:rPr lang="pt-BR" sz="2200">
                <a:latin typeface="Century Gothic" panose="020B0502020202020204" pitchFamily="34" charset="0"/>
              </a:rPr>
              <a:t>Texto um</a:t>
            </a:r>
          </a:p>
        </p:txBody>
      </p:sp>
      <p:sp>
        <p:nvSpPr>
          <p:cNvPr id="58" name="TextBox 57">
            <a:extLst>
              <a:ext uri="{FF2B5EF4-FFF2-40B4-BE49-F238E27FC236}">
                <a16:creationId xmlns:a16="http://schemas.microsoft.com/office/drawing/2014/main" id="{8049073E-C6CE-E547-9C49-166B4D69C933}"/>
              </a:ext>
            </a:extLst>
          </p:cNvPr>
          <p:cNvSpPr txBox="1"/>
          <p:nvPr/>
        </p:nvSpPr>
        <p:spPr>
          <a:xfrm>
            <a:off x="3356946" y="1061883"/>
            <a:ext cx="1659034" cy="338554"/>
          </a:xfrm>
          <a:prstGeom prst="rect">
            <a:avLst/>
          </a:prstGeom>
          <a:noFill/>
        </p:spPr>
        <p:txBody>
          <a:bodyPr wrap="square" lIns="0" tIns="0" rIns="0" bIns="0" rtlCol="0" anchor="ctr" anchorCtr="0">
            <a:spAutoFit/>
          </a:bodyPr>
          <a:lstStyle/>
          <a:p>
            <a:pPr rtl="0"/>
            <a:r>
              <a:rPr lang="pt-BR" sz="2200">
                <a:latin typeface="Century Gothic" panose="020B0502020202020204" pitchFamily="34" charset="0"/>
              </a:rPr>
              <a:t>Texto dois</a:t>
            </a:r>
          </a:p>
        </p:txBody>
      </p:sp>
      <p:sp>
        <p:nvSpPr>
          <p:cNvPr id="8" name="Freeform 7">
            <a:extLst>
              <a:ext uri="{FF2B5EF4-FFF2-40B4-BE49-F238E27FC236}">
                <a16:creationId xmlns:a16="http://schemas.microsoft.com/office/drawing/2014/main" id="{EA90A377-2DBE-B80D-7EBE-D8CFCDDA14D2}"/>
              </a:ext>
            </a:extLst>
          </p:cNvPr>
          <p:cNvSpPr/>
          <p:nvPr/>
        </p:nvSpPr>
        <p:spPr>
          <a:xfrm>
            <a:off x="1583864" y="2595159"/>
            <a:ext cx="9556545" cy="2224364"/>
          </a:xfrm>
          <a:custGeom>
            <a:avLst/>
            <a:gdLst>
              <a:gd name="connsiteX0" fmla="*/ 1073 w 6150156"/>
              <a:gd name="connsiteY0" fmla="*/ 1424097 h 1431499"/>
              <a:gd name="connsiteX1" fmla="*/ 40745 w 6150156"/>
              <a:gd name="connsiteY1" fmla="*/ 1317227 h 1431499"/>
              <a:gd name="connsiteX2" fmla="*/ 2098812 w 6150156"/>
              <a:gd name="connsiteY2" fmla="*/ 74452 h 1431499"/>
              <a:gd name="connsiteX3" fmla="*/ 4010336 w 6150156"/>
              <a:gd name="connsiteY3" fmla="*/ 68785 h 1431499"/>
              <a:gd name="connsiteX4" fmla="*/ 6074071 w 6150156"/>
              <a:gd name="connsiteY4" fmla="*/ 614472 h 1431499"/>
              <a:gd name="connsiteX5" fmla="*/ 6023874 w 6150156"/>
              <a:gd name="connsiteY5" fmla="*/ 704341 h 1431499"/>
              <a:gd name="connsiteX6" fmla="*/ 4095347 w 6150156"/>
              <a:gd name="connsiteY6" fmla="*/ 254189 h 1431499"/>
              <a:gd name="connsiteX7" fmla="*/ 2239686 w 6150156"/>
              <a:gd name="connsiteY7" fmla="*/ 214517 h 1431499"/>
              <a:gd name="connsiteX8" fmla="*/ 86084 w 6150156"/>
              <a:gd name="connsiteY8" fmla="*/ 1412762 h 1431499"/>
              <a:gd name="connsiteX9" fmla="*/ 1073 w 6150156"/>
              <a:gd name="connsiteY9" fmla="*/ 1424097 h 143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50156" h="1431499">
                <a:moveTo>
                  <a:pt x="1073" y="1424097"/>
                </a:moveTo>
                <a:cubicBezTo>
                  <a:pt x="1073" y="1424097"/>
                  <a:pt x="-10262" y="1368233"/>
                  <a:pt x="40745" y="1317227"/>
                </a:cubicBezTo>
                <a:cubicBezTo>
                  <a:pt x="91751" y="1266220"/>
                  <a:pt x="1176649" y="276858"/>
                  <a:pt x="2098812" y="74452"/>
                </a:cubicBezTo>
                <a:cubicBezTo>
                  <a:pt x="2505243" y="-14607"/>
                  <a:pt x="3267101" y="-32418"/>
                  <a:pt x="4010336" y="68785"/>
                </a:cubicBezTo>
                <a:cubicBezTo>
                  <a:pt x="4955169" y="197515"/>
                  <a:pt x="5875713" y="478455"/>
                  <a:pt x="6074071" y="614472"/>
                </a:cubicBezTo>
                <a:cubicBezTo>
                  <a:pt x="6270809" y="749679"/>
                  <a:pt x="6023874" y="704341"/>
                  <a:pt x="6023874" y="704341"/>
                </a:cubicBezTo>
                <a:cubicBezTo>
                  <a:pt x="6023874" y="704341"/>
                  <a:pt x="5131667" y="412066"/>
                  <a:pt x="4095347" y="254189"/>
                </a:cubicBezTo>
                <a:cubicBezTo>
                  <a:pt x="3451695" y="156224"/>
                  <a:pt x="2694696" y="115743"/>
                  <a:pt x="2239686" y="214517"/>
                </a:cubicBezTo>
                <a:cubicBezTo>
                  <a:pt x="937000" y="499505"/>
                  <a:pt x="176762" y="1379568"/>
                  <a:pt x="86084" y="1412762"/>
                </a:cubicBezTo>
                <a:cubicBezTo>
                  <a:pt x="-3785" y="1446767"/>
                  <a:pt x="1073" y="1424097"/>
                  <a:pt x="1073" y="1424097"/>
                </a:cubicBezTo>
                <a:close/>
              </a:path>
            </a:pathLst>
          </a:custGeom>
          <a:gradFill>
            <a:gsLst>
              <a:gs pos="0">
                <a:srgbClr val="8499A0"/>
              </a:gs>
              <a:gs pos="89000">
                <a:srgbClr val="1E4266"/>
              </a:gs>
            </a:gsLst>
            <a:lin ang="0" scaled="0"/>
          </a:gradFill>
          <a:ln w="8096"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23A2DBBE-B303-8499-7812-81108ADEB1D8}"/>
              </a:ext>
            </a:extLst>
          </p:cNvPr>
          <p:cNvSpPr/>
          <p:nvPr/>
        </p:nvSpPr>
        <p:spPr>
          <a:xfrm>
            <a:off x="10089965" y="2460793"/>
            <a:ext cx="1869993" cy="2052050"/>
          </a:xfrm>
          <a:custGeom>
            <a:avLst/>
            <a:gdLst>
              <a:gd name="connsiteX0" fmla="*/ 1057371 w 1203442"/>
              <a:gd name="connsiteY0" fmla="*/ 1105756 h 1320606"/>
              <a:gd name="connsiteX1" fmla="*/ 1161003 w 1203442"/>
              <a:gd name="connsiteY1" fmla="*/ 1158381 h 1320606"/>
              <a:gd name="connsiteX2" fmla="*/ 1173956 w 1203442"/>
              <a:gd name="connsiteY2" fmla="*/ 752759 h 1320606"/>
              <a:gd name="connsiteX3" fmla="*/ 838772 w 1203442"/>
              <a:gd name="connsiteY3" fmla="*/ 7095 h 1320606"/>
              <a:gd name="connsiteX4" fmla="*/ 0 w 1203442"/>
              <a:gd name="connsiteY4" fmla="*/ 1179432 h 1320606"/>
              <a:gd name="connsiteX5" fmla="*/ 769144 w 1203442"/>
              <a:gd name="connsiteY5" fmla="*/ 1257965 h 1320606"/>
              <a:gd name="connsiteX6" fmla="*/ 1126998 w 1203442"/>
              <a:gd name="connsiteY6" fmla="*/ 1198863 h 1320606"/>
              <a:gd name="connsiteX7" fmla="*/ 1057371 w 1203442"/>
              <a:gd name="connsiteY7" fmla="*/ 1105756 h 1320606"/>
              <a:gd name="connsiteX8" fmla="*/ 840391 w 1203442"/>
              <a:gd name="connsiteY8" fmla="*/ 794860 h 1320606"/>
              <a:gd name="connsiteX9" fmla="*/ 824198 w 1203442"/>
              <a:gd name="connsiteY9" fmla="*/ 670177 h 1320606"/>
              <a:gd name="connsiteX10" fmla="*/ 948881 w 1203442"/>
              <a:gd name="connsiteY10" fmla="*/ 653985 h 1320606"/>
              <a:gd name="connsiteX11" fmla="*/ 965073 w 1203442"/>
              <a:gd name="connsiteY11" fmla="*/ 778667 h 1320606"/>
              <a:gd name="connsiteX12" fmla="*/ 840391 w 1203442"/>
              <a:gd name="connsiteY12" fmla="*/ 794860 h 132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3442" h="1320606">
                <a:moveTo>
                  <a:pt x="1057371" y="1105756"/>
                </a:moveTo>
                <a:cubicBezTo>
                  <a:pt x="1105138" y="1105756"/>
                  <a:pt x="1131856" y="1110614"/>
                  <a:pt x="1161003" y="1158381"/>
                </a:cubicBezTo>
                <a:cubicBezTo>
                  <a:pt x="1199055" y="1089563"/>
                  <a:pt x="1227392" y="944640"/>
                  <a:pt x="1173956" y="752759"/>
                </a:cubicBezTo>
                <a:cubicBezTo>
                  <a:pt x="1120521" y="560878"/>
                  <a:pt x="1053322" y="-73868"/>
                  <a:pt x="838772" y="7095"/>
                </a:cubicBezTo>
                <a:cubicBezTo>
                  <a:pt x="711661" y="658843"/>
                  <a:pt x="568357" y="847485"/>
                  <a:pt x="0" y="1179432"/>
                </a:cubicBezTo>
                <a:cubicBezTo>
                  <a:pt x="375666" y="1444179"/>
                  <a:pt x="581311" y="1254727"/>
                  <a:pt x="769144" y="1257965"/>
                </a:cubicBezTo>
                <a:cubicBezTo>
                  <a:pt x="956977" y="1261204"/>
                  <a:pt x="1058989" y="1245011"/>
                  <a:pt x="1126998" y="1198863"/>
                </a:cubicBezTo>
                <a:cubicBezTo>
                  <a:pt x="1070324" y="1187528"/>
                  <a:pt x="1058180" y="1142189"/>
                  <a:pt x="1057371" y="1105756"/>
                </a:cubicBezTo>
                <a:close/>
                <a:moveTo>
                  <a:pt x="840391" y="794860"/>
                </a:moveTo>
                <a:cubicBezTo>
                  <a:pt x="801529" y="764904"/>
                  <a:pt x="794242" y="709040"/>
                  <a:pt x="824198" y="670177"/>
                </a:cubicBezTo>
                <a:cubicBezTo>
                  <a:pt x="854154" y="631315"/>
                  <a:pt x="910019" y="624029"/>
                  <a:pt x="948881" y="653985"/>
                </a:cubicBezTo>
                <a:cubicBezTo>
                  <a:pt x="987743" y="683941"/>
                  <a:pt x="995029" y="739805"/>
                  <a:pt x="965073" y="778667"/>
                </a:cubicBezTo>
                <a:cubicBezTo>
                  <a:pt x="935117" y="817529"/>
                  <a:pt x="879253" y="824816"/>
                  <a:pt x="840391" y="794860"/>
                </a:cubicBezTo>
                <a:close/>
              </a:path>
            </a:pathLst>
          </a:custGeom>
          <a:solidFill>
            <a:srgbClr val="1E4266"/>
          </a:solidFill>
          <a:ln w="8096"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C5A5F42-B3E6-0AAD-BE99-C47EF2568D33}"/>
              </a:ext>
            </a:extLst>
          </p:cNvPr>
          <p:cNvSpPr/>
          <p:nvPr/>
        </p:nvSpPr>
        <p:spPr>
          <a:xfrm>
            <a:off x="4333091" y="1566835"/>
            <a:ext cx="1397247" cy="2890935"/>
          </a:xfrm>
          <a:custGeom>
            <a:avLst/>
            <a:gdLst>
              <a:gd name="connsiteX0" fmla="*/ 2306 w 542019"/>
              <a:gd name="connsiteY0" fmla="*/ 284 h 1860474"/>
              <a:gd name="connsiteX1" fmla="*/ 37119 w 542019"/>
              <a:gd name="connsiteY1" fmla="*/ 12429 h 1860474"/>
              <a:gd name="connsiteX2" fmla="*/ 518037 w 542019"/>
              <a:gd name="connsiteY2" fmla="*/ 570260 h 1860474"/>
              <a:gd name="connsiteX3" fmla="*/ 519656 w 542019"/>
              <a:gd name="connsiteY3" fmla="*/ 1148333 h 1860474"/>
              <a:gd name="connsiteX4" fmla="*/ 263005 w 542019"/>
              <a:gd name="connsiteY4" fmla="*/ 1837323 h 1860474"/>
              <a:gd name="connsiteX5" fmla="*/ 233858 w 542019"/>
              <a:gd name="connsiteY5" fmla="*/ 1821941 h 1860474"/>
              <a:gd name="connsiteX6" fmla="*/ 378781 w 542019"/>
              <a:gd name="connsiteY6" fmla="*/ 1238201 h 1860474"/>
              <a:gd name="connsiteX7" fmla="*/ 391735 w 542019"/>
              <a:gd name="connsiteY7" fmla="*/ 677131 h 1860474"/>
              <a:gd name="connsiteX8" fmla="*/ 6354 w 542019"/>
              <a:gd name="connsiteY8" fmla="*/ 25383 h 1860474"/>
              <a:gd name="connsiteX9" fmla="*/ 2306 w 542019"/>
              <a:gd name="connsiteY9" fmla="*/ 284 h 186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1860474">
                <a:moveTo>
                  <a:pt x="2306" y="284"/>
                </a:moveTo>
                <a:cubicBezTo>
                  <a:pt x="2306" y="284"/>
                  <a:pt x="20117" y="-2954"/>
                  <a:pt x="37119" y="12429"/>
                </a:cubicBezTo>
                <a:cubicBezTo>
                  <a:pt x="53312" y="27812"/>
                  <a:pt x="453267" y="290940"/>
                  <a:pt x="518037" y="570260"/>
                </a:cubicBezTo>
                <a:cubicBezTo>
                  <a:pt x="546373" y="693323"/>
                  <a:pt x="552851" y="924067"/>
                  <a:pt x="519656" y="1148333"/>
                </a:cubicBezTo>
                <a:cubicBezTo>
                  <a:pt x="478365" y="1434130"/>
                  <a:pt x="306725" y="1777411"/>
                  <a:pt x="263005" y="1837323"/>
                </a:cubicBezTo>
                <a:cubicBezTo>
                  <a:pt x="219285" y="1897236"/>
                  <a:pt x="233858" y="1821941"/>
                  <a:pt x="233858" y="1821941"/>
                </a:cubicBezTo>
                <a:cubicBezTo>
                  <a:pt x="233858" y="1821941"/>
                  <a:pt x="327775" y="1551526"/>
                  <a:pt x="378781" y="1238201"/>
                </a:cubicBezTo>
                <a:cubicBezTo>
                  <a:pt x="410356" y="1043891"/>
                  <a:pt x="423311" y="813957"/>
                  <a:pt x="391735" y="677131"/>
                </a:cubicBezTo>
                <a:cubicBezTo>
                  <a:pt x="300247" y="282843"/>
                  <a:pt x="16879" y="52910"/>
                  <a:pt x="6354" y="25383"/>
                </a:cubicBezTo>
                <a:cubicBezTo>
                  <a:pt x="-4981" y="-525"/>
                  <a:pt x="2306" y="284"/>
                  <a:pt x="2306" y="284"/>
                </a:cubicBezTo>
                <a:close/>
              </a:path>
            </a:pathLst>
          </a:custGeom>
          <a:solidFill>
            <a:srgbClr val="7BBBFF"/>
          </a:solidFill>
          <a:ln w="8096"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F5B608C-0E1D-0006-7412-43B43C54DC81}"/>
              </a:ext>
            </a:extLst>
          </p:cNvPr>
          <p:cNvSpPr/>
          <p:nvPr/>
        </p:nvSpPr>
        <p:spPr>
          <a:xfrm>
            <a:off x="6157266" y="1383025"/>
            <a:ext cx="1397247" cy="3545516"/>
          </a:xfrm>
          <a:custGeom>
            <a:avLst/>
            <a:gdLst>
              <a:gd name="connsiteX0" fmla="*/ 2305 w 542019"/>
              <a:gd name="connsiteY0" fmla="*/ 372 h 2281732"/>
              <a:gd name="connsiteX1" fmla="*/ 37120 w 542019"/>
              <a:gd name="connsiteY1" fmla="*/ 14945 h 2281732"/>
              <a:gd name="connsiteX2" fmla="*/ 518037 w 542019"/>
              <a:gd name="connsiteY2" fmla="*/ 699078 h 2281732"/>
              <a:gd name="connsiteX3" fmla="*/ 519656 w 542019"/>
              <a:gd name="connsiteY3" fmla="*/ 1408310 h 2281732"/>
              <a:gd name="connsiteX4" fmla="*/ 263005 w 542019"/>
              <a:gd name="connsiteY4" fmla="*/ 2253558 h 2281732"/>
              <a:gd name="connsiteX5" fmla="*/ 233858 w 542019"/>
              <a:gd name="connsiteY5" fmla="*/ 2234937 h 2281732"/>
              <a:gd name="connsiteX6" fmla="*/ 378781 w 542019"/>
              <a:gd name="connsiteY6" fmla="*/ 1519228 h 2281732"/>
              <a:gd name="connsiteX7" fmla="*/ 391735 w 542019"/>
              <a:gd name="connsiteY7" fmla="*/ 830237 h 2281732"/>
              <a:gd name="connsiteX8" fmla="*/ 6354 w 542019"/>
              <a:gd name="connsiteY8" fmla="*/ 31138 h 2281732"/>
              <a:gd name="connsiteX9" fmla="*/ 2305 w 542019"/>
              <a:gd name="connsiteY9" fmla="*/ 372 h 2281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2281732">
                <a:moveTo>
                  <a:pt x="2305" y="372"/>
                </a:moveTo>
                <a:cubicBezTo>
                  <a:pt x="2305" y="372"/>
                  <a:pt x="20117" y="-3676"/>
                  <a:pt x="37120" y="14945"/>
                </a:cubicBezTo>
                <a:cubicBezTo>
                  <a:pt x="53312" y="33566"/>
                  <a:pt x="453267" y="357416"/>
                  <a:pt x="518037" y="699078"/>
                </a:cubicBezTo>
                <a:cubicBezTo>
                  <a:pt x="546374" y="849668"/>
                  <a:pt x="552850" y="1133037"/>
                  <a:pt x="519656" y="1408310"/>
                </a:cubicBezTo>
                <a:cubicBezTo>
                  <a:pt x="478365" y="1758877"/>
                  <a:pt x="306725" y="2179882"/>
                  <a:pt x="263005" y="2253558"/>
                </a:cubicBezTo>
                <a:cubicBezTo>
                  <a:pt x="219285" y="2326425"/>
                  <a:pt x="233858" y="2234937"/>
                  <a:pt x="233858" y="2234937"/>
                </a:cubicBezTo>
                <a:cubicBezTo>
                  <a:pt x="233858" y="2234937"/>
                  <a:pt x="327775" y="1903800"/>
                  <a:pt x="378781" y="1519228"/>
                </a:cubicBezTo>
                <a:cubicBezTo>
                  <a:pt x="410357" y="1280389"/>
                  <a:pt x="423310" y="999449"/>
                  <a:pt x="391735" y="830237"/>
                </a:cubicBezTo>
                <a:cubicBezTo>
                  <a:pt x="300248" y="346891"/>
                  <a:pt x="16879" y="64332"/>
                  <a:pt x="6354" y="31138"/>
                </a:cubicBezTo>
                <a:cubicBezTo>
                  <a:pt x="-4981" y="-1247"/>
                  <a:pt x="2305" y="372"/>
                  <a:pt x="2305" y="372"/>
                </a:cubicBezTo>
                <a:close/>
              </a:path>
            </a:pathLst>
          </a:custGeom>
          <a:solidFill>
            <a:srgbClr val="FF5746"/>
          </a:solidFill>
          <a:ln w="8096"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BBBFAE6-ED1D-428A-2A5E-EFBBE603E962}"/>
              </a:ext>
            </a:extLst>
          </p:cNvPr>
          <p:cNvSpPr/>
          <p:nvPr/>
        </p:nvSpPr>
        <p:spPr>
          <a:xfrm>
            <a:off x="2887625" y="2206029"/>
            <a:ext cx="1029968" cy="2136311"/>
          </a:xfrm>
          <a:custGeom>
            <a:avLst/>
            <a:gdLst>
              <a:gd name="connsiteX0" fmla="*/ 1445 w 399544"/>
              <a:gd name="connsiteY0" fmla="*/ 219 h 1374832"/>
              <a:gd name="connsiteX1" fmla="*/ 26544 w 399544"/>
              <a:gd name="connsiteY1" fmla="*/ 9124 h 1374832"/>
              <a:gd name="connsiteX2" fmla="*/ 381969 w 399544"/>
              <a:gd name="connsiteY2" fmla="*/ 421223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4"/>
                </a:cubicBezTo>
                <a:cubicBezTo>
                  <a:pt x="38688" y="20459"/>
                  <a:pt x="334201" y="214769"/>
                  <a:pt x="381969" y="421223"/>
                </a:cubicBezTo>
                <a:cubicBezTo>
                  <a:pt x="403019" y="511902"/>
                  <a:pt x="407067"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1401"/>
                  <a:pt x="1445" y="219"/>
                  <a:pt x="1445" y="219"/>
                </a:cubicBezTo>
                <a:close/>
              </a:path>
            </a:pathLst>
          </a:custGeom>
          <a:solidFill>
            <a:srgbClr val="777CFF"/>
          </a:solidFill>
          <a:ln w="8096"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4386340-C548-D9F7-AE0C-74898508BE23}"/>
              </a:ext>
            </a:extLst>
          </p:cNvPr>
          <p:cNvSpPr/>
          <p:nvPr/>
        </p:nvSpPr>
        <p:spPr>
          <a:xfrm>
            <a:off x="8389088" y="2078965"/>
            <a:ext cx="1029968" cy="2136311"/>
          </a:xfrm>
          <a:custGeom>
            <a:avLst/>
            <a:gdLst>
              <a:gd name="connsiteX0" fmla="*/ 1445 w 399544"/>
              <a:gd name="connsiteY0" fmla="*/ 219 h 1374832"/>
              <a:gd name="connsiteX1" fmla="*/ 26544 w 399544"/>
              <a:gd name="connsiteY1" fmla="*/ 9125 h 1374832"/>
              <a:gd name="connsiteX2" fmla="*/ 381969 w 399544"/>
              <a:gd name="connsiteY2" fmla="*/ 421224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5"/>
                </a:cubicBezTo>
                <a:cubicBezTo>
                  <a:pt x="38688" y="20459"/>
                  <a:pt x="334201" y="214769"/>
                  <a:pt x="381969" y="421224"/>
                </a:cubicBezTo>
                <a:cubicBezTo>
                  <a:pt x="403019" y="511902"/>
                  <a:pt x="407068"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591"/>
                  <a:pt x="1445" y="219"/>
                  <a:pt x="1445" y="219"/>
                </a:cubicBezTo>
                <a:close/>
              </a:path>
            </a:pathLst>
          </a:custGeom>
          <a:solidFill>
            <a:srgbClr val="FFC000"/>
          </a:solidFill>
          <a:ln w="8096" cap="flat">
            <a:noFill/>
            <a:prstDash val="solid"/>
            <a:miter/>
          </a:ln>
        </p:spPr>
        <p:txBody>
          <a:bodyPr rtlCol="0" anchor="ctr"/>
          <a:lstStyle/>
          <a:p>
            <a:endParaRPr lang="en-US"/>
          </a:p>
        </p:txBody>
      </p:sp>
      <p:sp>
        <p:nvSpPr>
          <p:cNvPr id="23" name="Right Triangle 133">
            <a:extLst>
              <a:ext uri="{FF2B5EF4-FFF2-40B4-BE49-F238E27FC236}">
                <a16:creationId xmlns:a16="http://schemas.microsoft.com/office/drawing/2014/main" id="{8560E48C-92DA-693C-26FF-79DA9B2D5A4E}"/>
              </a:ext>
            </a:extLst>
          </p:cNvPr>
          <p:cNvSpPr/>
          <p:nvPr/>
        </p:nvSpPr>
        <p:spPr>
          <a:xfrm rot="10005865">
            <a:off x="-58698" y="4837692"/>
            <a:ext cx="2127081" cy="20203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9DA6A5CD-EC77-DE89-B356-7490E0AABA43}"/>
              </a:ext>
            </a:extLst>
          </p:cNvPr>
          <p:cNvSpPr txBox="1"/>
          <p:nvPr/>
        </p:nvSpPr>
        <p:spPr>
          <a:xfrm>
            <a:off x="2422211" y="4499784"/>
            <a:ext cx="1792128" cy="338554"/>
          </a:xfrm>
          <a:prstGeom prst="rect">
            <a:avLst/>
          </a:prstGeom>
          <a:noFill/>
        </p:spPr>
        <p:txBody>
          <a:bodyPr wrap="square" lIns="0" tIns="0" rIns="0" bIns="0" rtlCol="0" anchor="ctr" anchorCtr="0">
            <a:spAutoFit/>
          </a:bodyPr>
          <a:lstStyle/>
          <a:p>
            <a:pPr rtl="0"/>
            <a:r>
              <a:rPr lang="pt-BR" sz="2200">
                <a:latin typeface="Century Gothic" panose="020B0502020202020204" pitchFamily="34" charset="0"/>
              </a:rPr>
              <a:t>Texto cinco</a:t>
            </a:r>
          </a:p>
        </p:txBody>
      </p:sp>
      <p:sp>
        <p:nvSpPr>
          <p:cNvPr id="73" name="TextBox 72">
            <a:extLst>
              <a:ext uri="{FF2B5EF4-FFF2-40B4-BE49-F238E27FC236}">
                <a16:creationId xmlns:a16="http://schemas.microsoft.com/office/drawing/2014/main" id="{7A65BB52-643B-DB09-52D4-1DDA9DA01BC4}"/>
              </a:ext>
            </a:extLst>
          </p:cNvPr>
          <p:cNvSpPr txBox="1"/>
          <p:nvPr/>
        </p:nvSpPr>
        <p:spPr>
          <a:xfrm>
            <a:off x="4186463" y="4704755"/>
            <a:ext cx="1780677" cy="338554"/>
          </a:xfrm>
          <a:prstGeom prst="rect">
            <a:avLst/>
          </a:prstGeom>
          <a:noFill/>
        </p:spPr>
        <p:txBody>
          <a:bodyPr wrap="square" lIns="0" tIns="0" rIns="0" bIns="0" rtlCol="0" anchor="ctr" anchorCtr="0">
            <a:spAutoFit/>
          </a:bodyPr>
          <a:lstStyle/>
          <a:p>
            <a:pPr rtl="0"/>
            <a:r>
              <a:rPr lang="pt-BR" sz="2200">
                <a:latin typeface="Century Gothic" panose="020B0502020202020204" pitchFamily="34" charset="0"/>
              </a:rPr>
              <a:t>Texto seis</a:t>
            </a:r>
          </a:p>
        </p:txBody>
      </p:sp>
      <p:sp>
        <p:nvSpPr>
          <p:cNvPr id="27" name="TextBox 26">
            <a:extLst>
              <a:ext uri="{FF2B5EF4-FFF2-40B4-BE49-F238E27FC236}">
                <a16:creationId xmlns:a16="http://schemas.microsoft.com/office/drawing/2014/main" id="{7F746ED4-2D14-0759-4401-85B8850F1138}"/>
              </a:ext>
            </a:extLst>
          </p:cNvPr>
          <p:cNvSpPr txBox="1"/>
          <p:nvPr/>
        </p:nvSpPr>
        <p:spPr>
          <a:xfrm>
            <a:off x="5730338" y="768534"/>
            <a:ext cx="1659034" cy="338554"/>
          </a:xfrm>
          <a:prstGeom prst="rect">
            <a:avLst/>
          </a:prstGeom>
          <a:noFill/>
        </p:spPr>
        <p:txBody>
          <a:bodyPr wrap="square" lIns="0" tIns="0" rIns="0" bIns="0" rtlCol="0" anchor="ctr" anchorCtr="0">
            <a:spAutoFit/>
          </a:bodyPr>
          <a:lstStyle/>
          <a:p>
            <a:pPr rtl="0"/>
            <a:r>
              <a:rPr lang="pt-BR" sz="2200">
                <a:latin typeface="Century Gothic" panose="020B0502020202020204" pitchFamily="34" charset="0"/>
              </a:rPr>
              <a:t>Texto três</a:t>
            </a:r>
          </a:p>
        </p:txBody>
      </p:sp>
      <p:sp>
        <p:nvSpPr>
          <p:cNvPr id="28" name="TextBox 27">
            <a:extLst>
              <a:ext uri="{FF2B5EF4-FFF2-40B4-BE49-F238E27FC236}">
                <a16:creationId xmlns:a16="http://schemas.microsoft.com/office/drawing/2014/main" id="{ACA72781-0145-CDD2-3E66-1AC3E78F4681}"/>
              </a:ext>
            </a:extLst>
          </p:cNvPr>
          <p:cNvSpPr txBox="1"/>
          <p:nvPr/>
        </p:nvSpPr>
        <p:spPr>
          <a:xfrm>
            <a:off x="7957157" y="1628838"/>
            <a:ext cx="2132808" cy="338554"/>
          </a:xfrm>
          <a:prstGeom prst="rect">
            <a:avLst/>
          </a:prstGeom>
          <a:noFill/>
        </p:spPr>
        <p:txBody>
          <a:bodyPr wrap="square" lIns="0" tIns="0" rIns="0" bIns="0" rtlCol="0" anchor="ctr" anchorCtr="0">
            <a:spAutoFit/>
          </a:bodyPr>
          <a:lstStyle/>
          <a:p>
            <a:pPr rtl="0"/>
            <a:r>
              <a:rPr lang="pt-BR" sz="2200" dirty="0">
                <a:latin typeface="Century Gothic" panose="020B0502020202020204" pitchFamily="34" charset="0"/>
              </a:rPr>
              <a:t>Texto quatro</a:t>
            </a:r>
          </a:p>
        </p:txBody>
      </p:sp>
      <p:sp>
        <p:nvSpPr>
          <p:cNvPr id="29" name="TextBox 28">
            <a:extLst>
              <a:ext uri="{FF2B5EF4-FFF2-40B4-BE49-F238E27FC236}">
                <a16:creationId xmlns:a16="http://schemas.microsoft.com/office/drawing/2014/main" id="{FAB426C7-69DB-7BBC-8626-0CCC10A0FB6D}"/>
              </a:ext>
            </a:extLst>
          </p:cNvPr>
          <p:cNvSpPr txBox="1"/>
          <p:nvPr/>
        </p:nvSpPr>
        <p:spPr>
          <a:xfrm>
            <a:off x="6096000" y="5166440"/>
            <a:ext cx="1780677" cy="338554"/>
          </a:xfrm>
          <a:prstGeom prst="rect">
            <a:avLst/>
          </a:prstGeom>
          <a:noFill/>
        </p:spPr>
        <p:txBody>
          <a:bodyPr wrap="square" lIns="0" tIns="0" rIns="0" bIns="0" rtlCol="0" anchor="ctr" anchorCtr="0">
            <a:spAutoFit/>
          </a:bodyPr>
          <a:lstStyle/>
          <a:p>
            <a:pPr rtl="0"/>
            <a:r>
              <a:rPr lang="pt-BR" sz="2200">
                <a:latin typeface="Century Gothic" panose="020B0502020202020204" pitchFamily="34" charset="0"/>
              </a:rPr>
              <a:t>Texto sete</a:t>
            </a:r>
          </a:p>
        </p:txBody>
      </p:sp>
      <p:sp>
        <p:nvSpPr>
          <p:cNvPr id="30" name="TextBox 29">
            <a:extLst>
              <a:ext uri="{FF2B5EF4-FFF2-40B4-BE49-F238E27FC236}">
                <a16:creationId xmlns:a16="http://schemas.microsoft.com/office/drawing/2014/main" id="{DFE2339E-A253-95D8-3DF2-C994D0EC08AC}"/>
              </a:ext>
            </a:extLst>
          </p:cNvPr>
          <p:cNvSpPr txBox="1"/>
          <p:nvPr/>
        </p:nvSpPr>
        <p:spPr>
          <a:xfrm>
            <a:off x="8225422" y="4366201"/>
            <a:ext cx="1780677" cy="338554"/>
          </a:xfrm>
          <a:prstGeom prst="rect">
            <a:avLst/>
          </a:prstGeom>
          <a:noFill/>
        </p:spPr>
        <p:txBody>
          <a:bodyPr wrap="square" lIns="0" tIns="0" rIns="0" bIns="0" rtlCol="0" anchor="ctr" anchorCtr="0">
            <a:spAutoFit/>
          </a:bodyPr>
          <a:lstStyle/>
          <a:p>
            <a:pPr rtl="0"/>
            <a:r>
              <a:rPr lang="pt-BR" sz="2200">
                <a:latin typeface="Century Gothic" panose="020B0502020202020204" pitchFamily="34" charset="0"/>
              </a:rPr>
              <a:t>Texto oito</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591494377"/>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a:solidFill>
                            <a:schemeClr val="tx1"/>
                          </a:solidFill>
                          <a:effectLst/>
                          <a:latin typeface="Century Gothic" panose="020B0502020202020204" pitchFamily="34" charset="0"/>
                        </a:rPr>
                      </a:br>
                      <a:r>
                        <a:rPr lang="pt-BR" sz="1400" b="0">
                          <a:solidFill>
                            <a:schemeClr val="tx1"/>
                          </a:solidFill>
                          <a:effectLst/>
                          <a:latin typeface="Century Gothic" panose="020B0502020202020204" pitchFamily="34" charset="0"/>
                        </a:rPr>
                        <a:t>Nós </a:t>
                      </a:r>
                      <a:r>
                        <a:rPr lang="pt-BR" sz="1400" b="0" dirty="0">
                          <a:solidFill>
                            <a:schemeClr val="tx1"/>
                          </a:solidFill>
                          <a:effectLst/>
                          <a:latin typeface="Century Gothic" panose="020B0502020202020204" pitchFamily="34" charset="0"/>
                        </a:rPr>
                        <a:t>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12617</TotalTime>
  <Words>232</Words>
  <Application>Microsoft Office PowerPoint</Application>
  <PresentationFormat>Widescreen</PresentationFormat>
  <Paragraphs>18</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197</cp:revision>
  <cp:lastPrinted>2024-02-20T23:48:17Z</cp:lastPrinted>
  <dcterms:created xsi:type="dcterms:W3CDTF">2021-07-07T23:54:57Z</dcterms:created>
  <dcterms:modified xsi:type="dcterms:W3CDTF">2024-10-27T05:32:06Z</dcterms:modified>
</cp:coreProperties>
</file>