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5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19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492443"/>
          </a:xfrm>
          <a:prstGeom prst="rect">
            <a:avLst/>
          </a:prstGeom>
          <a:noFill/>
        </p:spPr>
        <p:txBody>
          <a:bodyPr wrap="square" rtlCol="0">
            <a:spAutoFit/>
          </a:bodyPr>
          <a:lstStyle/>
          <a:p>
            <a:pPr rtl="0"/>
            <a:r>
              <a:rPr lang="pt-BR" sz="2600" b="1">
                <a:solidFill>
                  <a:schemeClr val="tx1">
                    <a:lumMod val="65000"/>
                    <a:lumOff val="35000"/>
                  </a:schemeClr>
                </a:solidFill>
                <a:latin typeface="Century Gothic" panose="020B0502020202020204" pitchFamily="34" charset="0"/>
              </a:rPr>
              <a:t>EXEMPLO SIMPLES DE RISCOS E OPORTUNIDADES</a:t>
            </a:r>
          </a:p>
        </p:txBody>
      </p:sp>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2587970412"/>
              </p:ext>
            </p:extLst>
          </p:nvPr>
        </p:nvGraphicFramePr>
        <p:xfrm>
          <a:off x="368972" y="1314677"/>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pt-BR"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marL="182880" marR="0" lvl="0" indent="0" algn="l" defTabSz="914400" rtl="0" eaLnBrk="1" fontAlgn="ctr" latinLnBrk="0" hangingPunct="1">
                        <a:lnSpc>
                          <a:spcPct val="100000"/>
                        </a:lnSpc>
                        <a:spcBef>
                          <a:spcPts val="0"/>
                        </a:spcBef>
                        <a:spcAft>
                          <a:spcPts val="0"/>
                        </a:spcAft>
                        <a:buClrTx/>
                        <a:buSzTx/>
                        <a:buFontTx/>
                        <a:buNone/>
                        <a:tabLst/>
                        <a:defRPr/>
                      </a:pPr>
                      <a:r>
                        <a:rPr kumimoji="0" lang="pt-BR" sz="3200" b="1" i="0" u="none" strike="noStrike" kern="1200" cap="none" spc="0" normalizeH="0" baseline="0">
                          <a:ln>
                            <a:noFill/>
                          </a:ln>
                          <a:solidFill>
                            <a:prstClr val="black"/>
                          </a:solidFill>
                          <a:effectLst/>
                          <a:uLnTx/>
                          <a:uFillTx/>
                          <a:latin typeface="Century Gothic" panose="020B0502020202020204" pitchFamily="34" charset="0"/>
                          <a:ea typeface="+mn-ea"/>
                          <a:cs typeface="+mn-cs"/>
                        </a:rPr>
                        <a:t>RISCO</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r>
                        <a:rPr lang="pt-BR"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pt-BR" sz="1400" u="none" strike="noStrike">
                          <a:effectLst/>
                          <a:latin typeface="Century Gothic" panose="020B0502020202020204" pitchFamily="34" charset="0"/>
                        </a:rPr>
                        <a:t>Concorrentes lentos melhorando o tempo de resposta e as operações</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r>
                        <a:rPr lang="pt-BR"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pt-BR" sz="1400" u="none" strike="noStrike" dirty="0">
                          <a:effectLst/>
                          <a:latin typeface="Century Gothic" panose="020B0502020202020204" pitchFamily="34" charset="0"/>
                        </a:rPr>
                        <a:t>Empresas especializadas personalizadas baixam </a:t>
                      </a:r>
                      <a:br>
                        <a:rPr lang="pt-BR" sz="1400" u="none" strike="noStrike" dirty="0">
                          <a:effectLst/>
                          <a:latin typeface="Century Gothic" panose="020B0502020202020204" pitchFamily="34" charset="0"/>
                        </a:rPr>
                      </a:br>
                      <a:r>
                        <a:rPr lang="pt-BR" sz="1400" u="none" strike="noStrike" dirty="0">
                          <a:effectLst/>
                          <a:latin typeface="Century Gothic" panose="020B0502020202020204" pitchFamily="34" charset="0"/>
                        </a:rPr>
                        <a:t>os preços em volume</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r>
                        <a:rPr lang="pt-BR"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pt-BR" sz="1400" u="none" strike="noStrike">
                          <a:effectLst/>
                          <a:latin typeface="Century Gothic" panose="020B0502020202020204" pitchFamily="34" charset="0"/>
                        </a:rPr>
                        <a:t>Os custos de novos equipamentos e funcionários reduzem as margens</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r>
                        <a:rPr lang="pt-BR"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pt-BR" sz="1400" u="none" strike="noStrike">
                          <a:effectLst/>
                          <a:latin typeface="Century Gothic" panose="020B0502020202020204" pitchFamily="34" charset="0"/>
                        </a:rPr>
                        <a:t>Talento de design sai da empresa</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r>
                        <a:rPr lang="pt-BR"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pt-BR" sz="1400" u="none" strike="noStrike" dirty="0">
                          <a:effectLst/>
                          <a:latin typeface="Century Gothic" panose="020B0502020202020204" pitchFamily="34" charset="0"/>
                        </a:rPr>
                        <a:t>A demanda cai para high-end</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606802176"/>
              </p:ext>
            </p:extLst>
          </p:nvPr>
        </p:nvGraphicFramePr>
        <p:xfrm>
          <a:off x="6230854" y="1318585"/>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pt-BR"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marL="182880" algn="l" rtl="0" fontAlgn="ctr"/>
                      <a:r>
                        <a:rPr kumimoji="0" lang="pt-BR" sz="3200" b="1" i="0" u="none" strike="noStrike" kern="1200" cap="none" spc="0" normalizeH="0" baseline="0">
                          <a:ln>
                            <a:noFill/>
                          </a:ln>
                          <a:solidFill>
                            <a:prstClr val="black"/>
                          </a:solidFill>
                          <a:effectLst/>
                          <a:uLnTx/>
                          <a:uFillTx/>
                          <a:latin typeface="Century Gothic" panose="020B0502020202020204" pitchFamily="34" charset="0"/>
                          <a:ea typeface="+mn-ea"/>
                          <a:cs typeface="+mn-cs"/>
                        </a:rPr>
                        <a:t>OPORTUNIDADE</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r>
                        <a:rPr lang="pt-BR"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pt-BR" sz="1400" b="0" i="0" u="none" strike="noStrike">
                          <a:solidFill>
                            <a:srgbClr val="000000"/>
                          </a:solidFill>
                          <a:effectLst/>
                          <a:latin typeface="Century Gothic" panose="020B0502020202020204" pitchFamily="34" charset="0"/>
                        </a:rPr>
                        <a:t>Ser pioneiro em empresas de rápido crescimento</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pt-BR"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pt-BR" sz="1400" b="0" i="0" u="none" strike="noStrike">
                          <a:solidFill>
                            <a:srgbClr val="000000"/>
                          </a:solidFill>
                          <a:effectLst/>
                          <a:latin typeface="Century Gothic" panose="020B0502020202020204" pitchFamily="34" charset="0"/>
                        </a:rPr>
                        <a:t>Expandir fontes de fornecedores para high-end</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pt-BR"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pt-BR" sz="1400" b="0" i="0" u="none" strike="noStrike" dirty="0">
                          <a:solidFill>
                            <a:srgbClr val="000000"/>
                          </a:solidFill>
                          <a:effectLst/>
                          <a:latin typeface="Century Gothic" panose="020B0502020202020204" pitchFamily="34" charset="0"/>
                        </a:rPr>
                        <a:t>Atualizar o maquinário para melhorar os tempos </a:t>
                      </a:r>
                      <a:br>
                        <a:rPr lang="pt-BR" sz="1400" b="0" i="0" u="none" strike="noStrike" dirty="0">
                          <a:solidFill>
                            <a:srgbClr val="000000"/>
                          </a:solidFill>
                          <a:effectLst/>
                          <a:latin typeface="Century Gothic" panose="020B0502020202020204" pitchFamily="34" charset="0"/>
                        </a:rPr>
                      </a:br>
                      <a:r>
                        <a:rPr lang="pt-BR" sz="1400" b="0" i="0" u="none" strike="noStrike" dirty="0">
                          <a:solidFill>
                            <a:srgbClr val="000000"/>
                          </a:solidFill>
                          <a:effectLst/>
                          <a:latin typeface="Century Gothic" panose="020B0502020202020204" pitchFamily="34" charset="0"/>
                        </a:rPr>
                        <a:t>de resposta</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pt-BR"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pt-BR" sz="1400" b="0" i="0" u="none" strike="noStrike">
                          <a:solidFill>
                            <a:srgbClr val="000000"/>
                          </a:solidFill>
                          <a:effectLst/>
                          <a:latin typeface="Century Gothic" panose="020B0502020202020204" pitchFamily="34" charset="0"/>
                        </a:rPr>
                        <a:t>Melhorar a capacidade e o cronograma</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pt-BR"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pt-BR" sz="1400" b="0" i="0" u="none" strike="noStrike" dirty="0">
                          <a:solidFill>
                            <a:srgbClr val="000000"/>
                          </a:solidFill>
                          <a:effectLst/>
                          <a:latin typeface="Century Gothic" panose="020B0502020202020204" pitchFamily="34" charset="0"/>
                        </a:rPr>
                        <a:t>Melhorar as divisões de preço por volume</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426051"/>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425188"/>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pic>
        <p:nvPicPr>
          <p:cNvPr id="3" name="Picture 2">
            <a:hlinkClick r:id="rId2"/>
            <a:extLst>
              <a:ext uri="{FF2B5EF4-FFF2-40B4-BE49-F238E27FC236}">
                <a16:creationId xmlns:a16="http://schemas.microsoft.com/office/drawing/2014/main" id="{8FDBF6F0-87B8-5106-A659-C8B460EA0ED5}"/>
              </a:ext>
            </a:extLst>
          </p:cNvPr>
          <p:cNvPicPr>
            <a:picLocks noChangeAspect="1"/>
          </p:cNvPicPr>
          <p:nvPr/>
        </p:nvPicPr>
        <p:blipFill>
          <a:blip r:embed="rId3"/>
          <a:srcRect/>
          <a:stretch/>
        </p:blipFill>
        <p:spPr>
          <a:xfrm>
            <a:off x="9214487" y="283243"/>
            <a:ext cx="2551238" cy="507429"/>
          </a:xfrm>
          <a:prstGeom prst="rect">
            <a:avLst/>
          </a:prstGeom>
        </p:spPr>
      </p:pic>
    </p:spTree>
    <p:extLst>
      <p:ext uri="{BB962C8B-B14F-4D97-AF65-F5344CB8AC3E}">
        <p14:creationId xmlns:p14="http://schemas.microsoft.com/office/powerpoint/2010/main" val="102586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523220"/>
          </a:xfrm>
          <a:prstGeom prst="rect">
            <a:avLst/>
          </a:prstGeom>
          <a:noFill/>
        </p:spPr>
        <p:txBody>
          <a:bodyPr wrap="square" rtlCol="0">
            <a:spAutoFit/>
          </a:bodyPr>
          <a:lstStyle/>
          <a:p>
            <a:pPr rtl="0"/>
            <a:r>
              <a:rPr lang="pt-BR" sz="2800">
                <a:solidFill>
                  <a:schemeClr val="tx1">
                    <a:lumMod val="65000"/>
                    <a:lumOff val="35000"/>
                  </a:schemeClr>
                </a:solidFill>
                <a:latin typeface="Century Gothic" panose="020B0502020202020204" pitchFamily="34" charset="0"/>
              </a:rPr>
              <a:t>RISCOS E OPORTUNIDADES</a:t>
            </a:r>
          </a:p>
        </p:txBody>
      </p:sp>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782428388"/>
              </p:ext>
            </p:extLst>
          </p:nvPr>
        </p:nvGraphicFramePr>
        <p:xfrm>
          <a:off x="368972" y="953718"/>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pt-BR"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marL="182880" algn="l" rtl="0" fontAlgn="ctr"/>
                      <a:r>
                        <a:rPr kumimoji="0" lang="pt-BR" sz="3200" b="1" i="0" u="none" strike="noStrike" kern="1200" cap="none" spc="0" normalizeH="0" baseline="0">
                          <a:ln>
                            <a:noFill/>
                          </a:ln>
                          <a:solidFill>
                            <a:prstClr val="black"/>
                          </a:solidFill>
                          <a:effectLst/>
                          <a:uLnTx/>
                          <a:uFillTx/>
                          <a:latin typeface="Century Gothic" panose="020B0502020202020204" pitchFamily="34" charset="0"/>
                          <a:ea typeface="+mn-ea"/>
                          <a:cs typeface="+mn-cs"/>
                        </a:rPr>
                        <a:t> RISCO</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2001066991"/>
              </p:ext>
            </p:extLst>
          </p:nvPr>
        </p:nvGraphicFramePr>
        <p:xfrm>
          <a:off x="6230854" y="957626"/>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pt-BR"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marL="182880" algn="l" rtl="0" fontAlgn="ctr"/>
                      <a:r>
                        <a:rPr lang="pt-BR" sz="1200" u="none" strike="noStrike">
                          <a:effectLst/>
                          <a:latin typeface="Century Gothic" panose="020B0502020202020204" pitchFamily="34" charset="0"/>
                        </a:rPr>
                        <a:t> </a:t>
                      </a:r>
                      <a:r>
                        <a:rPr kumimoji="0" lang="pt-BR" sz="3200" b="1" i="0" u="none" strike="noStrike" kern="1200" cap="none" spc="0" normalizeH="0" baseline="0">
                          <a:ln>
                            <a:noFill/>
                          </a:ln>
                          <a:solidFill>
                            <a:prstClr val="black"/>
                          </a:solidFill>
                          <a:effectLst/>
                          <a:uLnTx/>
                          <a:uFillTx/>
                          <a:latin typeface="Century Gothic" panose="020B0502020202020204" pitchFamily="34" charset="0"/>
                          <a:ea typeface="+mn-ea"/>
                          <a:cs typeface="+mn-cs"/>
                        </a:rPr>
                        <a:t>OPORTUNIDADE</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065092"/>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064229"/>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3840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37818127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2433</TotalTime>
  <Words>203</Words>
  <Application>Microsoft Office PowerPoint</Application>
  <PresentationFormat>Widescreen</PresentationFormat>
  <Paragraphs>34</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59</cp:revision>
  <cp:lastPrinted>2020-08-31T22:23:58Z</cp:lastPrinted>
  <dcterms:created xsi:type="dcterms:W3CDTF">2021-07-07T23:54:57Z</dcterms:created>
  <dcterms:modified xsi:type="dcterms:W3CDTF">2024-12-08T10:15:34Z</dcterms:modified>
</cp:coreProperties>
</file>