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47" autoAdjust="0"/>
    <p:restoredTop sz="96058"/>
  </p:normalViewPr>
  <p:slideViewPr>
    <p:cSldViewPr snapToGrid="0" snapToObjects="1">
      <p:cViewPr varScale="1">
        <p:scale>
          <a:sx n="108" d="100"/>
          <a:sy n="108" d="100"/>
        </p:scale>
        <p:origin x="510"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3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pPr rtl="0"/>
            <a:r>
              <a:rPr lang="pt-BR" sz="3200" b="1">
                <a:solidFill>
                  <a:schemeClr val="tx1">
                    <a:lumMod val="65000"/>
                    <a:lumOff val="35000"/>
                  </a:schemeClr>
                </a:solidFill>
                <a:latin typeface="Century Gothic" panose="020B0502020202020204" pitchFamily="34" charset="0"/>
              </a:rPr>
              <a:t>MODELO DE RESUMO EXECUTIVO DE UM SLIDE – EXEMPLO</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87982" y="43744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4875698" cy="4846776"/>
          </a:xfrm>
          <a:prstGeom prst="rect">
            <a:avLst/>
          </a:prstGeom>
          <a:noFill/>
        </p:spPr>
        <p:txBody>
          <a:bodyPr wrap="square" rtlCol="0">
            <a:spAutoFit/>
          </a:bodyPr>
          <a:lstStyle/>
          <a:p>
            <a:pPr rtl="0">
              <a:lnSpc>
                <a:spcPct val="140000"/>
              </a:lnSpc>
            </a:pPr>
            <a:r>
              <a:rPr lang="pt-BR"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Este modelo de slide de resumo executivo é uma ferramenta versátil para transmitir resumidamente informações importantes do projeto em um único slide. Você pode inserir as informações do seu projeto no modelo em branco ou baixar a versão de amostra para ver mais orientações. Insira detalhes relevantes em cada seção, como uma visão geral do projeto e as próximas etapas. O modelo permite que os usuários insiram textos, gráficos e dados próprios. Copie seu slide preenchido em uma apresentação mais longa ou sozinho como complemento visual de uma apresentação para as partes interessadas.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rtl="0"/>
              <a:r>
                <a:rPr lang="pt-BR" sz="2200" spc="300">
                  <a:latin typeface="Century Gothic" panose="020B0502020202020204" pitchFamily="34" charset="0"/>
                </a:rPr>
                <a:t>RESUMO</a:t>
              </a:r>
              <a:r>
                <a:rPr lang="pt-BR" sz="2200" spc="800">
                  <a:latin typeface="Century Gothic" panose="020B0502020202020204" pitchFamily="34" charset="0"/>
                </a:rPr>
                <a:t> </a:t>
              </a:r>
              <a:r>
                <a:rPr lang="pt-BR" sz="2200" spc="300">
                  <a:latin typeface="Century Gothic" panose="020B0502020202020204" pitchFamily="34" charset="0"/>
                </a:rPr>
                <a:t>EXECUTIVO</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8378"/>
            <a:ext cx="6620527" cy="37240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16294"/>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6806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7448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64190"/>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51645"/>
            <a:ext cx="3257778" cy="215444"/>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Parcerias escolares e implantação</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pt-BR" sz="2200" spc="300">
                  <a:latin typeface="Century Gothic" panose="020B0502020202020204" pitchFamily="34" charset="0"/>
                </a:rPr>
                <a:t>RESUMO</a:t>
              </a:r>
              <a:r>
                <a:rPr lang="pt-BR" sz="2200" spc="800">
                  <a:latin typeface="Century Gothic" panose="020B0502020202020204" pitchFamily="34" charset="0"/>
                </a:rPr>
                <a:t> </a:t>
              </a:r>
              <a:r>
                <a:rPr lang="pt-BR" sz="2200" spc="300">
                  <a:latin typeface="Century Gothic" panose="020B0502020202020204" pitchFamily="34" charset="0"/>
                </a:rPr>
                <a:t>EXECUTIVO</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642761" cy="1169551"/>
          </a:xfrm>
          <a:prstGeom prst="rect">
            <a:avLst/>
          </a:prstGeom>
          <a:noFill/>
        </p:spPr>
        <p:txBody>
          <a:bodyPr wrap="square" rtlCol="0">
            <a:spAutoFit/>
          </a:bodyPr>
          <a:lstStyle/>
          <a:p>
            <a:pPr rtl="0"/>
            <a:r>
              <a:rPr lang="pt-B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Estamos aprimorando a alfabetização digital entre os alunos do ensino médio com nossos módulos de aprendizagem interativos e tecnologia de última geração para sala de aula.</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95986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dirty="0">
                <a:solidFill>
                  <a:schemeClr val="tx1"/>
                </a:solidFill>
                <a:latin typeface="Courier" pitchFamily="2" charset="0"/>
                <a:cs typeface="Times New Roman" panose="02020603050405020304" pitchFamily="18" charset="0"/>
              </a:rPr>
              <a:t>Visão geral</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584775"/>
          </a:xfrm>
          <a:prstGeom prst="rect">
            <a:avLst/>
          </a:prstGeom>
          <a:noFill/>
        </p:spPr>
        <p:txBody>
          <a:bodyPr wrap="square" rtlCol="0">
            <a:spAutoFit/>
          </a:bodyPr>
          <a:lstStyle/>
          <a:p>
            <a:pPr rtl="0"/>
            <a:r>
              <a:rPr lang="pt-BR" sz="1600">
                <a:solidFill>
                  <a:schemeClr val="bg1"/>
                </a:solidFill>
                <a:latin typeface="Courier" pitchFamily="2" charset="0"/>
              </a:rPr>
              <a:t>Fale conosco para saber como contribuir para o </a:t>
            </a:r>
            <a:br>
              <a:rPr lang="en-US" sz="1600" dirty="0">
                <a:solidFill>
                  <a:schemeClr val="bg1"/>
                </a:solidFill>
                <a:latin typeface="Courier" pitchFamily="2" charset="0"/>
              </a:rPr>
            </a:br>
            <a:r>
              <a:rPr lang="pt-BR" sz="1600">
                <a:solidFill>
                  <a:schemeClr val="accent4"/>
                </a:solidFill>
                <a:latin typeface="Courier" pitchFamily="2" charset="0"/>
              </a:rPr>
              <a:t>Programa Future Scholars </a:t>
            </a:r>
            <a:r>
              <a:rPr lang="pt-BR" sz="1600">
                <a:solidFill>
                  <a:schemeClr val="bg1"/>
                </a:solidFill>
                <a:latin typeface="Courier" pitchFamily="2" charset="0"/>
              </a:rPr>
              <a:t>e criar o futuro da educação.</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834157" cy="2092881"/>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pt-BR" sz="1500" dirty="0">
                <a:solidFill>
                  <a:srgbClr val="000000"/>
                </a:solidFill>
                <a:effectLst/>
                <a:latin typeface="Courier" pitchFamily="2" charset="0"/>
                <a:ea typeface="Calibri" panose="020F0502020204030204" pitchFamily="34" charset="0"/>
                <a:cs typeface="Times New Roman" panose="02020603050405020304" pitchFamily="18" charset="0"/>
              </a:rPr>
              <a:t>Parceria com mais de </a:t>
            </a:r>
            <a:br>
              <a:rPr lang="pt-BR" sz="1500" dirty="0">
                <a:solidFill>
                  <a:srgbClr val="000000"/>
                </a:solidFill>
                <a:effectLst/>
                <a:latin typeface="Courier" pitchFamily="2" charset="0"/>
                <a:ea typeface="Calibri" panose="020F0502020204030204" pitchFamily="34" charset="0"/>
                <a:cs typeface="Times New Roman" panose="02020603050405020304" pitchFamily="18" charset="0"/>
              </a:rPr>
            </a:br>
            <a:r>
              <a:rPr lang="pt-BR" sz="1500" dirty="0">
                <a:solidFill>
                  <a:srgbClr val="000000"/>
                </a:solidFill>
                <a:effectLst/>
                <a:latin typeface="Courier" pitchFamily="2" charset="0"/>
                <a:ea typeface="Calibri" panose="020F0502020204030204" pitchFamily="34" charset="0"/>
                <a:cs typeface="Times New Roman" panose="02020603050405020304" pitchFamily="18" charset="0"/>
              </a:rPr>
              <a:t>50 escolas em todo o país</a:t>
            </a:r>
          </a:p>
          <a:p>
            <a:pPr marL="228600" indent="-228600" rtl="0">
              <a:spcAft>
                <a:spcPts val="600"/>
              </a:spcAft>
              <a:buClr>
                <a:schemeClr val="bg1"/>
              </a:buClr>
              <a:buSzPct val="120000"/>
              <a:buFont typeface="Arial" panose="020B0604020202020204" pitchFamily="34" charset="0"/>
              <a:buChar char="•"/>
            </a:pPr>
            <a:r>
              <a:rPr lang="pt-BR" sz="1500" dirty="0">
                <a:solidFill>
                  <a:srgbClr val="000000"/>
                </a:solidFill>
                <a:effectLst/>
                <a:latin typeface="Courier" pitchFamily="2" charset="0"/>
                <a:ea typeface="Calibri" panose="020F0502020204030204" pitchFamily="34" charset="0"/>
                <a:cs typeface="Times New Roman" panose="02020603050405020304" pitchFamily="18" charset="0"/>
              </a:rPr>
              <a:t>Melhoria de, em média, </a:t>
            </a:r>
            <a:br>
              <a:rPr lang="pt-BR" sz="1500" dirty="0">
                <a:solidFill>
                  <a:srgbClr val="000000"/>
                </a:solidFill>
                <a:effectLst/>
                <a:latin typeface="Courier" pitchFamily="2" charset="0"/>
                <a:ea typeface="Calibri" panose="020F0502020204030204" pitchFamily="34" charset="0"/>
                <a:cs typeface="Times New Roman" panose="02020603050405020304" pitchFamily="18" charset="0"/>
              </a:rPr>
            </a:br>
            <a:r>
              <a:rPr lang="pt-BR" sz="1500" dirty="0">
                <a:solidFill>
                  <a:srgbClr val="000000"/>
                </a:solidFill>
                <a:effectLst/>
                <a:latin typeface="Courier" pitchFamily="2" charset="0"/>
                <a:ea typeface="Calibri" panose="020F0502020204030204" pitchFamily="34" charset="0"/>
                <a:cs typeface="Times New Roman" panose="02020603050405020304" pitchFamily="18" charset="0"/>
              </a:rPr>
              <a:t>30% nas pontuações de alfabetização digital</a:t>
            </a:r>
          </a:p>
          <a:p>
            <a:pPr marL="228600" indent="-228600" rtl="0">
              <a:spcAft>
                <a:spcPts val="600"/>
              </a:spcAft>
              <a:buClr>
                <a:schemeClr val="bg1"/>
              </a:buClr>
              <a:buSzPct val="120000"/>
              <a:buFont typeface="Arial" panose="020B0604020202020204" pitchFamily="34" charset="0"/>
              <a:buChar char="•"/>
            </a:pPr>
            <a:r>
              <a:rPr lang="pt-BR" sz="1500" dirty="0">
                <a:solidFill>
                  <a:srgbClr val="000000"/>
                </a:solidFill>
                <a:effectLst/>
                <a:latin typeface="Courier" pitchFamily="2" charset="0"/>
                <a:ea typeface="Calibri" panose="020F0502020204030204" pitchFamily="34" charset="0"/>
                <a:cs typeface="Times New Roman" panose="02020603050405020304" pitchFamily="18" charset="0"/>
              </a:rPr>
              <a:t>Módulos de aprendizagem personalizados para cada série</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Destaques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37067"/>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dirty="0">
                <a:solidFill>
                  <a:schemeClr val="tx1"/>
                </a:solidFill>
                <a:latin typeface="Courier" pitchFamily="2" charset="0"/>
                <a:cs typeface="Times New Roman" panose="02020603050405020304" pitchFamily="18" charset="0"/>
              </a:rPr>
              <a:t>Status atual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53979"/>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54237"/>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16445"/>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19308"/>
            <a:ext cx="2994582" cy="215444"/>
          </a:xfrm>
          <a:prstGeom prst="rect">
            <a:avLst/>
          </a:prstGeom>
          <a:solidFill>
            <a:schemeClr val="bg1"/>
          </a:solidFill>
        </p:spPr>
        <p:txBody>
          <a:bodyPr wrap="square" tIns="0" bIns="0" rtlCol="0" anchor="ctr" anchorCtr="0">
            <a:spAutoFit/>
          </a:bodyPr>
          <a:lstStyle/>
          <a:p>
            <a:pPr rtl="0"/>
            <a:r>
              <a:rPr lang="pt-B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Desenvolvimento e teste piloto</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14288"/>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16445"/>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9894948" y="667592"/>
            <a:ext cx="1991285" cy="502920"/>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Avaliação e expansão contínuas</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Desafios e soluções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892552"/>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pt-B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Expandir o programa para mais 25 escolas até o próximo ano letivo.</a:t>
            </a:r>
          </a:p>
          <a:p>
            <a:pPr marL="228600" indent="-228600" rtl="0">
              <a:spcAft>
                <a:spcPts val="600"/>
              </a:spcAft>
              <a:buClr>
                <a:srgbClr val="F59C00"/>
              </a:buClr>
              <a:buSzPct val="120000"/>
              <a:buFont typeface="Arial" panose="020B0604020202020204" pitchFamily="34" charset="0"/>
              <a:buChar char="•"/>
            </a:pPr>
            <a:r>
              <a:rPr lang="pt-B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Lançar uma plataforma online interativa para aprendizagem remota.</a:t>
            </a:r>
          </a:p>
          <a:p>
            <a:pPr marL="228600" indent="-228600" rtl="0">
              <a:spcAft>
                <a:spcPts val="600"/>
              </a:spcAft>
              <a:buClr>
                <a:srgbClr val="F59C00"/>
              </a:buClr>
              <a:buSzPct val="120000"/>
              <a:buFont typeface="Arial" panose="020B0604020202020204" pitchFamily="34" charset="0"/>
              <a:buChar char="•"/>
            </a:pPr>
            <a:r>
              <a:rPr lang="pt-BR" sz="14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I</a:t>
            </a:r>
            <a:r>
              <a:rPr lang="pt-B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mplemente o programa em todas as escolas de ensino fundamental do país.</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Próximas etapas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dirty="0">
                <a:solidFill>
                  <a:schemeClr val="tx1"/>
                </a:solidFill>
                <a:latin typeface="Courier" pitchFamily="2" charset="0"/>
                <a:cs typeface="Times New Roman" panose="02020603050405020304" pitchFamily="18" charset="0"/>
              </a:rPr>
              <a:t>Desafio</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ourier" pitchFamily="2" charset="0"/>
                <a:cs typeface="Times New Roman" panose="02020603050405020304" pitchFamily="18" charset="0"/>
              </a:rPr>
              <a:t>Solução</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dirty="0">
                <a:solidFill>
                  <a:schemeClr val="tx1"/>
                </a:solidFill>
                <a:latin typeface="Century Gothic" panose="020B0502020202020204" pitchFamily="34" charset="0"/>
                <a:cs typeface="Times New Roman" panose="02020603050405020304" pitchFamily="18" charset="0"/>
              </a:rPr>
              <a:t>Adaptar o material do curso às diversas necessidades de aprendizagem.</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entury Gothic" panose="020B0502020202020204" pitchFamily="34" charset="0"/>
                <a:cs typeface="Times New Roman" panose="02020603050405020304" pitchFamily="18" charset="0"/>
              </a:rPr>
              <a:t>Colaboração com especialistas da área da educação para personalizar o conteúdo.</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ourier" pitchFamily="2" charset="0"/>
                <a:cs typeface="Times New Roman" panose="02020603050405020304" pitchFamily="18" charset="0"/>
              </a:rPr>
              <a:t>Desafio</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ourier" pitchFamily="2" charset="0"/>
                <a:cs typeface="Times New Roman" panose="02020603050405020304" pitchFamily="18" charset="0"/>
              </a:rPr>
              <a:t>Solução</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entury Gothic" panose="020B0502020202020204" pitchFamily="34" charset="0"/>
                <a:cs typeface="Times New Roman" panose="02020603050405020304" pitchFamily="18" charset="0"/>
              </a:rPr>
              <a:t>Garantir acesso consistente à tecnologia em escolas com poucos recursos.</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entury Gothic" panose="020B0502020202020204" pitchFamily="34" charset="0"/>
                <a:cs typeface="Times New Roman" panose="02020603050405020304" pitchFamily="18" charset="0"/>
              </a:rPr>
              <a:t>Garantir patrocínios para subsídios de tecnologia em distritos de baixa renda.</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119030"/>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pt-BR" sz="3200">
                <a:solidFill>
                  <a:schemeClr val="tx1"/>
                </a:solidFill>
                <a:latin typeface="Courier" pitchFamily="2" charset="0"/>
                <a:cs typeface="Times New Roman" panose="02020603050405020304" pitchFamily="18" charset="0"/>
              </a:rPr>
              <a:t>Programa Future Scholars</a:t>
            </a:r>
          </a:p>
        </p:txBody>
      </p:sp>
      <p:sp>
        <p:nvSpPr>
          <p:cNvPr id="3" name="Rectangle 2">
            <a:extLst>
              <a:ext uri="{FF2B5EF4-FFF2-40B4-BE49-F238E27FC236}">
                <a16:creationId xmlns:a16="http://schemas.microsoft.com/office/drawing/2014/main" id="{3144393A-924F-DD4B-C3E1-E8A9AEFB07B8}"/>
              </a:ext>
            </a:extLst>
          </p:cNvPr>
          <p:cNvSpPr/>
          <p:nvPr/>
        </p:nvSpPr>
        <p:spPr>
          <a:xfrm>
            <a:off x="9933216" y="17757"/>
            <a:ext cx="2077451" cy="5009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pt-BR" sz="3600" dirty="0">
                <a:solidFill>
                  <a:schemeClr val="tx1"/>
                </a:solidFill>
                <a:latin typeface="Courier" pitchFamily="2" charset="0"/>
                <a:cs typeface="Times New Roman" panose="02020603050405020304" pitchFamily="18" charset="0"/>
              </a:rPr>
              <a:t>EXEMPLO</a:t>
            </a: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63220"/>
            <a:ext cx="2926080" cy="274320"/>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pt-BR" sz="2200" spc="300">
                  <a:latin typeface="Century Gothic" panose="020B0502020202020204" pitchFamily="34" charset="0"/>
                </a:rPr>
                <a:t>RESUMO</a:t>
              </a:r>
              <a:r>
                <a:rPr lang="pt-BR" sz="2200" spc="800">
                  <a:latin typeface="Century Gothic" panose="020B0502020202020204" pitchFamily="34" charset="0"/>
                </a:rPr>
                <a:t> </a:t>
              </a:r>
              <a:r>
                <a:rPr lang="pt-BR" sz="2200" spc="300">
                  <a:latin typeface="Century Gothic" panose="020B0502020202020204" pitchFamily="34" charset="0"/>
                </a:rPr>
                <a:t>EXECUTIVO</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23220"/>
          </a:xfrm>
          <a:prstGeom prst="rect">
            <a:avLst/>
          </a:prstGeom>
          <a:noFill/>
        </p:spPr>
        <p:txBody>
          <a:bodyPr wrap="square" rtlCol="0">
            <a:spAutoFit/>
          </a:bodyPr>
          <a:lstStyle/>
          <a:p>
            <a:pPr rtl="0"/>
            <a:r>
              <a:rPr lang="pt-B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Forneça uma breve introdução ao tópico ou projeto.</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2" y="1533252"/>
            <a:ext cx="2648635"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dirty="0">
                <a:solidFill>
                  <a:schemeClr val="tx1"/>
                </a:solidFill>
                <a:latin typeface="Courier" pitchFamily="2" charset="0"/>
                <a:cs typeface="Times New Roman" panose="02020603050405020304" pitchFamily="18" charset="0"/>
              </a:rPr>
              <a:t>Visão geral</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pt-BR" sz="1600">
                <a:solidFill>
                  <a:schemeClr val="bg1"/>
                </a:solidFill>
                <a:latin typeface="Courier" pitchFamily="2" charset="0"/>
              </a:rPr>
              <a:t>Escreva a chamada à ação.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384995"/>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pt-BR" sz="1400">
                <a:solidFill>
                  <a:srgbClr val="000000"/>
                </a:solidFill>
                <a:effectLst/>
                <a:latin typeface="Courier" pitchFamily="2" charset="0"/>
                <a:ea typeface="Calibri" panose="020F0502020204030204" pitchFamily="34" charset="0"/>
                <a:cs typeface="Times New Roman" panose="02020603050405020304" pitchFamily="18" charset="0"/>
              </a:rPr>
              <a:t>Inclua marcadores para destacar as principais conquistas e pontos de venda ou insira uma tabela ou um gráfico dinâmico para apresentar dados importantes.</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Destaques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Status atual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30883"/>
            <a:ext cx="2834640" cy="274320"/>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30883"/>
            <a:ext cx="3085118" cy="274320"/>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Desafios e soluções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307777"/>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pt-B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Quais são os objetivos de curto e longo prazo?</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Próximas etapas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dirty="0">
                <a:solidFill>
                  <a:schemeClr val="tx1"/>
                </a:solidFill>
                <a:latin typeface="Courier" pitchFamily="2" charset="0"/>
                <a:cs typeface="Times New Roman" panose="02020603050405020304" pitchFamily="18" charset="0"/>
              </a:rPr>
              <a:t>Desafio</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ourier" pitchFamily="2" charset="0"/>
                <a:cs typeface="Times New Roman" panose="02020603050405020304" pitchFamily="18" charset="0"/>
              </a:rPr>
              <a:t>Solução</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entury Gothic" panose="020B0502020202020204" pitchFamily="34" charset="0"/>
                <a:cs typeface="Times New Roman" panose="02020603050405020304" pitchFamily="18" charset="0"/>
              </a:rPr>
              <a:t>Descreva em poucas palavras os principais desafios enfrentados e as soluções correspondentes.</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entury Gothic" panose="020B0502020202020204" pitchFamily="34" charset="0"/>
                <a:cs typeface="Times New Roman" panose="02020603050405020304" pitchFamily="18" charset="0"/>
              </a:rPr>
              <a:t>Texto</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ourier" pitchFamily="2" charset="0"/>
                <a:cs typeface="Times New Roman" panose="02020603050405020304" pitchFamily="18" charset="0"/>
              </a:rPr>
              <a:t>Desafio</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ourier" pitchFamily="2" charset="0"/>
                <a:cs typeface="Times New Roman" panose="02020603050405020304" pitchFamily="18" charset="0"/>
              </a:rPr>
              <a:t>Solução</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entury Gothic" panose="020B0502020202020204" pitchFamily="34" charset="0"/>
                <a:cs typeface="Times New Roman" panose="02020603050405020304" pitchFamily="18" charset="0"/>
              </a:rPr>
              <a:t>Texto</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100">
                <a:solidFill>
                  <a:schemeClr val="tx1"/>
                </a:solidFill>
                <a:latin typeface="Century Gothic" panose="020B0502020202020204" pitchFamily="34" charset="0"/>
                <a:cs typeface="Times New Roman" panose="02020603050405020304" pitchFamily="18" charset="0"/>
              </a:rPr>
              <a:t>Texto</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66854"/>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pt-BR" sz="2800">
                <a:solidFill>
                  <a:schemeClr val="tx1"/>
                </a:solidFill>
                <a:latin typeface="Courier" pitchFamily="2" charset="0"/>
                <a:cs typeface="Times New Roman" panose="02020603050405020304" pitchFamily="18" charset="0"/>
              </a:rPr>
              <a:t>Nome do projeto, empresa ou iniciativa</a:t>
            </a:r>
          </a:p>
        </p:txBody>
      </p:sp>
      <p:sp>
        <p:nvSpPr>
          <p:cNvPr id="14" name="TextBox 13">
            <a:extLst>
              <a:ext uri="{FF2B5EF4-FFF2-40B4-BE49-F238E27FC236}">
                <a16:creationId xmlns:a16="http://schemas.microsoft.com/office/drawing/2014/main" id="{36761572-A624-80F6-320D-0779328EA6F8}"/>
              </a:ext>
            </a:extLst>
          </p:cNvPr>
          <p:cNvSpPr txBox="1"/>
          <p:nvPr/>
        </p:nvSpPr>
        <p:spPr>
          <a:xfrm>
            <a:off x="8681794" y="110936"/>
            <a:ext cx="3276634" cy="853632"/>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pt-BR" sz="1100" i="1" dirty="0">
                <a:effectLst/>
                <a:latin typeface="Century Gothic" panose="020B0502020202020204" pitchFamily="34" charset="0"/>
                <a:ea typeface="Arial" panose="020B0604020202020204" pitchFamily="34" charset="0"/>
              </a:rPr>
              <a:t>Inclua marcadores com frases curtas para destacar desdobramentos recentes ou insira uma barra ou um gráfico de progresso para descrever o status do projeto.</a:t>
            </a:r>
          </a:p>
        </p:txBody>
      </p:sp>
    </p:spTree>
    <p:extLst>
      <p:ext uri="{BB962C8B-B14F-4D97-AF65-F5344CB8AC3E}">
        <p14:creationId xmlns:p14="http://schemas.microsoft.com/office/powerpoint/2010/main" val="88640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10906</TotalTime>
  <Words>528</Words>
  <Application>Microsoft Office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145</cp:revision>
  <cp:lastPrinted>2024-02-20T23:48:17Z</cp:lastPrinted>
  <dcterms:created xsi:type="dcterms:W3CDTF">2021-07-07T23:54:57Z</dcterms:created>
  <dcterms:modified xsi:type="dcterms:W3CDTF">2024-10-01T14:48:57Z</dcterms:modified>
</cp:coreProperties>
</file>