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77" r:id="rId3"/>
    <p:sldId id="379"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864"/>
    <a:srgbClr val="B4F4EB"/>
    <a:srgbClr val="FBEBAC"/>
    <a:srgbClr val="FDD46E"/>
    <a:srgbClr val="FE9271"/>
    <a:srgbClr val="B1F4F4"/>
    <a:srgbClr val="FFC000"/>
    <a:srgbClr val="FFE3A7"/>
    <a:srgbClr val="DCE4F2"/>
    <a:srgbClr val="C3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85" autoAdjust="0"/>
    <p:restoredTop sz="96058"/>
  </p:normalViewPr>
  <p:slideViewPr>
    <p:cSldViewPr snapToGrid="0" snapToObjects="1">
      <p:cViewPr varScale="1">
        <p:scale>
          <a:sx n="81" d="100"/>
          <a:sy n="81" d="100"/>
        </p:scale>
        <p:origin x="1818" y="6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B45A5-F601-D139-7678-818CDD26B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D2875-F9B8-1B7A-1983-7F6FE715C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22530-1E9B-2C63-5D2B-B0C24E6F6D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C0F3B5-0AE3-E11F-2428-A5927486B447}"/>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39045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97A18-BAE3-FE19-04FE-746D801C9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38D78-AFFF-C81A-C114-CBB7B4923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36F15-E7EB-909F-7E8F-DFECECD5EB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4F885C-B886-8AE8-C50A-CF12875C69AE}"/>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7517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8754&amp;utm_source=template-powerpoint&amp;utm_medium=content&amp;utm_campaign=Stakeholder+Analysis+Matrix+Template-powerpoint-8754&amp;lpa=Stakeholder+Analysis+Matrix+Template+powerpoint+8754"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F0EC"/>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6" y="236233"/>
            <a:ext cx="5846353" cy="1446550"/>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Stakeholder Analysis Matrix Template</a:t>
            </a:r>
            <a:endParaRPr lang="en-US" sz="4400" dirty="0">
              <a:solidFill>
                <a:srgbClr val="001033"/>
              </a:solidFill>
              <a:latin typeface="Century Gothic" panose="020B0502020202020204" pitchFamily="34" charset="0"/>
            </a:endParaRP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pic>
        <p:nvPicPr>
          <p:cNvPr id="9" name="Picture 8">
            <a:extLst>
              <a:ext uri="{FF2B5EF4-FFF2-40B4-BE49-F238E27FC236}">
                <a16:creationId xmlns:a16="http://schemas.microsoft.com/office/drawing/2014/main" id="{EAD237A4-71D0-500C-3A6B-931633BA265E}"/>
              </a:ext>
            </a:extLst>
          </p:cNvPr>
          <p:cNvPicPr>
            <a:picLocks noChangeAspect="1"/>
          </p:cNvPicPr>
          <p:nvPr/>
        </p:nvPicPr>
        <p:blipFill rotWithShape="1">
          <a:blip r:embed="rId7"/>
          <a:srcRect l="157" t="-103" r="-59" b="-714"/>
          <a:stretch/>
        </p:blipFill>
        <p:spPr>
          <a:xfrm>
            <a:off x="3865945" y="2361235"/>
            <a:ext cx="7257326" cy="4132162"/>
          </a:xfrm>
          <a:prstGeom prst="rect">
            <a:avLst/>
          </a:prstGeom>
          <a:effectLst>
            <a:outerShdw blurRad="111671" dist="38100" dir="2700000" algn="tl" rotWithShape="0">
              <a:schemeClr val="accent4">
                <a:lumMod val="50000"/>
                <a:alpha val="40000"/>
              </a:schemeClr>
            </a:outerShdw>
            <a:reflection blurRad="6350" stA="52000" endA="300" endPos="35000" dir="5400000" sy="-100000" algn="bl" rotWithShape="0"/>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1589F5-3830-DC13-C3F6-E5203E5016E2}"/>
            </a:ext>
          </a:extLst>
        </p:cNvPr>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ABA8C311-19E6-6E1C-C573-9D797F780022}"/>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8" name="Rectangle 7">
            <a:extLst>
              <a:ext uri="{FF2B5EF4-FFF2-40B4-BE49-F238E27FC236}">
                <a16:creationId xmlns:a16="http://schemas.microsoft.com/office/drawing/2014/main" id="{97EB28AF-CF39-7F9C-9444-1707C733D6AB}"/>
              </a:ext>
            </a:extLst>
          </p:cNvPr>
          <p:cNvSpPr/>
          <p:nvPr/>
        </p:nvSpPr>
        <p:spPr>
          <a:xfrm>
            <a:off x="1263652" y="979767"/>
            <a:ext cx="5180177" cy="2409787"/>
          </a:xfrm>
          <a:prstGeom prst="rect">
            <a:avLst/>
          </a:prstGeom>
          <a:solidFill>
            <a:srgbClr val="FFE3A7"/>
          </a:solidFill>
          <a:ln>
            <a:noFill/>
          </a:ln>
          <a:effectLst>
            <a:outerShdw blurRad="88264" dist="38100" dir="18900000" algn="bl" rotWithShape="0">
              <a:schemeClr val="bg2">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a:extLst>
              <a:ext uri="{FF2B5EF4-FFF2-40B4-BE49-F238E27FC236}">
                <a16:creationId xmlns:a16="http://schemas.microsoft.com/office/drawing/2014/main" id="{BBC05F31-A266-A63D-EABB-0661913DF428}"/>
              </a:ext>
            </a:extLst>
          </p:cNvPr>
          <p:cNvSpPr/>
          <p:nvPr/>
        </p:nvSpPr>
        <p:spPr>
          <a:xfrm>
            <a:off x="6598571" y="3500675"/>
            <a:ext cx="5180177" cy="2409787"/>
          </a:xfrm>
          <a:prstGeom prst="rect">
            <a:avLst/>
          </a:prstGeom>
          <a:solidFill>
            <a:srgbClr val="C3DBFF"/>
          </a:solidFill>
          <a:ln>
            <a:noFill/>
          </a:ln>
          <a:effectLst>
            <a:outerShdw blurRad="88264" dist="38100" dir="18900000" algn="bl" rotWithShape="0">
              <a:schemeClr val="bg2">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132D4F67-CEF2-734A-62C1-C3EA4A63A807}"/>
              </a:ext>
            </a:extLst>
          </p:cNvPr>
          <p:cNvSpPr txBox="1"/>
          <p:nvPr/>
        </p:nvSpPr>
        <p:spPr>
          <a:xfrm>
            <a:off x="146977" y="87271"/>
            <a:ext cx="7064528" cy="646331"/>
          </a:xfrm>
          <a:prstGeom prst="rect">
            <a:avLst/>
          </a:prstGeom>
          <a:noFill/>
          <a:effectLst/>
        </p:spPr>
        <p:txBody>
          <a:bodyPr wrap="square" rtlCol="0">
            <a:spAutoFit/>
          </a:bodyPr>
          <a:lstStyle/>
          <a:p>
            <a:r>
              <a:rPr lang="en-US" sz="3600" dirty="0">
                <a:solidFill>
                  <a:schemeClr val="tx1">
                    <a:lumMod val="65000"/>
                    <a:lumOff val="35000"/>
                  </a:schemeClr>
                </a:solidFill>
                <a:latin typeface="Century Gothic" panose="020B0502020202020204" pitchFamily="34" charset="0"/>
              </a:rPr>
              <a:t>Stakeholder Analysis Matrix</a:t>
            </a:r>
          </a:p>
        </p:txBody>
      </p:sp>
      <p:sp>
        <p:nvSpPr>
          <p:cNvPr id="20" name="TextBox 2">
            <a:extLst>
              <a:ext uri="{FF2B5EF4-FFF2-40B4-BE49-F238E27FC236}">
                <a16:creationId xmlns:a16="http://schemas.microsoft.com/office/drawing/2014/main" id="{67C5D284-87D3-3CD4-0C6F-234520DD1A06}"/>
              </a:ext>
            </a:extLst>
          </p:cNvPr>
          <p:cNvSpPr txBox="1"/>
          <p:nvPr/>
        </p:nvSpPr>
        <p:spPr>
          <a:xfrm rot="16200000">
            <a:off x="-1863271" y="3057633"/>
            <a:ext cx="5007735" cy="78255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p>
            <a:pPr marL="0" marR="0" algn="ctr">
              <a:lnSpc>
                <a:spcPct val="107000"/>
              </a:lnSpc>
              <a:spcBef>
                <a:spcPts val="0"/>
              </a:spcBef>
              <a:spcAft>
                <a:spcPts val="800"/>
              </a:spcAft>
            </a:pPr>
            <a:r>
              <a:rPr lang="en-US" sz="4000" spc="600"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POWER</a:t>
            </a:r>
            <a:endParaRPr lang="en-US" sz="1100" spc="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1" name="Left-Up Arrow 20">
            <a:extLst>
              <a:ext uri="{FF2B5EF4-FFF2-40B4-BE49-F238E27FC236}">
                <a16:creationId xmlns:a16="http://schemas.microsoft.com/office/drawing/2014/main" id="{00548CF7-5989-671A-9A49-048F1FE64B62}"/>
              </a:ext>
            </a:extLst>
          </p:cNvPr>
          <p:cNvSpPr/>
          <p:nvPr/>
        </p:nvSpPr>
        <p:spPr>
          <a:xfrm flipH="1">
            <a:off x="743330" y="725557"/>
            <a:ext cx="11301693" cy="5704176"/>
          </a:xfrm>
          <a:prstGeom prst="leftUpArrow">
            <a:avLst>
              <a:gd name="adj1" fmla="val 1502"/>
              <a:gd name="adj2" fmla="val 6566"/>
              <a:gd name="adj3" fmla="val 11943"/>
            </a:avLst>
          </a:prstGeom>
          <a:gradFill flip="none" rotWithShape="1">
            <a:gsLst>
              <a:gs pos="15000">
                <a:schemeClr val="bg2">
                  <a:lumMod val="75000"/>
                </a:schemeClr>
              </a:gs>
              <a:gs pos="90000">
                <a:schemeClr val="bg2">
                  <a:lumMod val="25000"/>
                </a:schemeClr>
              </a:gs>
            </a:gsLst>
            <a:path path="circle">
              <a:fillToRect l="100000" t="100000"/>
            </a:path>
            <a:tileRect r="-100000" b="-100000"/>
          </a:gradFill>
          <a:ln>
            <a:noFill/>
          </a:ln>
          <a:effectLst>
            <a:outerShdw blurRad="50800" dist="38100" dir="2700000" algn="tl"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p>
            <a:endParaRPr lang="en-US"/>
          </a:p>
        </p:txBody>
      </p:sp>
      <p:sp>
        <p:nvSpPr>
          <p:cNvPr id="22" name="TextBox 4">
            <a:extLst>
              <a:ext uri="{FF2B5EF4-FFF2-40B4-BE49-F238E27FC236}">
                <a16:creationId xmlns:a16="http://schemas.microsoft.com/office/drawing/2014/main" id="{DEBAA2F6-EE46-1440-8955-339D3465BAA6}"/>
              </a:ext>
            </a:extLst>
          </p:cNvPr>
          <p:cNvSpPr txBox="1"/>
          <p:nvPr/>
        </p:nvSpPr>
        <p:spPr>
          <a:xfrm>
            <a:off x="1497826" y="6169872"/>
            <a:ext cx="10197884" cy="5831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p>
            <a:pPr marL="0" marR="0" algn="ctr">
              <a:lnSpc>
                <a:spcPct val="107000"/>
              </a:lnSpc>
              <a:spcBef>
                <a:spcPts val="0"/>
              </a:spcBef>
              <a:spcAft>
                <a:spcPts val="800"/>
              </a:spcAft>
            </a:pPr>
            <a:r>
              <a:rPr lang="en-US" sz="4000" spc="600"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INTEREST</a:t>
            </a:r>
            <a:endParaRPr lang="en-US" sz="1100" spc="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3" name="TextBox 5">
            <a:extLst>
              <a:ext uri="{FF2B5EF4-FFF2-40B4-BE49-F238E27FC236}">
                <a16:creationId xmlns:a16="http://schemas.microsoft.com/office/drawing/2014/main" id="{E682304B-11AF-5F40-A1D2-1E5C1C6F831D}"/>
              </a:ext>
            </a:extLst>
          </p:cNvPr>
          <p:cNvSpPr txBox="1"/>
          <p:nvPr/>
        </p:nvSpPr>
        <p:spPr>
          <a:xfrm>
            <a:off x="11390661" y="5946786"/>
            <a:ext cx="457200" cy="2277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p>
            <a:pPr marL="0" marR="0" algn="ctr">
              <a:lnSpc>
                <a:spcPct val="107000"/>
              </a:lnSpc>
              <a:spcBef>
                <a:spcPts val="0"/>
              </a:spcBef>
              <a:spcAft>
                <a:spcPts val="800"/>
              </a:spcAft>
            </a:pPr>
            <a:r>
              <a:rPr lang="en-US" sz="13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HIGH</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4" name="TextBox 6">
            <a:extLst>
              <a:ext uri="{FF2B5EF4-FFF2-40B4-BE49-F238E27FC236}">
                <a16:creationId xmlns:a16="http://schemas.microsoft.com/office/drawing/2014/main" id="{7633963C-CC6F-E547-B617-C8A3CD9171BD}"/>
              </a:ext>
            </a:extLst>
          </p:cNvPr>
          <p:cNvSpPr txBox="1"/>
          <p:nvPr/>
        </p:nvSpPr>
        <p:spPr>
          <a:xfrm rot="16200000">
            <a:off x="825827" y="1052586"/>
            <a:ext cx="596949" cy="2073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p>
            <a:pPr marL="0" marR="0" algn="ctr">
              <a:lnSpc>
                <a:spcPct val="107000"/>
              </a:lnSpc>
              <a:spcBef>
                <a:spcPts val="0"/>
              </a:spcBef>
              <a:spcAft>
                <a:spcPts val="800"/>
              </a:spcAft>
            </a:pPr>
            <a:r>
              <a:rPr lang="en-US" sz="13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HIGH</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5" name="TextBox 7">
            <a:extLst>
              <a:ext uri="{FF2B5EF4-FFF2-40B4-BE49-F238E27FC236}">
                <a16:creationId xmlns:a16="http://schemas.microsoft.com/office/drawing/2014/main" id="{1A07552A-2A49-5B43-8778-1A0F950DAD3C}"/>
              </a:ext>
            </a:extLst>
          </p:cNvPr>
          <p:cNvSpPr txBox="1"/>
          <p:nvPr/>
        </p:nvSpPr>
        <p:spPr>
          <a:xfrm>
            <a:off x="338349" y="5946786"/>
            <a:ext cx="889638" cy="2277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p>
            <a:pPr marL="0" marR="0" algn="ctr">
              <a:lnSpc>
                <a:spcPct val="107000"/>
              </a:lnSpc>
              <a:spcBef>
                <a:spcPts val="0"/>
              </a:spcBef>
              <a:spcAft>
                <a:spcPts val="800"/>
              </a:spcAft>
            </a:pPr>
            <a:r>
              <a:rPr lang="en-US" sz="1300"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LOW</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6" name="TextBox 8">
            <a:extLst>
              <a:ext uri="{FF2B5EF4-FFF2-40B4-BE49-F238E27FC236}">
                <a16:creationId xmlns:a16="http://schemas.microsoft.com/office/drawing/2014/main" id="{BC239BD8-5626-0340-ADE0-A2F000C1E2F4}"/>
              </a:ext>
            </a:extLst>
          </p:cNvPr>
          <p:cNvSpPr txBox="1"/>
          <p:nvPr/>
        </p:nvSpPr>
        <p:spPr>
          <a:xfrm rot="16200000">
            <a:off x="823285" y="6270620"/>
            <a:ext cx="596949" cy="21245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p>
            <a:pPr marL="0" marR="0" algn="ctr">
              <a:lnSpc>
                <a:spcPct val="107000"/>
              </a:lnSpc>
              <a:spcBef>
                <a:spcPts val="0"/>
              </a:spcBef>
              <a:spcAft>
                <a:spcPts val="800"/>
              </a:spcAft>
            </a:pPr>
            <a:r>
              <a:rPr lang="en-US" sz="1300"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LOW</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F1B568E-97B7-AA7E-1A26-A5C8EC2C7877}"/>
              </a:ext>
            </a:extLst>
          </p:cNvPr>
          <p:cNvSpPr/>
          <p:nvPr/>
        </p:nvSpPr>
        <p:spPr>
          <a:xfrm>
            <a:off x="6598571" y="979767"/>
            <a:ext cx="5180681" cy="2409903"/>
          </a:xfrm>
          <a:prstGeom prst="rect">
            <a:avLst/>
          </a:prstGeom>
          <a:solidFill>
            <a:srgbClr val="FFC000"/>
          </a:solidFill>
          <a:ln>
            <a:noFill/>
          </a:ln>
          <a:effectLst>
            <a:outerShdw blurRad="88264" dist="38100" dir="18900000" algn="bl" rotWithShape="0">
              <a:schemeClr val="bg2">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C5D735E7-9190-70E1-4A5D-3FB1BD70F1EC}"/>
              </a:ext>
            </a:extLst>
          </p:cNvPr>
          <p:cNvSpPr/>
          <p:nvPr/>
        </p:nvSpPr>
        <p:spPr>
          <a:xfrm>
            <a:off x="1263652" y="3500675"/>
            <a:ext cx="5180681" cy="2409903"/>
          </a:xfrm>
          <a:prstGeom prst="rect">
            <a:avLst/>
          </a:prstGeom>
          <a:solidFill>
            <a:srgbClr val="DCE4F2"/>
          </a:solidFill>
          <a:ln>
            <a:noFill/>
          </a:ln>
          <a:effectLst>
            <a:outerShdw blurRad="88264" dist="38100" dir="18900000" algn="bl" rotWithShape="0">
              <a:schemeClr val="bg2">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Box 4">
            <a:extLst>
              <a:ext uri="{FF2B5EF4-FFF2-40B4-BE49-F238E27FC236}">
                <a16:creationId xmlns:a16="http://schemas.microsoft.com/office/drawing/2014/main" id="{B48362C7-2F20-AFCA-524F-1A646DBFE6D4}"/>
              </a:ext>
            </a:extLst>
          </p:cNvPr>
          <p:cNvSpPr txBox="1"/>
          <p:nvPr/>
        </p:nvSpPr>
        <p:spPr>
          <a:xfrm>
            <a:off x="1263652" y="1014057"/>
            <a:ext cx="5180681" cy="41308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p>
            <a:pPr marL="0" marR="0" algn="ctr">
              <a:lnSpc>
                <a:spcPct val="107000"/>
              </a:lnSpc>
              <a:spcBef>
                <a:spcPts val="0"/>
              </a:spcBef>
              <a:spcAft>
                <a:spcPts val="800"/>
              </a:spcAft>
            </a:pPr>
            <a:r>
              <a:rPr lang="en-US" sz="2400"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Keep Satisfied</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TextBox 4">
            <a:extLst>
              <a:ext uri="{FF2B5EF4-FFF2-40B4-BE49-F238E27FC236}">
                <a16:creationId xmlns:a16="http://schemas.microsoft.com/office/drawing/2014/main" id="{601EA6C2-9307-B6CE-E162-26F92396F603}"/>
              </a:ext>
            </a:extLst>
          </p:cNvPr>
          <p:cNvSpPr txBox="1"/>
          <p:nvPr/>
        </p:nvSpPr>
        <p:spPr>
          <a:xfrm>
            <a:off x="1523518" y="1628395"/>
            <a:ext cx="4814538" cy="16840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p>
            <a:pPr marL="0" marR="0">
              <a:lnSpc>
                <a:spcPct val="107000"/>
              </a:lnSpc>
              <a:spcBef>
                <a:spcPts val="0"/>
              </a:spcBef>
              <a:spcAft>
                <a:spcPts val="80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Text</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TextBox 4">
            <a:extLst>
              <a:ext uri="{FF2B5EF4-FFF2-40B4-BE49-F238E27FC236}">
                <a16:creationId xmlns:a16="http://schemas.microsoft.com/office/drawing/2014/main" id="{1DF09CB0-FD78-0EBA-A304-AACCE13AA713}"/>
              </a:ext>
            </a:extLst>
          </p:cNvPr>
          <p:cNvSpPr txBox="1"/>
          <p:nvPr/>
        </p:nvSpPr>
        <p:spPr>
          <a:xfrm>
            <a:off x="6598571" y="1014057"/>
            <a:ext cx="5180681" cy="41308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p>
            <a:pPr marL="0" marR="0" algn="ctr">
              <a:lnSpc>
                <a:spcPct val="107000"/>
              </a:lnSpc>
              <a:spcBef>
                <a:spcPts val="0"/>
              </a:spcBef>
              <a:spcAft>
                <a:spcPts val="800"/>
              </a:spcAft>
            </a:pPr>
            <a:r>
              <a:rPr lang="en-US" sz="2400"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Manage Closely</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5" name="TextBox 4">
            <a:extLst>
              <a:ext uri="{FF2B5EF4-FFF2-40B4-BE49-F238E27FC236}">
                <a16:creationId xmlns:a16="http://schemas.microsoft.com/office/drawing/2014/main" id="{ABD88DCE-1184-7042-FE8B-88111CD10EA2}"/>
              </a:ext>
            </a:extLst>
          </p:cNvPr>
          <p:cNvSpPr txBox="1"/>
          <p:nvPr/>
        </p:nvSpPr>
        <p:spPr>
          <a:xfrm>
            <a:off x="6858439" y="1628395"/>
            <a:ext cx="4814538" cy="16840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p>
            <a:pPr marL="0" marR="0">
              <a:lnSpc>
                <a:spcPct val="107000"/>
              </a:lnSpc>
              <a:spcBef>
                <a:spcPts val="0"/>
              </a:spcBef>
              <a:spcAft>
                <a:spcPts val="80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Text</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6" name="TextBox 4">
            <a:extLst>
              <a:ext uri="{FF2B5EF4-FFF2-40B4-BE49-F238E27FC236}">
                <a16:creationId xmlns:a16="http://schemas.microsoft.com/office/drawing/2014/main" id="{EA7666CC-EF48-2EDC-8FB0-EE617792F80B}"/>
              </a:ext>
            </a:extLst>
          </p:cNvPr>
          <p:cNvSpPr txBox="1"/>
          <p:nvPr/>
        </p:nvSpPr>
        <p:spPr>
          <a:xfrm>
            <a:off x="1263652" y="3534965"/>
            <a:ext cx="5180681" cy="41308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p>
            <a:pPr marL="0" marR="0" algn="ctr">
              <a:lnSpc>
                <a:spcPct val="107000"/>
              </a:lnSpc>
              <a:spcBef>
                <a:spcPts val="0"/>
              </a:spcBef>
              <a:spcAft>
                <a:spcPts val="800"/>
              </a:spcAft>
            </a:pPr>
            <a:r>
              <a:rPr lang="en-US" sz="240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Monitor</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7" name="TextBox 4">
            <a:extLst>
              <a:ext uri="{FF2B5EF4-FFF2-40B4-BE49-F238E27FC236}">
                <a16:creationId xmlns:a16="http://schemas.microsoft.com/office/drawing/2014/main" id="{32A9D1D3-54DA-9C57-1820-ECD26B0BBFC8}"/>
              </a:ext>
            </a:extLst>
          </p:cNvPr>
          <p:cNvSpPr txBox="1"/>
          <p:nvPr/>
        </p:nvSpPr>
        <p:spPr>
          <a:xfrm>
            <a:off x="1523518" y="4149304"/>
            <a:ext cx="4814538" cy="16840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p>
            <a:pPr marL="0" marR="0">
              <a:lnSpc>
                <a:spcPct val="107000"/>
              </a:lnSpc>
              <a:spcBef>
                <a:spcPts val="0"/>
              </a:spcBef>
              <a:spcAft>
                <a:spcPts val="80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Text</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A8B984D-C5D1-73A3-B481-D37BC6666215}"/>
              </a:ext>
            </a:extLst>
          </p:cNvPr>
          <p:cNvSpPr txBox="1"/>
          <p:nvPr/>
        </p:nvSpPr>
        <p:spPr>
          <a:xfrm>
            <a:off x="6598571" y="3534965"/>
            <a:ext cx="5180681" cy="41308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p>
            <a:pPr marL="0" marR="0" algn="ctr">
              <a:lnSpc>
                <a:spcPct val="107000"/>
              </a:lnSpc>
              <a:spcBef>
                <a:spcPts val="0"/>
              </a:spcBef>
              <a:spcAft>
                <a:spcPts val="800"/>
              </a:spcAft>
            </a:pPr>
            <a:r>
              <a:rPr lang="en-US" sz="240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Keep Informed</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9" name="TextBox 4">
            <a:extLst>
              <a:ext uri="{FF2B5EF4-FFF2-40B4-BE49-F238E27FC236}">
                <a16:creationId xmlns:a16="http://schemas.microsoft.com/office/drawing/2014/main" id="{90F10472-0CAF-F168-AD07-35CE85C1B70C}"/>
              </a:ext>
            </a:extLst>
          </p:cNvPr>
          <p:cNvSpPr txBox="1"/>
          <p:nvPr/>
        </p:nvSpPr>
        <p:spPr>
          <a:xfrm>
            <a:off x="6858439" y="4149304"/>
            <a:ext cx="4814538" cy="16840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p>
            <a:pPr marL="0" marR="0">
              <a:lnSpc>
                <a:spcPct val="107000"/>
              </a:lnSpc>
              <a:spcBef>
                <a:spcPts val="0"/>
              </a:spcBef>
              <a:spcAft>
                <a:spcPts val="80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Text</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694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B4F4EB"/>
            </a:gs>
            <a:gs pos="100000">
              <a:srgbClr val="2C6864">
                <a:alpha val="44640"/>
              </a:srgbClr>
            </a:gs>
          </a:gsLst>
          <a:lin ang="2700000" scaled="0"/>
        </a:gradFill>
        <a:effectLst/>
      </p:bgPr>
    </p:bg>
    <p:spTree>
      <p:nvGrpSpPr>
        <p:cNvPr id="1" name="">
          <a:extLst>
            <a:ext uri="{FF2B5EF4-FFF2-40B4-BE49-F238E27FC236}">
              <a16:creationId xmlns:a16="http://schemas.microsoft.com/office/drawing/2014/main" id="{12A14F83-A885-9A48-0FD6-A31CF409D7E9}"/>
            </a:ext>
          </a:extLst>
        </p:cNvPr>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45212BFF-E677-0695-7475-060227C13F2E}"/>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2" name="Text Box 1">
            <a:extLst>
              <a:ext uri="{FF2B5EF4-FFF2-40B4-BE49-F238E27FC236}">
                <a16:creationId xmlns:a16="http://schemas.microsoft.com/office/drawing/2014/main" id="{902132BC-F4BE-6109-0B42-E2BBF326803B}"/>
              </a:ext>
            </a:extLst>
          </p:cNvPr>
          <p:cNvSpPr txBox="1"/>
          <p:nvPr/>
        </p:nvSpPr>
        <p:spPr>
          <a:xfrm flipH="1">
            <a:off x="278205" y="137160"/>
            <a:ext cx="8237817" cy="6583680"/>
          </a:xfrm>
          <a:prstGeom prst="rect">
            <a:avLst/>
          </a:prstGeom>
          <a:gradFill>
            <a:gsLst>
              <a:gs pos="0">
                <a:schemeClr val="bg1"/>
              </a:gs>
              <a:gs pos="100000">
                <a:schemeClr val="bg1">
                  <a:alpha val="29000"/>
                </a:schemeClr>
              </a:gs>
            </a:gsLst>
            <a:lin ang="5400000" scaled="1"/>
          </a:gra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13" name="Text Box 1">
            <a:extLst>
              <a:ext uri="{FF2B5EF4-FFF2-40B4-BE49-F238E27FC236}">
                <a16:creationId xmlns:a16="http://schemas.microsoft.com/office/drawing/2014/main" id="{ABBE0050-FCE2-66BD-1F9F-C9BA60AD54C7}"/>
              </a:ext>
            </a:extLst>
          </p:cNvPr>
          <p:cNvSpPr txBox="1"/>
          <p:nvPr/>
        </p:nvSpPr>
        <p:spPr>
          <a:xfrm>
            <a:off x="405072" y="187960"/>
            <a:ext cx="1731917" cy="6801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dirty="0">
                <a:solidFill>
                  <a:srgbClr val="6DAFAF"/>
                </a:solidFill>
                <a:effectLst/>
                <a:latin typeface="Century Gothic" panose="020B0502020202020204" pitchFamily="34" charset="0"/>
                <a:ea typeface="Calibri" panose="020F0502020204030204" pitchFamily="34" charset="0"/>
                <a:cs typeface="Times New Roman" panose="02020603050405020304" pitchFamily="18" charset="0"/>
              </a:rPr>
              <a:t>Notes </a:t>
            </a:r>
            <a:endParaRPr lang="en-US" sz="1200" dirty="0">
              <a:solidFill>
                <a:srgbClr val="6DAFAF"/>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Text Box 1">
            <a:extLst>
              <a:ext uri="{FF2B5EF4-FFF2-40B4-BE49-F238E27FC236}">
                <a16:creationId xmlns:a16="http://schemas.microsoft.com/office/drawing/2014/main" id="{5EFCAF1B-D5A8-AB96-5DBD-71D7F42CD69B}"/>
              </a:ext>
            </a:extLst>
          </p:cNvPr>
          <p:cNvSpPr txBox="1"/>
          <p:nvPr/>
        </p:nvSpPr>
        <p:spPr>
          <a:xfrm>
            <a:off x="441266" y="1018572"/>
            <a:ext cx="7335452" cy="54748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sz="2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Text</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15" name="Text Box 1">
            <a:extLst>
              <a:ext uri="{FF2B5EF4-FFF2-40B4-BE49-F238E27FC236}">
                <a16:creationId xmlns:a16="http://schemas.microsoft.com/office/drawing/2014/main" id="{C3F2AC5E-B9A8-7E15-BA63-D9B86B943281}"/>
              </a:ext>
            </a:extLst>
          </p:cNvPr>
          <p:cNvSpPr txBox="1"/>
          <p:nvPr/>
        </p:nvSpPr>
        <p:spPr>
          <a:xfrm>
            <a:off x="242012" y="137160"/>
            <a:ext cx="36195" cy="6583680"/>
          </a:xfrm>
          <a:prstGeom prst="rect">
            <a:avLst/>
          </a:prstGeom>
          <a:solidFill>
            <a:srgbClr val="6DAFA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16" name="TextBox 15">
            <a:extLst>
              <a:ext uri="{FF2B5EF4-FFF2-40B4-BE49-F238E27FC236}">
                <a16:creationId xmlns:a16="http://schemas.microsoft.com/office/drawing/2014/main" id="{3566B959-8EEF-4B7F-3919-57CEAEE26C42}"/>
              </a:ext>
            </a:extLst>
          </p:cNvPr>
          <p:cNvSpPr txBox="1"/>
          <p:nvPr/>
        </p:nvSpPr>
        <p:spPr>
          <a:xfrm>
            <a:off x="8219496" y="5310423"/>
            <a:ext cx="3653771" cy="1323439"/>
          </a:xfrm>
          <a:prstGeom prst="rect">
            <a:avLst/>
          </a:prstGeom>
          <a:noFill/>
          <a:effectLst/>
        </p:spPr>
        <p:txBody>
          <a:bodyPr wrap="square" rtlCol="0">
            <a:spAutoFit/>
          </a:bodyPr>
          <a:lstStyle/>
          <a:p>
            <a:pPr algn="r"/>
            <a:r>
              <a:rPr lang="en-US" sz="4000" dirty="0">
                <a:solidFill>
                  <a:schemeClr val="bg1"/>
                </a:solidFill>
                <a:latin typeface="Century Gothic" panose="020B0502020202020204" pitchFamily="34" charset="0"/>
              </a:rPr>
              <a:t>Stakeholder Analysis</a:t>
            </a:r>
          </a:p>
        </p:txBody>
      </p:sp>
    </p:spTree>
    <p:extLst>
      <p:ext uri="{BB962C8B-B14F-4D97-AF65-F5344CB8AC3E}">
        <p14:creationId xmlns:p14="http://schemas.microsoft.com/office/powerpoint/2010/main" val="275307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10533</TotalTime>
  <Words>130</Words>
  <Application>Microsoft Office PowerPoint</Application>
  <PresentationFormat>Widescreen</PresentationFormat>
  <Paragraphs>29</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136</cp:revision>
  <cp:lastPrinted>2024-08-26T03:42:12Z</cp:lastPrinted>
  <dcterms:created xsi:type="dcterms:W3CDTF">2021-07-07T23:54:57Z</dcterms:created>
  <dcterms:modified xsi:type="dcterms:W3CDTF">2025-01-27T15:26:54Z</dcterms:modified>
</cp:coreProperties>
</file>