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7BE371"/>
    <a:srgbClr val="FFA318"/>
    <a:srgbClr val="83F5ED"/>
    <a:srgbClr val="FFD63F"/>
    <a:srgbClr val="F5703B"/>
    <a:srgbClr val="ACECEA"/>
    <a:srgbClr val="9ACECB"/>
    <a:srgbClr val="8499A0"/>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33" autoAdjust="0"/>
    <p:restoredTop sz="96058"/>
  </p:normalViewPr>
  <p:slideViewPr>
    <p:cSldViewPr snapToGrid="0" snapToObjects="1">
      <p:cViewPr varScale="1">
        <p:scale>
          <a:sx n="108" d="100"/>
          <a:sy n="108" d="100"/>
        </p:scale>
        <p:origin x="43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8318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pt.smartsheet.com/try-it?trp=58161" TargetMode="Externa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97268A-9D9A-D4BB-B542-BA592FAFB018}"/>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7000"/>
                    </a14:imgEffect>
                  </a14:imgLayer>
                </a14:imgProps>
              </a:ext>
            </a:extLst>
          </a:blip>
          <a:srcRect t="4090" b="4813"/>
          <a:stretch/>
        </p:blipFill>
        <p:spPr>
          <a:xfrm>
            <a:off x="1520" y="0"/>
            <a:ext cx="12190480" cy="6858000"/>
          </a:xfrm>
          <a:prstGeom prst="rect">
            <a:avLst/>
          </a:prstGeom>
        </p:spPr>
      </p:pic>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814487"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diagrama de espinha de peixe com linha do tempo</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630563"/>
          </a:xfrm>
          <a:prstGeom prst="rect">
            <a:avLst/>
          </a:prstGeom>
          <a:noFill/>
        </p:spPr>
        <p:txBody>
          <a:bodyPr wrap="square" rtlCol="0">
            <a:spAutoFit/>
          </a:bodyPr>
          <a:lstStyle/>
          <a:p>
            <a:pPr algn="l" rtl="0">
              <a:lnSpc>
                <a:spcPct val="120000"/>
              </a:lnSpc>
              <a:spcBef>
                <a:spcPts val="0"/>
              </a:spcBef>
              <a:spcAft>
                <a:spcPts val="0"/>
              </a:spcAft>
            </a:pPr>
            <a:r>
              <a:rPr lang="pt-BR" sz="1300" b="1" i="0" u="none" strike="noStrike" dirty="0">
                <a:solidFill>
                  <a:srgbClr val="000000"/>
                </a:solidFill>
                <a:effectLst/>
                <a:latin typeface="Century Gothic" panose="020B0502020202020204" pitchFamily="34" charset="0"/>
              </a:rPr>
              <a:t>Quando usar o modelo: </a:t>
            </a:r>
            <a:r>
              <a:rPr lang="pt-BR" sz="1300" i="0" u="none" strike="noStrike" dirty="0">
                <a:solidFill>
                  <a:srgbClr val="000000"/>
                </a:solidFill>
                <a:effectLst/>
                <a:latin typeface="Century Gothic" panose="020B0502020202020204" pitchFamily="34" charset="0"/>
              </a:rPr>
              <a:t>use o diagrama de espinha de peixe com linha do tempo para descrever a progressão cronológica de projetos ou eventos. </a:t>
            </a:r>
            <a:br>
              <a:rPr lang="pt-BR" sz="1300" i="0" u="none" strike="noStrike" dirty="0">
                <a:solidFill>
                  <a:srgbClr val="000000"/>
                </a:solidFill>
                <a:effectLst/>
                <a:latin typeface="Century Gothic" panose="020B0502020202020204" pitchFamily="34" charset="0"/>
              </a:rPr>
            </a:br>
            <a:r>
              <a:rPr lang="pt-BR" sz="1300" i="0" u="none" strike="noStrike" dirty="0">
                <a:solidFill>
                  <a:srgbClr val="000000"/>
                </a:solidFill>
                <a:effectLst/>
                <a:latin typeface="Century Gothic" panose="020B0502020202020204" pitchFamily="34" charset="0"/>
              </a:rPr>
              <a:t>As equipes de marketing, por exemplo, podem usar esse modelo para acompanhar o desenvolvimento de campanhas ao longo de vários anos. Os gerentes de projeto podem destacar marcos e prazos importantes no ciclo de vida de um projeto. Também é possível usar a linha do tempo para análise de problemas, como mapear fatores causais em vários momentos. </a:t>
            </a:r>
          </a:p>
          <a:p>
            <a:pPr algn="l" rtl="0">
              <a:lnSpc>
                <a:spcPct val="120000"/>
              </a:lnSpc>
              <a:spcBef>
                <a:spcPts val="0"/>
              </a:spcBef>
              <a:spcAft>
                <a:spcPts val="0"/>
              </a:spcAft>
            </a:pPr>
            <a:r>
              <a:rPr lang="pt-BR"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pt-BR" sz="1300" b="1" i="0" u="none" strike="noStrike" dirty="0">
                <a:solidFill>
                  <a:srgbClr val="000000"/>
                </a:solidFill>
                <a:effectLst/>
                <a:latin typeface="Century Gothic" panose="020B0502020202020204" pitchFamily="34" charset="0"/>
              </a:rPr>
              <a:t>Recursos importantes do modelo: </a:t>
            </a:r>
            <a:r>
              <a:rPr lang="pt-BR" sz="1300" i="0" u="none" strike="noStrike" dirty="0">
                <a:solidFill>
                  <a:srgbClr val="000000"/>
                </a:solidFill>
                <a:effectLst/>
                <a:latin typeface="Century Gothic" panose="020B0502020202020204" pitchFamily="34" charset="0"/>
              </a:rPr>
              <a:t>o modelo oferece um sistema codificado por cores para uma rápida comparação ano a ano. Os pontos de ramificação têm espaço para anotações detalhadas de eventos ou estágios significativos. Além disso, o design pode ter uma série de pontos de dados sem comprometer a legibilidade.</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6" name="Picture 5">
            <a:hlinkClick r:id="rId6"/>
            <a:extLst>
              <a:ext uri="{FF2B5EF4-FFF2-40B4-BE49-F238E27FC236}">
                <a16:creationId xmlns:a16="http://schemas.microsoft.com/office/drawing/2014/main" id="{87C548B8-63ED-4AE1-E7D9-C141EE3955CF}"/>
              </a:ext>
            </a:extLst>
          </p:cNvPr>
          <p:cNvPicPr>
            <a:picLocks noChangeAspect="1"/>
          </p:cNvPicPr>
          <p:nvPr/>
        </p:nvPicPr>
        <p:blipFill>
          <a:blip r:embed="rId7"/>
          <a:srcRect/>
          <a:stretch/>
        </p:blipFill>
        <p:spPr>
          <a:xfrm>
            <a:off x="8640343"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226481"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78943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32321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9886173"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210776"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743485" y="499157"/>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276220" y="582269"/>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9808929"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232634"/>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80F82E6-8E2D-CED9-6F6E-DDD3ADF4DC9B}"/>
              </a:ext>
            </a:extLst>
          </p:cNvPr>
          <p:cNvSpPr txBox="1"/>
          <p:nvPr/>
        </p:nvSpPr>
        <p:spPr>
          <a:xfrm>
            <a:off x="8711649" y="3140470"/>
            <a:ext cx="1554480" cy="389513"/>
          </a:xfrm>
          <a:prstGeom prst="roundRect">
            <a:avLst>
              <a:gd name="adj" fmla="val 50000"/>
            </a:avLst>
          </a:prstGeom>
          <a:solidFill>
            <a:srgbClr val="7BE371"/>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pt-BR" sz="1400">
                <a:solidFill>
                  <a:schemeClr val="tx1">
                    <a:lumMod val="65000"/>
                    <a:lumOff val="35000"/>
                  </a:schemeClr>
                </a:solidFill>
                <a:latin typeface="Century Gothic" panose="020B0502020202020204" pitchFamily="34" charset="0"/>
              </a:rPr>
              <a:t>AF</a:t>
            </a:r>
            <a:r>
              <a:rPr lang="pt-BR">
                <a:latin typeface="Century Gothic" panose="020B0502020202020204" pitchFamily="34" charset="0"/>
              </a:rPr>
              <a:t>20XX </a:t>
            </a:r>
            <a:r>
              <a:rPr lang="pt-BR" sz="1400">
                <a:solidFill>
                  <a:schemeClr val="tx1">
                    <a:lumMod val="65000"/>
                    <a:lumOff val="35000"/>
                  </a:schemeClr>
                </a:solidFill>
                <a:latin typeface="Century Gothic" panose="020B0502020202020204" pitchFamily="34" charset="0"/>
              </a:rPr>
              <a:t>T</a:t>
            </a:r>
            <a:r>
              <a:rPr lang="pt-BR">
                <a:latin typeface="Century Gothic" panose="020B0502020202020204" pitchFamily="34" charset="0"/>
              </a:rPr>
              <a:t>4</a:t>
            </a: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336720"/>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697886"/>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852152" y="3780707"/>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18" name="TextBox 17">
            <a:extLst>
              <a:ext uri="{FF2B5EF4-FFF2-40B4-BE49-F238E27FC236}">
                <a16:creationId xmlns:a16="http://schemas.microsoft.com/office/drawing/2014/main" id="{9DA6A5CD-EC77-DE89-B356-7490E0AABA43}"/>
              </a:ext>
            </a:extLst>
          </p:cNvPr>
          <p:cNvSpPr txBox="1"/>
          <p:nvPr/>
        </p:nvSpPr>
        <p:spPr>
          <a:xfrm>
            <a:off x="1274194" y="3140470"/>
            <a:ext cx="1554480" cy="389513"/>
          </a:xfrm>
          <a:prstGeom prst="roundRect">
            <a:avLst>
              <a:gd name="adj" fmla="val 50000"/>
            </a:avLst>
          </a:prstGeom>
          <a:solidFill>
            <a:srgbClr val="FFD63F"/>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pt-BR" sz="1400">
                <a:solidFill>
                  <a:schemeClr val="tx1">
                    <a:lumMod val="65000"/>
                    <a:lumOff val="35000"/>
                  </a:schemeClr>
                </a:solidFill>
                <a:latin typeface="Century Gothic" panose="020B0502020202020204" pitchFamily="34" charset="0"/>
              </a:rPr>
              <a:t>AF</a:t>
            </a:r>
            <a:r>
              <a:rPr lang="pt-BR">
                <a:latin typeface="Century Gothic" panose="020B0502020202020204" pitchFamily="34" charset="0"/>
              </a:rPr>
              <a:t>20XX </a:t>
            </a:r>
            <a:r>
              <a:rPr lang="pt-BR" sz="1400">
                <a:solidFill>
                  <a:schemeClr val="tx1">
                    <a:lumMod val="65000"/>
                    <a:lumOff val="35000"/>
                  </a:schemeClr>
                </a:solidFill>
                <a:latin typeface="Century Gothic" panose="020B0502020202020204" pitchFamily="34" charset="0"/>
              </a:rPr>
              <a:t>T</a:t>
            </a:r>
            <a:r>
              <a:rPr lang="pt-BR">
                <a:latin typeface="Century Gothic" panose="020B0502020202020204" pitchFamily="34" charset="0"/>
              </a:rPr>
              <a:t>1</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172769" y="3780706"/>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735751" y="3780706"/>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298706" y="3780706"/>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560367" y="3903817"/>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10053346"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982302"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489747"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43CAFF4-C301-533C-CBCC-3493B675BAC3}"/>
              </a:ext>
            </a:extLst>
          </p:cNvPr>
          <p:cNvSpPr txBox="1"/>
          <p:nvPr/>
        </p:nvSpPr>
        <p:spPr>
          <a:xfrm>
            <a:off x="3695471" y="3140470"/>
            <a:ext cx="1554480" cy="389513"/>
          </a:xfrm>
          <a:prstGeom prst="roundRect">
            <a:avLst>
              <a:gd name="adj" fmla="val 50000"/>
            </a:avLst>
          </a:prstGeom>
          <a:solidFill>
            <a:srgbClr val="83F5ED"/>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pt-BR" sz="1400">
                <a:solidFill>
                  <a:schemeClr val="tx1">
                    <a:lumMod val="65000"/>
                    <a:lumOff val="35000"/>
                  </a:schemeClr>
                </a:solidFill>
                <a:latin typeface="Century Gothic" panose="020B0502020202020204" pitchFamily="34" charset="0"/>
              </a:rPr>
              <a:t>AF</a:t>
            </a:r>
            <a:r>
              <a:rPr lang="pt-BR">
                <a:latin typeface="Century Gothic" panose="020B0502020202020204" pitchFamily="34" charset="0"/>
              </a:rPr>
              <a:t>20XX </a:t>
            </a:r>
            <a:r>
              <a:rPr lang="pt-BR" sz="1400">
                <a:solidFill>
                  <a:schemeClr val="tx1">
                    <a:lumMod val="65000"/>
                    <a:lumOff val="35000"/>
                  </a:schemeClr>
                </a:solidFill>
                <a:latin typeface="Century Gothic" panose="020B0502020202020204" pitchFamily="34" charset="0"/>
              </a:rPr>
              <a:t>T</a:t>
            </a:r>
            <a:r>
              <a:rPr lang="pt-BR">
                <a:latin typeface="Century Gothic" panose="020B0502020202020204" pitchFamily="34" charset="0"/>
              </a:rPr>
              <a:t>2</a:t>
            </a:r>
          </a:p>
        </p:txBody>
      </p:sp>
      <p:sp>
        <p:nvSpPr>
          <p:cNvPr id="4" name="TextBox 3">
            <a:extLst>
              <a:ext uri="{FF2B5EF4-FFF2-40B4-BE49-F238E27FC236}">
                <a16:creationId xmlns:a16="http://schemas.microsoft.com/office/drawing/2014/main" id="{A4185875-6607-886C-F73A-F1282C7D6251}"/>
              </a:ext>
            </a:extLst>
          </p:cNvPr>
          <p:cNvSpPr txBox="1"/>
          <p:nvPr/>
        </p:nvSpPr>
        <p:spPr>
          <a:xfrm>
            <a:off x="6232498" y="3140470"/>
            <a:ext cx="1554480" cy="389513"/>
          </a:xfrm>
          <a:prstGeom prst="roundRect">
            <a:avLst>
              <a:gd name="adj" fmla="val 50000"/>
            </a:avLst>
          </a:prstGeom>
          <a:solidFill>
            <a:srgbClr val="FFA318"/>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pt-BR" sz="1400">
                <a:solidFill>
                  <a:schemeClr val="tx1">
                    <a:lumMod val="65000"/>
                    <a:lumOff val="35000"/>
                  </a:schemeClr>
                </a:solidFill>
                <a:latin typeface="Century Gothic" panose="020B0502020202020204" pitchFamily="34" charset="0"/>
              </a:rPr>
              <a:t>AF</a:t>
            </a:r>
            <a:r>
              <a:rPr lang="pt-BR">
                <a:latin typeface="Century Gothic" panose="020B0502020202020204" pitchFamily="34" charset="0"/>
              </a:rPr>
              <a:t>20XX </a:t>
            </a:r>
            <a:r>
              <a:rPr lang="pt-BR" sz="1400">
                <a:solidFill>
                  <a:schemeClr val="tx1">
                    <a:lumMod val="65000"/>
                    <a:lumOff val="35000"/>
                  </a:schemeClr>
                </a:solidFill>
                <a:latin typeface="Century Gothic" panose="020B0502020202020204" pitchFamily="34" charset="0"/>
              </a:rPr>
              <a:t>T</a:t>
            </a:r>
            <a:r>
              <a:rPr lang="pt-BR">
                <a:latin typeface="Century Gothic" panose="020B0502020202020204" pitchFamily="34" charset="0"/>
              </a:rPr>
              <a:t>3</a:t>
            </a:r>
          </a:p>
        </p:txBody>
      </p:sp>
      <p:sp>
        <p:nvSpPr>
          <p:cNvPr id="16" name="TextBox 15">
            <a:extLst>
              <a:ext uri="{FF2B5EF4-FFF2-40B4-BE49-F238E27FC236}">
                <a16:creationId xmlns:a16="http://schemas.microsoft.com/office/drawing/2014/main" id="{055D0EC7-01BF-BBC0-6690-ADAE4CD3DC69}"/>
              </a:ext>
            </a:extLst>
          </p:cNvPr>
          <p:cNvSpPr txBox="1"/>
          <p:nvPr/>
        </p:nvSpPr>
        <p:spPr>
          <a:xfrm>
            <a:off x="141202" y="55658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17" name="TextBox 16">
            <a:extLst>
              <a:ext uri="{FF2B5EF4-FFF2-40B4-BE49-F238E27FC236}">
                <a16:creationId xmlns:a16="http://schemas.microsoft.com/office/drawing/2014/main" id="{3C4A80B4-6B03-80BF-B062-6B31B853130F}"/>
              </a:ext>
            </a:extLst>
          </p:cNvPr>
          <p:cNvSpPr txBox="1"/>
          <p:nvPr/>
        </p:nvSpPr>
        <p:spPr>
          <a:xfrm>
            <a:off x="2736519" y="55658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19" name="TextBox 18">
            <a:extLst>
              <a:ext uri="{FF2B5EF4-FFF2-40B4-BE49-F238E27FC236}">
                <a16:creationId xmlns:a16="http://schemas.microsoft.com/office/drawing/2014/main" id="{9F4F3DAD-2E7B-CF3B-3BD1-62A8CA18D5D4}"/>
              </a:ext>
            </a:extLst>
          </p:cNvPr>
          <p:cNvSpPr txBox="1"/>
          <p:nvPr/>
        </p:nvSpPr>
        <p:spPr>
          <a:xfrm>
            <a:off x="5299501" y="55658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20" name="TextBox 19">
            <a:extLst>
              <a:ext uri="{FF2B5EF4-FFF2-40B4-BE49-F238E27FC236}">
                <a16:creationId xmlns:a16="http://schemas.microsoft.com/office/drawing/2014/main" id="{9170B298-6B25-75D7-BADF-C92954EC7279}"/>
              </a:ext>
            </a:extLst>
          </p:cNvPr>
          <p:cNvSpPr txBox="1"/>
          <p:nvPr/>
        </p:nvSpPr>
        <p:spPr>
          <a:xfrm>
            <a:off x="7862457" y="55658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cxnSp>
        <p:nvCxnSpPr>
          <p:cNvPr id="21" name="Straight Connector 20">
            <a:extLst>
              <a:ext uri="{FF2B5EF4-FFF2-40B4-BE49-F238E27FC236}">
                <a16:creationId xmlns:a16="http://schemas.microsoft.com/office/drawing/2014/main" id="{F7C24D4C-D00F-74F5-92C1-08FF02F7C792}"/>
              </a:ext>
            </a:extLst>
          </p:cNvPr>
          <p:cNvCxnSpPr>
            <a:cxnSpLocks/>
          </p:cNvCxnSpPr>
          <p:nvPr/>
        </p:nvCxnSpPr>
        <p:spPr>
          <a:xfrm>
            <a:off x="1780654" y="67969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F1E64DD-4FA7-DEC4-AA04-0A2EC476D914}"/>
              </a:ext>
            </a:extLst>
          </p:cNvPr>
          <p:cNvCxnSpPr>
            <a:cxnSpLocks/>
          </p:cNvCxnSpPr>
          <p:nvPr/>
        </p:nvCxnSpPr>
        <p:spPr>
          <a:xfrm>
            <a:off x="926497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7961C76-CDCD-3A69-363D-E084ECADDDBF}"/>
              </a:ext>
            </a:extLst>
          </p:cNvPr>
          <p:cNvCxnSpPr>
            <a:cxnSpLocks/>
          </p:cNvCxnSpPr>
          <p:nvPr/>
        </p:nvCxnSpPr>
        <p:spPr>
          <a:xfrm>
            <a:off x="4210507"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CDB8779-B6F3-3FE4-BA7E-5A01909F737E}"/>
              </a:ext>
            </a:extLst>
          </p:cNvPr>
          <p:cNvCxnSpPr>
            <a:cxnSpLocks/>
          </p:cNvCxnSpPr>
          <p:nvPr/>
        </p:nvCxnSpPr>
        <p:spPr>
          <a:xfrm>
            <a:off x="670488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F384F9A-7589-9B1C-63CE-452D3954CD4A}"/>
              </a:ext>
            </a:extLst>
          </p:cNvPr>
          <p:cNvSpPr txBox="1"/>
          <p:nvPr/>
        </p:nvSpPr>
        <p:spPr>
          <a:xfrm>
            <a:off x="599655" y="189643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35" name="TextBox 34">
            <a:extLst>
              <a:ext uri="{FF2B5EF4-FFF2-40B4-BE49-F238E27FC236}">
                <a16:creationId xmlns:a16="http://schemas.microsoft.com/office/drawing/2014/main" id="{DC3C60DB-5ED0-430C-2ABE-C5D0A23AB26B}"/>
              </a:ext>
            </a:extLst>
          </p:cNvPr>
          <p:cNvSpPr txBox="1"/>
          <p:nvPr/>
        </p:nvSpPr>
        <p:spPr>
          <a:xfrm>
            <a:off x="3216334" y="189643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36" name="TextBox 35">
            <a:extLst>
              <a:ext uri="{FF2B5EF4-FFF2-40B4-BE49-F238E27FC236}">
                <a16:creationId xmlns:a16="http://schemas.microsoft.com/office/drawing/2014/main" id="{9A076305-4D6B-6E39-1235-0B7441F7C461}"/>
              </a:ext>
            </a:extLst>
          </p:cNvPr>
          <p:cNvSpPr txBox="1"/>
          <p:nvPr/>
        </p:nvSpPr>
        <p:spPr>
          <a:xfrm>
            <a:off x="5779316" y="189643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38" name="TextBox 37">
            <a:extLst>
              <a:ext uri="{FF2B5EF4-FFF2-40B4-BE49-F238E27FC236}">
                <a16:creationId xmlns:a16="http://schemas.microsoft.com/office/drawing/2014/main" id="{05669E0E-A5AB-B6EC-202C-D190D85212F4}"/>
              </a:ext>
            </a:extLst>
          </p:cNvPr>
          <p:cNvSpPr txBox="1"/>
          <p:nvPr/>
        </p:nvSpPr>
        <p:spPr>
          <a:xfrm>
            <a:off x="8342272" y="189643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cxnSp>
        <p:nvCxnSpPr>
          <p:cNvPr id="39" name="Straight Connector 38">
            <a:extLst>
              <a:ext uri="{FF2B5EF4-FFF2-40B4-BE49-F238E27FC236}">
                <a16:creationId xmlns:a16="http://schemas.microsoft.com/office/drawing/2014/main" id="{0D41DBCC-EB28-D096-E1D4-D1F0136FE41F}"/>
              </a:ext>
            </a:extLst>
          </p:cNvPr>
          <p:cNvCxnSpPr>
            <a:cxnSpLocks/>
          </p:cNvCxnSpPr>
          <p:nvPr/>
        </p:nvCxnSpPr>
        <p:spPr>
          <a:xfrm>
            <a:off x="2260469" y="201954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13EA6E2-0573-00F0-63EA-00899CE4B544}"/>
              </a:ext>
            </a:extLst>
          </p:cNvPr>
          <p:cNvCxnSpPr>
            <a:cxnSpLocks/>
          </p:cNvCxnSpPr>
          <p:nvPr/>
        </p:nvCxnSpPr>
        <p:spPr>
          <a:xfrm>
            <a:off x="974479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58E4C4C-492D-3132-EE64-27ECE9E1E681}"/>
              </a:ext>
            </a:extLst>
          </p:cNvPr>
          <p:cNvCxnSpPr>
            <a:cxnSpLocks/>
          </p:cNvCxnSpPr>
          <p:nvPr/>
        </p:nvCxnSpPr>
        <p:spPr>
          <a:xfrm>
            <a:off x="4690322"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620EF76-3F74-0C3C-79BC-BB50D42F81FB}"/>
              </a:ext>
            </a:extLst>
          </p:cNvPr>
          <p:cNvCxnSpPr>
            <a:cxnSpLocks/>
          </p:cNvCxnSpPr>
          <p:nvPr/>
        </p:nvCxnSpPr>
        <p:spPr>
          <a:xfrm>
            <a:off x="718470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2988CEDF-1DD3-72E3-1377-B049C19CE0D7}"/>
              </a:ext>
            </a:extLst>
          </p:cNvPr>
          <p:cNvSpPr txBox="1"/>
          <p:nvPr/>
        </p:nvSpPr>
        <p:spPr>
          <a:xfrm rot="10800000" flipV="1">
            <a:off x="469440" y="4899830"/>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59" name="TextBox 58">
            <a:extLst>
              <a:ext uri="{FF2B5EF4-FFF2-40B4-BE49-F238E27FC236}">
                <a16:creationId xmlns:a16="http://schemas.microsoft.com/office/drawing/2014/main" id="{A7B73EDF-48C1-A802-475B-70D249C34FE6}"/>
              </a:ext>
            </a:extLst>
          </p:cNvPr>
          <p:cNvSpPr txBox="1"/>
          <p:nvPr/>
        </p:nvSpPr>
        <p:spPr>
          <a:xfrm rot="10800000" flipV="1">
            <a:off x="2790057" y="4899829"/>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60" name="TextBox 59">
            <a:extLst>
              <a:ext uri="{FF2B5EF4-FFF2-40B4-BE49-F238E27FC236}">
                <a16:creationId xmlns:a16="http://schemas.microsoft.com/office/drawing/2014/main" id="{C487C62C-6188-9BCB-BBE2-203ABFBBD9BF}"/>
              </a:ext>
            </a:extLst>
          </p:cNvPr>
          <p:cNvSpPr txBox="1"/>
          <p:nvPr/>
        </p:nvSpPr>
        <p:spPr>
          <a:xfrm rot="10800000" flipV="1">
            <a:off x="5353039" y="4899829"/>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61" name="TextBox 60">
            <a:extLst>
              <a:ext uri="{FF2B5EF4-FFF2-40B4-BE49-F238E27FC236}">
                <a16:creationId xmlns:a16="http://schemas.microsoft.com/office/drawing/2014/main" id="{0296ABEE-C009-2344-F8A0-8E122CB9E63D}"/>
              </a:ext>
            </a:extLst>
          </p:cNvPr>
          <p:cNvSpPr txBox="1"/>
          <p:nvPr/>
        </p:nvSpPr>
        <p:spPr>
          <a:xfrm rot="10800000" flipV="1">
            <a:off x="7915994" y="4899829"/>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cxnSp>
        <p:nvCxnSpPr>
          <p:cNvPr id="62" name="Straight Connector 61">
            <a:extLst>
              <a:ext uri="{FF2B5EF4-FFF2-40B4-BE49-F238E27FC236}">
                <a16:creationId xmlns:a16="http://schemas.microsoft.com/office/drawing/2014/main" id="{5C51CA64-B277-B200-AA59-231971AC804A}"/>
              </a:ext>
            </a:extLst>
          </p:cNvPr>
          <p:cNvCxnSpPr>
            <a:cxnSpLocks/>
          </p:cNvCxnSpPr>
          <p:nvPr/>
        </p:nvCxnSpPr>
        <p:spPr>
          <a:xfrm>
            <a:off x="2177655" y="5022940"/>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6B5FCE9-051C-E928-B4AA-679C7BA448F7}"/>
              </a:ext>
            </a:extLst>
          </p:cNvPr>
          <p:cNvCxnSpPr>
            <a:cxnSpLocks/>
          </p:cNvCxnSpPr>
          <p:nvPr/>
        </p:nvCxnSpPr>
        <p:spPr>
          <a:xfrm>
            <a:off x="9670634"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A1C34B4-CB4B-0459-5430-A64BEAD91EAE}"/>
              </a:ext>
            </a:extLst>
          </p:cNvPr>
          <p:cNvCxnSpPr>
            <a:cxnSpLocks/>
          </p:cNvCxnSpPr>
          <p:nvPr/>
        </p:nvCxnSpPr>
        <p:spPr>
          <a:xfrm>
            <a:off x="4599590"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550D598-B869-563F-1961-DA339B321B89}"/>
              </a:ext>
            </a:extLst>
          </p:cNvPr>
          <p:cNvCxnSpPr>
            <a:cxnSpLocks/>
          </p:cNvCxnSpPr>
          <p:nvPr/>
        </p:nvCxnSpPr>
        <p:spPr>
          <a:xfrm>
            <a:off x="7107035"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19B9C35-1EA5-B54A-6322-E43A8CF6028F}"/>
              </a:ext>
            </a:extLst>
          </p:cNvPr>
          <p:cNvSpPr txBox="1"/>
          <p:nvPr/>
        </p:nvSpPr>
        <p:spPr>
          <a:xfrm>
            <a:off x="-79192" y="-1185059"/>
            <a:ext cx="12996539" cy="646331"/>
          </a:xfrm>
          <a:prstGeom prst="rect">
            <a:avLst/>
          </a:prstGeom>
          <a:noFill/>
          <a:effectLst/>
        </p:spPr>
        <p:txBody>
          <a:bodyPr wrap="square" rtlCol="0">
            <a:spAutoFit/>
          </a:bodyPr>
          <a:lstStyle/>
          <a:p>
            <a:pPr rtl="0"/>
            <a:r>
              <a:rPr lang="pt-BR" sz="3600" b="1" dirty="0">
                <a:solidFill>
                  <a:srgbClr val="2E75B6"/>
                </a:solidFill>
                <a:latin typeface="Century Gothic" panose="020B0502020202020204" pitchFamily="34" charset="0"/>
              </a:rPr>
              <a:t>Modelo de diagrama de espinha de peixe com linha do tempo em PowerPoint</a:t>
            </a:r>
          </a:p>
        </p:txBody>
      </p:sp>
    </p:spTree>
    <p:extLst>
      <p:ext uri="{BB962C8B-B14F-4D97-AF65-F5344CB8AC3E}">
        <p14:creationId xmlns:p14="http://schemas.microsoft.com/office/powerpoint/2010/main" val="386085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Os artigos, os modelos ou as informações disponibilizados pela Smartsheet no site são apenas para referência. 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12702</TotalTime>
  <Words>292</Words>
  <Application>Microsoft Office PowerPoint</Application>
  <PresentationFormat>Widescreen</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197</cp:revision>
  <cp:lastPrinted>2024-02-20T23:48:17Z</cp:lastPrinted>
  <dcterms:created xsi:type="dcterms:W3CDTF">2021-07-07T23:54:57Z</dcterms:created>
  <dcterms:modified xsi:type="dcterms:W3CDTF">2024-10-27T05:33:09Z</dcterms:modified>
</cp:coreProperties>
</file>