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64" r:id="rId3"/>
    <p:sldId id="363" r:id="rId4"/>
    <p:sldId id="366" r:id="rId5"/>
    <p:sldId id="36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015"/>
    <a:srgbClr val="B1BA4A"/>
    <a:srgbClr val="93AC00"/>
    <a:srgbClr val="C6E037"/>
    <a:srgbClr val="0099FF"/>
    <a:srgbClr val="95E700"/>
    <a:srgbClr val="B8EA1A"/>
    <a:srgbClr val="9ED113"/>
    <a:srgbClr val="DCFF5E"/>
    <a:srgbClr val="125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6"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389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5662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77469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pt.smartsheet.com/try-it?trp=58161"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7604968"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QUADRO BRANCO</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464573"/>
            <a:ext cx="4700040" cy="4457310"/>
          </a:xfrm>
          <a:prstGeom prst="rect">
            <a:avLst/>
          </a:prstGeom>
          <a:noFill/>
        </p:spPr>
        <p:txBody>
          <a:bodyPr wrap="square" rtlCol="0">
            <a:spAutoFit/>
          </a:bodyPr>
          <a:lstStyle/>
          <a:p>
            <a:pPr algn="l" rtl="0">
              <a:lnSpc>
                <a:spcPct val="130000"/>
              </a:lnSpc>
              <a:spcBef>
                <a:spcPts val="0"/>
              </a:spcBef>
              <a:spcAft>
                <a:spcPts val="0"/>
              </a:spcAft>
            </a:pPr>
            <a:r>
              <a:rPr lang="pt-BR" sz="1500" b="1" i="0" u="none" strike="noStrike" dirty="0">
                <a:solidFill>
                  <a:srgbClr val="000000"/>
                </a:solidFill>
                <a:effectLst/>
                <a:latin typeface="Century Gothic" panose="020B0502020202020204" pitchFamily="34" charset="0"/>
              </a:rPr>
              <a:t>Quando usar este modelo: </a:t>
            </a:r>
          </a:p>
          <a:p>
            <a:pPr algn="l" rtl="0">
              <a:lnSpc>
                <a:spcPct val="130000"/>
              </a:lnSpc>
              <a:spcBef>
                <a:spcPts val="0"/>
              </a:spcBef>
              <a:spcAft>
                <a:spcPts val="0"/>
              </a:spcAft>
            </a:pPr>
            <a:r>
              <a:rPr lang="pt-BR" sz="1500" b="0" i="0" u="none" strike="noStrike" dirty="0">
                <a:solidFill>
                  <a:srgbClr val="000000"/>
                </a:solidFill>
                <a:effectLst/>
                <a:latin typeface="Century Gothic" panose="020B0502020202020204" pitchFamily="34" charset="0"/>
              </a:rPr>
              <a:t>as equipes que desejam uma abordagem dinâmica para a análise de causa raiz podem usar este modelo de espinha de peixe em sessões interativas de resolução de problemas que exigem brainstorming e colaboração.</a:t>
            </a:r>
          </a:p>
          <a:p>
            <a:pPr algn="l" rtl="0">
              <a:lnSpc>
                <a:spcPct val="13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pt-BR" sz="1500" b="1" i="0" u="none" strike="noStrike" dirty="0">
                <a:solidFill>
                  <a:srgbClr val="000000"/>
                </a:solidFill>
                <a:effectLst/>
                <a:latin typeface="Century Gothic" panose="020B0502020202020204" pitchFamily="34" charset="0"/>
              </a:rPr>
              <a:t>Recursos notáveis do modelo: </a:t>
            </a:r>
          </a:p>
          <a:p>
            <a:pPr algn="l" rtl="0">
              <a:lnSpc>
                <a:spcPct val="130000"/>
              </a:lnSpc>
              <a:spcBef>
                <a:spcPts val="0"/>
              </a:spcBef>
              <a:spcAft>
                <a:spcPts val="0"/>
              </a:spcAft>
            </a:pPr>
            <a:r>
              <a:rPr lang="pt-BR" sz="1500" b="0" i="0" u="none" strike="noStrike" dirty="0">
                <a:solidFill>
                  <a:srgbClr val="000000"/>
                </a:solidFill>
                <a:effectLst/>
                <a:latin typeface="Century Gothic" panose="020B0502020202020204" pitchFamily="34" charset="0"/>
              </a:rPr>
              <a:t>estilizado como um quadro branco, este modelo usa notas adesivas codificadas por cores para representar possíveis causas, adicionando uma camada de organização visual que simplifica discussões complexas. </a:t>
            </a:r>
            <a:br>
              <a:rPr lang="pt-BR" sz="1500" b="0" i="0" u="none" strike="noStrike" dirty="0">
                <a:solidFill>
                  <a:srgbClr val="000000"/>
                </a:solidFill>
                <a:effectLst/>
                <a:latin typeface="Century Gothic" panose="020B0502020202020204" pitchFamily="34" charset="0"/>
              </a:rPr>
            </a:br>
            <a:r>
              <a:rPr lang="pt-BR" sz="1500" b="0" i="0" u="none" strike="noStrike" dirty="0">
                <a:solidFill>
                  <a:srgbClr val="000000"/>
                </a:solidFill>
                <a:effectLst/>
                <a:latin typeface="Century Gothic" panose="020B0502020202020204" pitchFamily="34" charset="0"/>
              </a:rPr>
              <a:t>O layout incentiva uma abordagem envolvente e cooperativa para identificar problemas.</a:t>
            </a:r>
          </a:p>
        </p:txBody>
      </p:sp>
      <p:pic>
        <p:nvPicPr>
          <p:cNvPr id="3" name="Picture 2">
            <a:extLst>
              <a:ext uri="{FF2B5EF4-FFF2-40B4-BE49-F238E27FC236}">
                <a16:creationId xmlns:a16="http://schemas.microsoft.com/office/drawing/2014/main" id="{54BF8D5B-F30E-5E93-AAE6-90714BFB36DD}"/>
              </a:ext>
            </a:extLst>
          </p:cNvPr>
          <p:cNvPicPr>
            <a:picLocks noChangeAspect="1"/>
          </p:cNvPicPr>
          <p:nvPr/>
        </p:nvPicPr>
        <p:blipFill>
          <a:blip r:embed="rId4"/>
          <a:srcRect/>
          <a:stretch/>
        </p:blipFill>
        <p:spPr>
          <a:xfrm>
            <a:off x="5103522" y="1593401"/>
            <a:ext cx="6791580" cy="3820263"/>
          </a:xfrm>
          <a:prstGeom prst="rect">
            <a:avLst/>
          </a:prstGeom>
          <a:effectLst>
            <a:outerShdw blurRad="101157" dist="38100" dir="2700000" algn="tl" rotWithShape="0">
              <a:prstClr val="black">
                <a:alpha val="40000"/>
              </a:prstClr>
            </a:outerShdw>
          </a:effectLst>
        </p:spPr>
      </p:pic>
      <p:sp>
        <p:nvSpPr>
          <p:cNvPr id="20" name="Rectangle 19">
            <a:extLst>
              <a:ext uri="{FF2B5EF4-FFF2-40B4-BE49-F238E27FC236}">
                <a16:creationId xmlns:a16="http://schemas.microsoft.com/office/drawing/2014/main" id="{28A7BA7E-39F7-5F88-F685-CCE9DF853D0B}"/>
              </a:ext>
            </a:extLst>
          </p:cNvPr>
          <p:cNvSpPr/>
          <p:nvPr/>
        </p:nvSpPr>
        <p:spPr>
          <a:xfrm>
            <a:off x="10445496" y="6621767"/>
            <a:ext cx="1746504" cy="182880"/>
          </a:xfrm>
          <a:prstGeom prst="rect">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9" name="Rectangle 18">
            <a:extLst>
              <a:ext uri="{FF2B5EF4-FFF2-40B4-BE49-F238E27FC236}">
                <a16:creationId xmlns:a16="http://schemas.microsoft.com/office/drawing/2014/main" id="{6E62C8C4-CC56-1D35-1521-D0C01EF92835}"/>
              </a:ext>
            </a:extLst>
          </p:cNvPr>
          <p:cNvSpPr/>
          <p:nvPr/>
        </p:nvSpPr>
        <p:spPr>
          <a:xfrm>
            <a:off x="8704580" y="6621767"/>
            <a:ext cx="1746504" cy="182880"/>
          </a:xfrm>
          <a:prstGeom prst="rect">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8" name="Rectangle 17">
            <a:extLst>
              <a:ext uri="{FF2B5EF4-FFF2-40B4-BE49-F238E27FC236}">
                <a16:creationId xmlns:a16="http://schemas.microsoft.com/office/drawing/2014/main" id="{C6FF0ECA-8D5A-E924-4E6D-3B2E2A1746C6}"/>
              </a:ext>
            </a:extLst>
          </p:cNvPr>
          <p:cNvSpPr/>
          <p:nvPr/>
        </p:nvSpPr>
        <p:spPr>
          <a:xfrm>
            <a:off x="6963664" y="6621767"/>
            <a:ext cx="1746504" cy="182880"/>
          </a:xfrm>
          <a:prstGeom prst="rect">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21" name="Rectangle 20">
            <a:extLst>
              <a:ext uri="{FF2B5EF4-FFF2-40B4-BE49-F238E27FC236}">
                <a16:creationId xmlns:a16="http://schemas.microsoft.com/office/drawing/2014/main" id="{B9D24534-6ACF-F1A1-63BB-017D05F4C9E9}"/>
              </a:ext>
            </a:extLst>
          </p:cNvPr>
          <p:cNvSpPr/>
          <p:nvPr/>
        </p:nvSpPr>
        <p:spPr>
          <a:xfrm>
            <a:off x="5222748" y="6621767"/>
            <a:ext cx="1746504" cy="182880"/>
          </a:xfrm>
          <a:prstGeom prst="rect">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7" name="Rectangle 16">
            <a:extLst>
              <a:ext uri="{FF2B5EF4-FFF2-40B4-BE49-F238E27FC236}">
                <a16:creationId xmlns:a16="http://schemas.microsoft.com/office/drawing/2014/main" id="{5DB01F2C-0119-4452-E486-27276533B848}"/>
              </a:ext>
            </a:extLst>
          </p:cNvPr>
          <p:cNvSpPr/>
          <p:nvPr/>
        </p:nvSpPr>
        <p:spPr>
          <a:xfrm>
            <a:off x="3481832" y="6621767"/>
            <a:ext cx="1746504" cy="182880"/>
          </a:xfrm>
          <a:prstGeom prst="rect">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6" name="Rectangle 15">
            <a:extLst>
              <a:ext uri="{FF2B5EF4-FFF2-40B4-BE49-F238E27FC236}">
                <a16:creationId xmlns:a16="http://schemas.microsoft.com/office/drawing/2014/main" id="{1BC7781E-B2BC-FB10-8E29-918DC6E2A989}"/>
              </a:ext>
            </a:extLst>
          </p:cNvPr>
          <p:cNvSpPr/>
          <p:nvPr/>
        </p:nvSpPr>
        <p:spPr>
          <a:xfrm>
            <a:off x="1740916" y="6621767"/>
            <a:ext cx="1746504" cy="18288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5" name="Rectangle 14">
            <a:extLst>
              <a:ext uri="{FF2B5EF4-FFF2-40B4-BE49-F238E27FC236}">
                <a16:creationId xmlns:a16="http://schemas.microsoft.com/office/drawing/2014/main" id="{D9692C4F-7AAE-60BC-6513-7EB0C7CA7122}"/>
              </a:ext>
            </a:extLst>
          </p:cNvPr>
          <p:cNvSpPr/>
          <p:nvPr/>
        </p:nvSpPr>
        <p:spPr>
          <a:xfrm>
            <a:off x="0" y="6621767"/>
            <a:ext cx="1746504" cy="18288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pic>
        <p:nvPicPr>
          <p:cNvPr id="2" name="Picture 1">
            <a:hlinkClick r:id="rId5"/>
            <a:extLst>
              <a:ext uri="{FF2B5EF4-FFF2-40B4-BE49-F238E27FC236}">
                <a16:creationId xmlns:a16="http://schemas.microsoft.com/office/drawing/2014/main" id="{E051C22A-B345-BE40-4696-39E28E37841A}"/>
              </a:ext>
            </a:extLst>
          </p:cNvPr>
          <p:cNvPicPr>
            <a:picLocks noChangeAspect="1"/>
          </p:cNvPicPr>
          <p:nvPr/>
        </p:nvPicPr>
        <p:blipFill>
          <a:blip r:embed="rId6"/>
          <a:srcRect/>
          <a:stretch/>
        </p:blipFill>
        <p:spPr>
          <a:xfrm>
            <a:off x="8640343"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0" name="Folded Corner 69">
            <a:extLst>
              <a:ext uri="{FF2B5EF4-FFF2-40B4-BE49-F238E27FC236}">
                <a16:creationId xmlns:a16="http://schemas.microsoft.com/office/drawing/2014/main" id="{922D301F-2F63-587C-B7EB-DD186FB4B0F2}"/>
              </a:ext>
            </a:extLst>
          </p:cNvPr>
          <p:cNvSpPr/>
          <p:nvPr/>
        </p:nvSpPr>
        <p:spPr>
          <a:xfrm>
            <a:off x="740342" y="494628"/>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71" name="Folded Corner 70">
            <a:extLst>
              <a:ext uri="{FF2B5EF4-FFF2-40B4-BE49-F238E27FC236}">
                <a16:creationId xmlns:a16="http://schemas.microsoft.com/office/drawing/2014/main" id="{4A67C8BA-2C3F-8984-395A-D0BA03BEB9DC}"/>
              </a:ext>
            </a:extLst>
          </p:cNvPr>
          <p:cNvSpPr/>
          <p:nvPr/>
        </p:nvSpPr>
        <p:spPr>
          <a:xfrm>
            <a:off x="1486445" y="1312035"/>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72" name="Folded Corner 71">
            <a:extLst>
              <a:ext uri="{FF2B5EF4-FFF2-40B4-BE49-F238E27FC236}">
                <a16:creationId xmlns:a16="http://schemas.microsoft.com/office/drawing/2014/main" id="{62C1B223-5309-0382-20BB-F6E574B1EF4F}"/>
              </a:ext>
            </a:extLst>
          </p:cNvPr>
          <p:cNvSpPr/>
          <p:nvPr/>
        </p:nvSpPr>
        <p:spPr>
          <a:xfrm>
            <a:off x="3697514" y="494628"/>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a:t>
            </a:r>
          </a:p>
        </p:txBody>
      </p:sp>
      <p:sp>
        <p:nvSpPr>
          <p:cNvPr id="73" name="Folded Corner 72">
            <a:extLst>
              <a:ext uri="{FF2B5EF4-FFF2-40B4-BE49-F238E27FC236}">
                <a16:creationId xmlns:a16="http://schemas.microsoft.com/office/drawing/2014/main" id="{EE02D82B-A44A-21B8-1DEF-6375B626D88A}"/>
              </a:ext>
            </a:extLst>
          </p:cNvPr>
          <p:cNvSpPr/>
          <p:nvPr/>
        </p:nvSpPr>
        <p:spPr>
          <a:xfrm>
            <a:off x="4529787" y="1217025"/>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ysClr val="windowText" lastClr="000000"/>
                </a:solidFill>
                <a:latin typeface="Century Gothic" panose="020B0502020202020204" pitchFamily="34" charset="0"/>
              </a:rPr>
              <a:t>Causa</a:t>
            </a:r>
          </a:p>
        </p:txBody>
      </p:sp>
      <p:sp>
        <p:nvSpPr>
          <p:cNvPr id="74" name="Folded Corner 73">
            <a:extLst>
              <a:ext uri="{FF2B5EF4-FFF2-40B4-BE49-F238E27FC236}">
                <a16:creationId xmlns:a16="http://schemas.microsoft.com/office/drawing/2014/main" id="{87549852-FF4A-3D3D-030D-725D0613317C}"/>
              </a:ext>
            </a:extLst>
          </p:cNvPr>
          <p:cNvSpPr/>
          <p:nvPr/>
        </p:nvSpPr>
        <p:spPr>
          <a:xfrm>
            <a:off x="1738585" y="2293141"/>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75" name="Folded Corner 74">
            <a:extLst>
              <a:ext uri="{FF2B5EF4-FFF2-40B4-BE49-F238E27FC236}">
                <a16:creationId xmlns:a16="http://schemas.microsoft.com/office/drawing/2014/main" id="{2F59F654-E68A-5D11-5E1B-67F743D3FC3A}"/>
              </a:ext>
            </a:extLst>
          </p:cNvPr>
          <p:cNvSpPr/>
          <p:nvPr/>
        </p:nvSpPr>
        <p:spPr>
          <a:xfrm>
            <a:off x="6633995" y="494628"/>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76" name="Folded Corner 75">
            <a:extLst>
              <a:ext uri="{FF2B5EF4-FFF2-40B4-BE49-F238E27FC236}">
                <a16:creationId xmlns:a16="http://schemas.microsoft.com/office/drawing/2014/main" id="{F470B936-D231-2814-C7C7-6AE53D56D9D9}"/>
              </a:ext>
            </a:extLst>
          </p:cNvPr>
          <p:cNvSpPr/>
          <p:nvPr/>
        </p:nvSpPr>
        <p:spPr>
          <a:xfrm>
            <a:off x="7309835" y="2164723"/>
            <a:ext cx="2364879"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77" name="Folded Corner 76">
            <a:extLst>
              <a:ext uri="{FF2B5EF4-FFF2-40B4-BE49-F238E27FC236}">
                <a16:creationId xmlns:a16="http://schemas.microsoft.com/office/drawing/2014/main" id="{83292F01-0B42-E3C5-7083-A839D319A132}"/>
              </a:ext>
            </a:extLst>
          </p:cNvPr>
          <p:cNvSpPr/>
          <p:nvPr/>
        </p:nvSpPr>
        <p:spPr>
          <a:xfrm>
            <a:off x="7434481" y="1217025"/>
            <a:ext cx="2135988"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78" name="Folded Corner 77">
            <a:extLst>
              <a:ext uri="{FF2B5EF4-FFF2-40B4-BE49-F238E27FC236}">
                <a16:creationId xmlns:a16="http://schemas.microsoft.com/office/drawing/2014/main" id="{C3620578-5BD5-EE9E-D147-3CD0BA4DF98A}"/>
              </a:ext>
            </a:extLst>
          </p:cNvPr>
          <p:cNvSpPr/>
          <p:nvPr/>
        </p:nvSpPr>
        <p:spPr>
          <a:xfrm>
            <a:off x="10099669" y="3804955"/>
            <a:ext cx="1890144" cy="1813411"/>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2000">
                <a:solidFill>
                  <a:sysClr val="windowText" lastClr="000000"/>
                </a:solidFill>
                <a:latin typeface="Century Gothic" panose="020B0502020202020204" pitchFamily="34" charset="0"/>
              </a:rPr>
              <a:t>Título da declaração do problema</a:t>
            </a:r>
          </a:p>
        </p:txBody>
      </p:sp>
      <p:sp>
        <p:nvSpPr>
          <p:cNvPr id="79" name="Folded Corner 78">
            <a:extLst>
              <a:ext uri="{FF2B5EF4-FFF2-40B4-BE49-F238E27FC236}">
                <a16:creationId xmlns:a16="http://schemas.microsoft.com/office/drawing/2014/main" id="{C4C0CB68-A5CD-1639-035F-17175284FDF1}"/>
              </a:ext>
            </a:extLst>
          </p:cNvPr>
          <p:cNvSpPr/>
          <p:nvPr/>
        </p:nvSpPr>
        <p:spPr>
          <a:xfrm>
            <a:off x="747381" y="5567945"/>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80" name="Folded Corner 79">
            <a:extLst>
              <a:ext uri="{FF2B5EF4-FFF2-40B4-BE49-F238E27FC236}">
                <a16:creationId xmlns:a16="http://schemas.microsoft.com/office/drawing/2014/main" id="{A0B3E0CF-75F2-729A-357F-31A3C3302BD4}"/>
              </a:ext>
            </a:extLst>
          </p:cNvPr>
          <p:cNvSpPr/>
          <p:nvPr/>
        </p:nvSpPr>
        <p:spPr>
          <a:xfrm>
            <a:off x="3873241" y="4559764"/>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81" name="Folded Corner 80">
            <a:extLst>
              <a:ext uri="{FF2B5EF4-FFF2-40B4-BE49-F238E27FC236}">
                <a16:creationId xmlns:a16="http://schemas.microsoft.com/office/drawing/2014/main" id="{C7B329D4-AB7F-4A83-81DB-58979C7BA5E0}"/>
              </a:ext>
            </a:extLst>
          </p:cNvPr>
          <p:cNvSpPr/>
          <p:nvPr/>
        </p:nvSpPr>
        <p:spPr>
          <a:xfrm>
            <a:off x="3704553" y="5567945"/>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a:t>
            </a:r>
          </a:p>
        </p:txBody>
      </p:sp>
      <p:sp>
        <p:nvSpPr>
          <p:cNvPr id="82" name="Folded Corner 81">
            <a:extLst>
              <a:ext uri="{FF2B5EF4-FFF2-40B4-BE49-F238E27FC236}">
                <a16:creationId xmlns:a16="http://schemas.microsoft.com/office/drawing/2014/main" id="{4B4C1C30-392F-B764-8C76-60A34AF566C5}"/>
              </a:ext>
            </a:extLst>
          </p:cNvPr>
          <p:cNvSpPr/>
          <p:nvPr/>
        </p:nvSpPr>
        <p:spPr>
          <a:xfrm>
            <a:off x="1319353" y="3595223"/>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ysClr val="windowText" lastClr="000000"/>
                </a:solidFill>
                <a:latin typeface="Century Gothic" panose="020B0502020202020204" pitchFamily="34" charset="0"/>
              </a:rPr>
              <a:t>Causa</a:t>
            </a:r>
          </a:p>
        </p:txBody>
      </p:sp>
      <p:sp>
        <p:nvSpPr>
          <p:cNvPr id="84" name="Folded Corner 83">
            <a:extLst>
              <a:ext uri="{FF2B5EF4-FFF2-40B4-BE49-F238E27FC236}">
                <a16:creationId xmlns:a16="http://schemas.microsoft.com/office/drawing/2014/main" id="{942840EB-4DEA-9D1D-87E2-558DAD7FDE8B}"/>
              </a:ext>
            </a:extLst>
          </p:cNvPr>
          <p:cNvSpPr/>
          <p:nvPr/>
        </p:nvSpPr>
        <p:spPr>
          <a:xfrm>
            <a:off x="6641034" y="5567945"/>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85" name="Folded Corner 84">
            <a:extLst>
              <a:ext uri="{FF2B5EF4-FFF2-40B4-BE49-F238E27FC236}">
                <a16:creationId xmlns:a16="http://schemas.microsoft.com/office/drawing/2014/main" id="{E47C7EA2-447E-4A1B-A2C7-B04DBBD467BA}"/>
              </a:ext>
            </a:extLst>
          </p:cNvPr>
          <p:cNvSpPr/>
          <p:nvPr/>
        </p:nvSpPr>
        <p:spPr>
          <a:xfrm>
            <a:off x="6982442" y="4568877"/>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86" name="Folded Corner 85">
            <a:extLst>
              <a:ext uri="{FF2B5EF4-FFF2-40B4-BE49-F238E27FC236}">
                <a16:creationId xmlns:a16="http://schemas.microsoft.com/office/drawing/2014/main" id="{CFC9DB06-BC1E-04ED-593E-2B47D83595F8}"/>
              </a:ext>
            </a:extLst>
          </p:cNvPr>
          <p:cNvSpPr/>
          <p:nvPr/>
        </p:nvSpPr>
        <p:spPr>
          <a:xfrm>
            <a:off x="4860226" y="3602757"/>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87" name="Folded Corner 86">
            <a:extLst>
              <a:ext uri="{FF2B5EF4-FFF2-40B4-BE49-F238E27FC236}">
                <a16:creationId xmlns:a16="http://schemas.microsoft.com/office/drawing/2014/main" id="{D4D8FCD3-23FF-C25F-DD0E-A6CE39996ABE}"/>
              </a:ext>
            </a:extLst>
          </p:cNvPr>
          <p:cNvSpPr/>
          <p:nvPr/>
        </p:nvSpPr>
        <p:spPr>
          <a:xfrm>
            <a:off x="7650762" y="3567056"/>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83" name="Folded Corner 82">
            <a:extLst>
              <a:ext uri="{FF2B5EF4-FFF2-40B4-BE49-F238E27FC236}">
                <a16:creationId xmlns:a16="http://schemas.microsoft.com/office/drawing/2014/main" id="{AF906E2C-26D8-9039-49CC-3845AA5021D6}"/>
              </a:ext>
            </a:extLst>
          </p:cNvPr>
          <p:cNvSpPr/>
          <p:nvPr/>
        </p:nvSpPr>
        <p:spPr>
          <a:xfrm>
            <a:off x="8764911" y="391289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2" name="TextBox 1">
            <a:extLst>
              <a:ext uri="{FF2B5EF4-FFF2-40B4-BE49-F238E27FC236}">
                <a16:creationId xmlns:a16="http://schemas.microsoft.com/office/drawing/2014/main" id="{7AD48644-8243-EDD6-4B24-D36142909415}"/>
              </a:ext>
            </a:extLst>
          </p:cNvPr>
          <p:cNvSpPr txBox="1"/>
          <p:nvPr/>
        </p:nvSpPr>
        <p:spPr>
          <a:xfrm>
            <a:off x="396047" y="3144736"/>
            <a:ext cx="1682908" cy="313932"/>
          </a:xfrm>
          <a:prstGeom prst="rect">
            <a:avLst/>
          </a:prstGeom>
          <a:noFill/>
          <a:effectLst/>
        </p:spPr>
        <p:txBody>
          <a:bodyPr wrap="square" rtlCol="0">
            <a:spAutoFit/>
          </a:bodyPr>
          <a:lstStyle/>
          <a:p>
            <a:pPr rtl="0">
              <a:lnSpc>
                <a:spcPct val="90000"/>
              </a:lnSpc>
            </a:pPr>
            <a:r>
              <a:rPr lang="pt-BR" sz="1600" b="1" spc="-100" dirty="0">
                <a:solidFill>
                  <a:schemeClr val="bg1"/>
                </a:solidFill>
                <a:latin typeface="Century Gothic" panose="020B0502020202020204" pitchFamily="34" charset="0"/>
              </a:rPr>
              <a:t>CAUSAS-RAIZ</a:t>
            </a:r>
            <a:endParaRPr lang="fr-FR" sz="1600" b="1" spc="-100"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653ECFC2-B0D2-ED18-4AD3-19AC5FE509E8}"/>
              </a:ext>
            </a:extLst>
          </p:cNvPr>
          <p:cNvSpPr txBox="1"/>
          <p:nvPr/>
        </p:nvSpPr>
        <p:spPr>
          <a:xfrm>
            <a:off x="9772189" y="433104"/>
            <a:ext cx="2133499" cy="701731"/>
          </a:xfrm>
          <a:prstGeom prst="rect">
            <a:avLst/>
          </a:prstGeom>
          <a:noFill/>
          <a:effectLst/>
        </p:spPr>
        <p:txBody>
          <a:bodyPr wrap="square" rtlCol="0">
            <a:spAutoFit/>
          </a:bodyPr>
          <a:lstStyle/>
          <a:p>
            <a:pPr rtl="0">
              <a:lnSpc>
                <a:spcPct val="90000"/>
              </a:lnSpc>
            </a:pPr>
            <a:r>
              <a:rPr lang="pt-BR" sz="2200" b="1" spc="-50" dirty="0">
                <a:latin typeface="Century Gothic" panose="020B0502020202020204" pitchFamily="34" charset="0"/>
              </a:rPr>
              <a:t>DECLARAÇÃO DO PROBLEMA</a:t>
            </a:r>
            <a:endParaRPr lang="fr-FR" sz="2200" b="1" spc="-50" dirty="0">
              <a:latin typeface="Century Gothic" panose="020B0502020202020204" pitchFamily="34" charset="0"/>
            </a:endParaRPr>
          </a:p>
        </p:txBody>
      </p:sp>
    </p:spTree>
    <p:extLst>
      <p:ext uri="{BB962C8B-B14F-4D97-AF65-F5344CB8AC3E}">
        <p14:creationId xmlns:p14="http://schemas.microsoft.com/office/powerpoint/2010/main" val="95984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01CE8FC-0E13-336E-CFEC-AC9220B808C7}"/>
              </a:ext>
            </a:extLst>
          </p:cNvPr>
          <p:cNvSpPr txBox="1"/>
          <p:nvPr/>
        </p:nvSpPr>
        <p:spPr>
          <a:xfrm>
            <a:off x="396047" y="3144736"/>
            <a:ext cx="1682908" cy="313932"/>
          </a:xfrm>
          <a:prstGeom prst="rect">
            <a:avLst/>
          </a:prstGeom>
          <a:noFill/>
          <a:effectLst/>
        </p:spPr>
        <p:txBody>
          <a:bodyPr wrap="square" rtlCol="0">
            <a:spAutoFit/>
          </a:bodyPr>
          <a:lstStyle/>
          <a:p>
            <a:pPr rtl="0">
              <a:lnSpc>
                <a:spcPct val="90000"/>
              </a:lnSpc>
            </a:pPr>
            <a:r>
              <a:rPr lang="pt-BR" sz="1600" b="1" spc="-100" dirty="0">
                <a:solidFill>
                  <a:schemeClr val="bg1"/>
                </a:solidFill>
                <a:latin typeface="Century Gothic" panose="020B0502020202020204" pitchFamily="34" charset="0"/>
              </a:rPr>
              <a:t>CAUSAS-RAIZ</a:t>
            </a:r>
            <a:endParaRPr lang="fr-FR" sz="1600" b="1" spc="-100"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EE11429C-7ECE-DF50-1889-23B68D414BE9}"/>
              </a:ext>
            </a:extLst>
          </p:cNvPr>
          <p:cNvSpPr txBox="1"/>
          <p:nvPr/>
        </p:nvSpPr>
        <p:spPr>
          <a:xfrm>
            <a:off x="9772189" y="433104"/>
            <a:ext cx="2133499" cy="701731"/>
          </a:xfrm>
          <a:prstGeom prst="rect">
            <a:avLst/>
          </a:prstGeom>
          <a:noFill/>
          <a:effectLst/>
        </p:spPr>
        <p:txBody>
          <a:bodyPr wrap="square" rtlCol="0">
            <a:spAutoFit/>
          </a:bodyPr>
          <a:lstStyle/>
          <a:p>
            <a:pPr rtl="0">
              <a:lnSpc>
                <a:spcPct val="90000"/>
              </a:lnSpc>
            </a:pPr>
            <a:r>
              <a:rPr lang="pt-BR" sz="2200" b="1" spc="-50" dirty="0">
                <a:latin typeface="Century Gothic" panose="020B0502020202020204" pitchFamily="34" charset="0"/>
              </a:rPr>
              <a:t>DECLARAÇÃO DO PROBLEMA</a:t>
            </a:r>
            <a:endParaRPr lang="fr-FR" sz="2200" b="1" spc="-50" dirty="0">
              <a:latin typeface="Century Gothic" panose="020B0502020202020204" pitchFamily="34" charset="0"/>
            </a:endParaRPr>
          </a:p>
        </p:txBody>
      </p:sp>
    </p:spTree>
    <p:extLst>
      <p:ext uri="{BB962C8B-B14F-4D97-AF65-F5344CB8AC3E}">
        <p14:creationId xmlns:p14="http://schemas.microsoft.com/office/powerpoint/2010/main" val="207149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F53C500-5A7B-9F95-F9C9-C3ECF457C141}"/>
              </a:ext>
            </a:extLst>
          </p:cNvPr>
          <p:cNvSpPr txBox="1"/>
          <p:nvPr/>
        </p:nvSpPr>
        <p:spPr>
          <a:xfrm>
            <a:off x="396047" y="3144736"/>
            <a:ext cx="1682908" cy="313932"/>
          </a:xfrm>
          <a:prstGeom prst="rect">
            <a:avLst/>
          </a:prstGeom>
          <a:noFill/>
          <a:effectLst/>
        </p:spPr>
        <p:txBody>
          <a:bodyPr wrap="square" rtlCol="0">
            <a:spAutoFit/>
          </a:bodyPr>
          <a:lstStyle/>
          <a:p>
            <a:pPr rtl="0">
              <a:lnSpc>
                <a:spcPct val="90000"/>
              </a:lnSpc>
            </a:pPr>
            <a:r>
              <a:rPr lang="pt-BR" sz="1600" b="1" spc="-100" dirty="0">
                <a:solidFill>
                  <a:schemeClr val="bg1"/>
                </a:solidFill>
                <a:latin typeface="Century Gothic" panose="020B0502020202020204" pitchFamily="34" charset="0"/>
              </a:rPr>
              <a:t>CAUSAS-RAIZ</a:t>
            </a:r>
            <a:endParaRPr lang="fr-FR" sz="1600" b="1" spc="-100"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718FD234-A268-CCEC-BBD0-F7FFDFDF70E6}"/>
              </a:ext>
            </a:extLst>
          </p:cNvPr>
          <p:cNvSpPr txBox="1"/>
          <p:nvPr/>
        </p:nvSpPr>
        <p:spPr>
          <a:xfrm>
            <a:off x="9772189" y="433104"/>
            <a:ext cx="2133499" cy="701731"/>
          </a:xfrm>
          <a:prstGeom prst="rect">
            <a:avLst/>
          </a:prstGeom>
          <a:noFill/>
          <a:effectLst/>
        </p:spPr>
        <p:txBody>
          <a:bodyPr wrap="square" rtlCol="0">
            <a:spAutoFit/>
          </a:bodyPr>
          <a:lstStyle/>
          <a:p>
            <a:pPr rtl="0">
              <a:lnSpc>
                <a:spcPct val="90000"/>
              </a:lnSpc>
            </a:pPr>
            <a:r>
              <a:rPr lang="pt-BR" sz="2200" b="1" spc="-50" dirty="0">
                <a:latin typeface="Century Gothic" panose="020B0502020202020204" pitchFamily="34" charset="0"/>
              </a:rPr>
              <a:t>DECLARAÇÃO DO PROBLEMA</a:t>
            </a:r>
            <a:endParaRPr lang="fr-FR" sz="2200" b="1" spc="-50" dirty="0">
              <a:latin typeface="Century Gothic" panose="020B0502020202020204" pitchFamily="34" charset="0"/>
            </a:endParaRPr>
          </a:p>
        </p:txBody>
      </p:sp>
    </p:spTree>
    <p:extLst>
      <p:ext uri="{BB962C8B-B14F-4D97-AF65-F5344CB8AC3E}">
        <p14:creationId xmlns:p14="http://schemas.microsoft.com/office/powerpoint/2010/main" val="252807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lded Corner 1">
            <a:extLst>
              <a:ext uri="{FF2B5EF4-FFF2-40B4-BE49-F238E27FC236}">
                <a16:creationId xmlns:a16="http://schemas.microsoft.com/office/drawing/2014/main" id="{E1B96521-3292-E517-7C5B-2F21ED047AFA}"/>
              </a:ext>
            </a:extLst>
          </p:cNvPr>
          <p:cNvSpPr/>
          <p:nvPr/>
        </p:nvSpPr>
        <p:spPr>
          <a:xfrm>
            <a:off x="191702" y="210790"/>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3" name="Folded Corner 2">
            <a:extLst>
              <a:ext uri="{FF2B5EF4-FFF2-40B4-BE49-F238E27FC236}">
                <a16:creationId xmlns:a16="http://schemas.microsoft.com/office/drawing/2014/main" id="{707AC010-5FDB-7577-4CDB-6FBE65C281C0}"/>
              </a:ext>
            </a:extLst>
          </p:cNvPr>
          <p:cNvSpPr/>
          <p:nvPr/>
        </p:nvSpPr>
        <p:spPr>
          <a:xfrm>
            <a:off x="937805" y="1028197"/>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4" name="Folded Corner 3">
            <a:extLst>
              <a:ext uri="{FF2B5EF4-FFF2-40B4-BE49-F238E27FC236}">
                <a16:creationId xmlns:a16="http://schemas.microsoft.com/office/drawing/2014/main" id="{E8CCF417-8517-C505-E0E7-83D6CFFF15F2}"/>
              </a:ext>
            </a:extLst>
          </p:cNvPr>
          <p:cNvSpPr/>
          <p:nvPr/>
        </p:nvSpPr>
        <p:spPr>
          <a:xfrm>
            <a:off x="3148874" y="210790"/>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a:t>
            </a:r>
          </a:p>
        </p:txBody>
      </p:sp>
      <p:sp>
        <p:nvSpPr>
          <p:cNvPr id="5" name="Folded Corner 4">
            <a:extLst>
              <a:ext uri="{FF2B5EF4-FFF2-40B4-BE49-F238E27FC236}">
                <a16:creationId xmlns:a16="http://schemas.microsoft.com/office/drawing/2014/main" id="{630F135A-A597-4312-027D-4AF33BC3B421}"/>
              </a:ext>
            </a:extLst>
          </p:cNvPr>
          <p:cNvSpPr/>
          <p:nvPr/>
        </p:nvSpPr>
        <p:spPr>
          <a:xfrm>
            <a:off x="3981147" y="933187"/>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ysClr val="windowText" lastClr="000000"/>
                </a:solidFill>
                <a:latin typeface="Century Gothic" panose="020B0502020202020204" pitchFamily="34" charset="0"/>
              </a:rPr>
              <a:t>Causa</a:t>
            </a:r>
          </a:p>
        </p:txBody>
      </p:sp>
      <p:sp>
        <p:nvSpPr>
          <p:cNvPr id="6" name="Folded Corner 5">
            <a:extLst>
              <a:ext uri="{FF2B5EF4-FFF2-40B4-BE49-F238E27FC236}">
                <a16:creationId xmlns:a16="http://schemas.microsoft.com/office/drawing/2014/main" id="{87E3F3E1-EAE8-BBE9-EEF0-641C7F0DCCF6}"/>
              </a:ext>
            </a:extLst>
          </p:cNvPr>
          <p:cNvSpPr/>
          <p:nvPr/>
        </p:nvSpPr>
        <p:spPr>
          <a:xfrm>
            <a:off x="1189945" y="2009303"/>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7" name="Folded Corner 6">
            <a:extLst>
              <a:ext uri="{FF2B5EF4-FFF2-40B4-BE49-F238E27FC236}">
                <a16:creationId xmlns:a16="http://schemas.microsoft.com/office/drawing/2014/main" id="{1114CAE8-16FE-3351-74AE-E42D054BAEAA}"/>
              </a:ext>
            </a:extLst>
          </p:cNvPr>
          <p:cNvSpPr/>
          <p:nvPr/>
        </p:nvSpPr>
        <p:spPr>
          <a:xfrm>
            <a:off x="6085355" y="210790"/>
            <a:ext cx="2651760" cy="548640"/>
          </a:xfrm>
          <a:prstGeom prst="foldedCorner">
            <a:avLst>
              <a:gd name="adj" fmla="val 50000"/>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8" name="Folded Corner 7">
            <a:extLst>
              <a:ext uri="{FF2B5EF4-FFF2-40B4-BE49-F238E27FC236}">
                <a16:creationId xmlns:a16="http://schemas.microsoft.com/office/drawing/2014/main" id="{824A2A49-7C21-3989-0780-CF353F9503B6}"/>
              </a:ext>
            </a:extLst>
          </p:cNvPr>
          <p:cNvSpPr/>
          <p:nvPr/>
        </p:nvSpPr>
        <p:spPr>
          <a:xfrm>
            <a:off x="6761195" y="1880885"/>
            <a:ext cx="2364879"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9" name="Folded Corner 8">
            <a:extLst>
              <a:ext uri="{FF2B5EF4-FFF2-40B4-BE49-F238E27FC236}">
                <a16:creationId xmlns:a16="http://schemas.microsoft.com/office/drawing/2014/main" id="{2F732AC3-B782-C615-54BB-912B1B753DEF}"/>
              </a:ext>
            </a:extLst>
          </p:cNvPr>
          <p:cNvSpPr/>
          <p:nvPr/>
        </p:nvSpPr>
        <p:spPr>
          <a:xfrm>
            <a:off x="6885841" y="933187"/>
            <a:ext cx="2135988"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10" name="Folded Corner 9">
            <a:extLst>
              <a:ext uri="{FF2B5EF4-FFF2-40B4-BE49-F238E27FC236}">
                <a16:creationId xmlns:a16="http://schemas.microsoft.com/office/drawing/2014/main" id="{9648E4B0-81C2-2B2B-16E4-68760FD976E1}"/>
              </a:ext>
            </a:extLst>
          </p:cNvPr>
          <p:cNvSpPr/>
          <p:nvPr/>
        </p:nvSpPr>
        <p:spPr>
          <a:xfrm>
            <a:off x="10388902" y="3976387"/>
            <a:ext cx="1566874" cy="1472465"/>
          </a:xfrm>
          <a:prstGeom prst="foldedCorner">
            <a:avLst/>
          </a:prstGeom>
          <a:gradFill>
            <a:gsLst>
              <a:gs pos="19000">
                <a:srgbClr val="A8FE0F"/>
              </a:gs>
              <a:gs pos="100000">
                <a:srgbClr val="92D05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600" dirty="0">
                <a:solidFill>
                  <a:sysClr val="windowText" lastClr="000000"/>
                </a:solidFill>
                <a:latin typeface="Century Gothic" panose="020B0502020202020204" pitchFamily="34" charset="0"/>
              </a:rPr>
              <a:t>Título da declaração do problema</a:t>
            </a:r>
          </a:p>
        </p:txBody>
      </p:sp>
      <p:sp>
        <p:nvSpPr>
          <p:cNvPr id="11" name="Folded Corner 10">
            <a:extLst>
              <a:ext uri="{FF2B5EF4-FFF2-40B4-BE49-F238E27FC236}">
                <a16:creationId xmlns:a16="http://schemas.microsoft.com/office/drawing/2014/main" id="{FD781775-5319-A473-DF94-EEF3C38CAF96}"/>
              </a:ext>
            </a:extLst>
          </p:cNvPr>
          <p:cNvSpPr/>
          <p:nvPr/>
        </p:nvSpPr>
        <p:spPr>
          <a:xfrm>
            <a:off x="191702" y="4185748"/>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12" name="Folded Corner 11">
            <a:extLst>
              <a:ext uri="{FF2B5EF4-FFF2-40B4-BE49-F238E27FC236}">
                <a16:creationId xmlns:a16="http://schemas.microsoft.com/office/drawing/2014/main" id="{57FAF325-526F-A0C5-99C1-976CA8EB4A06}"/>
              </a:ext>
            </a:extLst>
          </p:cNvPr>
          <p:cNvSpPr/>
          <p:nvPr/>
        </p:nvSpPr>
        <p:spPr>
          <a:xfrm>
            <a:off x="3207510" y="5819527"/>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13" name="Folded Corner 12">
            <a:extLst>
              <a:ext uri="{FF2B5EF4-FFF2-40B4-BE49-F238E27FC236}">
                <a16:creationId xmlns:a16="http://schemas.microsoft.com/office/drawing/2014/main" id="{6448E4FE-21E5-8FBD-8A32-E17FECFA8FC1}"/>
              </a:ext>
            </a:extLst>
          </p:cNvPr>
          <p:cNvSpPr/>
          <p:nvPr/>
        </p:nvSpPr>
        <p:spPr>
          <a:xfrm>
            <a:off x="3148874" y="4185748"/>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a:t>
            </a:r>
          </a:p>
        </p:txBody>
      </p:sp>
      <p:sp>
        <p:nvSpPr>
          <p:cNvPr id="14" name="Folded Corner 13">
            <a:extLst>
              <a:ext uri="{FF2B5EF4-FFF2-40B4-BE49-F238E27FC236}">
                <a16:creationId xmlns:a16="http://schemas.microsoft.com/office/drawing/2014/main" id="{C32B3EF6-947C-EE93-56AB-851545CD467A}"/>
              </a:ext>
            </a:extLst>
          </p:cNvPr>
          <p:cNvSpPr/>
          <p:nvPr/>
        </p:nvSpPr>
        <p:spPr>
          <a:xfrm>
            <a:off x="653622" y="4854986"/>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ysClr val="windowText" lastClr="000000"/>
                </a:solidFill>
                <a:latin typeface="Century Gothic" panose="020B0502020202020204" pitchFamily="34" charset="0"/>
              </a:rPr>
              <a:t>Causa</a:t>
            </a:r>
          </a:p>
        </p:txBody>
      </p:sp>
      <p:sp>
        <p:nvSpPr>
          <p:cNvPr id="15" name="Folded Corner 14">
            <a:extLst>
              <a:ext uri="{FF2B5EF4-FFF2-40B4-BE49-F238E27FC236}">
                <a16:creationId xmlns:a16="http://schemas.microsoft.com/office/drawing/2014/main" id="{D9984A92-BE1F-CD5A-E40A-2C0AF2F8AEAF}"/>
              </a:ext>
            </a:extLst>
          </p:cNvPr>
          <p:cNvSpPr/>
          <p:nvPr/>
        </p:nvSpPr>
        <p:spPr>
          <a:xfrm>
            <a:off x="6085355" y="4185748"/>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16" name="Folded Corner 15">
            <a:extLst>
              <a:ext uri="{FF2B5EF4-FFF2-40B4-BE49-F238E27FC236}">
                <a16:creationId xmlns:a16="http://schemas.microsoft.com/office/drawing/2014/main" id="{39755E89-6143-FB27-0978-145BEB86C599}"/>
              </a:ext>
            </a:extLst>
          </p:cNvPr>
          <p:cNvSpPr/>
          <p:nvPr/>
        </p:nvSpPr>
        <p:spPr>
          <a:xfrm>
            <a:off x="6316711" y="5828640"/>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17" name="Folded Corner 16">
            <a:extLst>
              <a:ext uri="{FF2B5EF4-FFF2-40B4-BE49-F238E27FC236}">
                <a16:creationId xmlns:a16="http://schemas.microsoft.com/office/drawing/2014/main" id="{61B3B147-7A25-9E52-C1F2-B5DE70E37B09}"/>
              </a:ext>
            </a:extLst>
          </p:cNvPr>
          <p:cNvSpPr/>
          <p:nvPr/>
        </p:nvSpPr>
        <p:spPr>
          <a:xfrm>
            <a:off x="4194495" y="4862520"/>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18" name="Folded Corner 17">
            <a:extLst>
              <a:ext uri="{FF2B5EF4-FFF2-40B4-BE49-F238E27FC236}">
                <a16:creationId xmlns:a16="http://schemas.microsoft.com/office/drawing/2014/main" id="{8C766414-71FD-5741-9063-463F789D38E4}"/>
              </a:ext>
            </a:extLst>
          </p:cNvPr>
          <p:cNvSpPr/>
          <p:nvPr/>
        </p:nvSpPr>
        <p:spPr>
          <a:xfrm>
            <a:off x="6985031" y="482681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19" name="Folded Corner 18">
            <a:extLst>
              <a:ext uri="{FF2B5EF4-FFF2-40B4-BE49-F238E27FC236}">
                <a16:creationId xmlns:a16="http://schemas.microsoft.com/office/drawing/2014/main" id="{241DC39B-49A7-A475-E0A6-FD14D5F01C25}"/>
              </a:ext>
            </a:extLst>
          </p:cNvPr>
          <p:cNvSpPr/>
          <p:nvPr/>
        </p:nvSpPr>
        <p:spPr>
          <a:xfrm>
            <a:off x="8099180" y="5172662"/>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20" name="Folded Corner 19">
            <a:extLst>
              <a:ext uri="{FF2B5EF4-FFF2-40B4-BE49-F238E27FC236}">
                <a16:creationId xmlns:a16="http://schemas.microsoft.com/office/drawing/2014/main" id="{61D08117-FA8F-EB58-2C30-60AF6A909DA6}"/>
              </a:ext>
            </a:extLst>
          </p:cNvPr>
          <p:cNvSpPr/>
          <p:nvPr/>
        </p:nvSpPr>
        <p:spPr>
          <a:xfrm>
            <a:off x="9081007" y="210790"/>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pt-BR" sz="2000">
                <a:latin typeface="Century Gothic" panose="020B0502020202020204" pitchFamily="34" charset="0"/>
              </a:rPr>
              <a:t>Categoria </a:t>
            </a:r>
          </a:p>
        </p:txBody>
      </p:sp>
      <p:sp>
        <p:nvSpPr>
          <p:cNvPr id="21" name="Folded Corner 20">
            <a:extLst>
              <a:ext uri="{FF2B5EF4-FFF2-40B4-BE49-F238E27FC236}">
                <a16:creationId xmlns:a16="http://schemas.microsoft.com/office/drawing/2014/main" id="{05AF49D6-A713-5671-59BD-EF5499C55912}"/>
              </a:ext>
            </a:extLst>
          </p:cNvPr>
          <p:cNvSpPr/>
          <p:nvPr/>
        </p:nvSpPr>
        <p:spPr>
          <a:xfrm>
            <a:off x="9756847" y="1880885"/>
            <a:ext cx="2364879"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22" name="Folded Corner 21">
            <a:extLst>
              <a:ext uri="{FF2B5EF4-FFF2-40B4-BE49-F238E27FC236}">
                <a16:creationId xmlns:a16="http://schemas.microsoft.com/office/drawing/2014/main" id="{12713F0E-5612-5DB9-387B-91836FF6EB4C}"/>
              </a:ext>
            </a:extLst>
          </p:cNvPr>
          <p:cNvSpPr/>
          <p:nvPr/>
        </p:nvSpPr>
        <p:spPr>
          <a:xfrm>
            <a:off x="9881493" y="933187"/>
            <a:ext cx="2135988"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400">
                <a:solidFill>
                  <a:schemeClr val="tx1">
                    <a:lumMod val="75000"/>
                    <a:lumOff val="25000"/>
                  </a:schemeClr>
                </a:solidFill>
                <a:latin typeface="Century Gothic" panose="020B0502020202020204" pitchFamily="34" charset="0"/>
              </a:rPr>
              <a:t>Causa</a:t>
            </a:r>
          </a:p>
        </p:txBody>
      </p:sp>
      <p:sp>
        <p:nvSpPr>
          <p:cNvPr id="23" name="Folded Corner 22">
            <a:extLst>
              <a:ext uri="{FF2B5EF4-FFF2-40B4-BE49-F238E27FC236}">
                <a16:creationId xmlns:a16="http://schemas.microsoft.com/office/drawing/2014/main" id="{CE4EE951-4674-3640-F054-6440DF3CEEE1}"/>
              </a:ext>
            </a:extLst>
          </p:cNvPr>
          <p:cNvSpPr/>
          <p:nvPr/>
        </p:nvSpPr>
        <p:spPr>
          <a:xfrm>
            <a:off x="8894621" y="2956144"/>
            <a:ext cx="1566874" cy="1472465"/>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600" dirty="0">
                <a:solidFill>
                  <a:sysClr val="windowText" lastClr="000000"/>
                </a:solidFill>
                <a:latin typeface="Century Gothic" panose="020B0502020202020204" pitchFamily="34" charset="0"/>
              </a:rPr>
              <a:t>Título da declaração do problema</a:t>
            </a:r>
          </a:p>
        </p:txBody>
      </p:sp>
      <p:sp>
        <p:nvSpPr>
          <p:cNvPr id="39" name="Folded Corner 38">
            <a:extLst>
              <a:ext uri="{FF2B5EF4-FFF2-40B4-BE49-F238E27FC236}">
                <a16:creationId xmlns:a16="http://schemas.microsoft.com/office/drawing/2014/main" id="{CB61D704-8D60-4BB1-0FB8-122E9FF59965}"/>
              </a:ext>
            </a:extLst>
          </p:cNvPr>
          <p:cNvSpPr/>
          <p:nvPr/>
        </p:nvSpPr>
        <p:spPr>
          <a:xfrm>
            <a:off x="9584882" y="5188580"/>
            <a:ext cx="1566874" cy="1472465"/>
          </a:xfrm>
          <a:prstGeom prst="foldedCorner">
            <a:avLst/>
          </a:prstGeom>
          <a:gradFill>
            <a:gsLst>
              <a:gs pos="19000">
                <a:srgbClr val="00B0F0"/>
              </a:gs>
              <a:gs pos="100000">
                <a:srgbClr val="00206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pt-BR" sz="1600" dirty="0">
                <a:solidFill>
                  <a:schemeClr val="bg1"/>
                </a:solidFill>
                <a:latin typeface="Century Gothic" panose="020B0502020202020204" pitchFamily="34" charset="0"/>
              </a:rPr>
              <a:t>Título da declaração do problema</a:t>
            </a:r>
          </a:p>
        </p:txBody>
      </p:sp>
      <p:sp>
        <p:nvSpPr>
          <p:cNvPr id="24" name="TextBox 23">
            <a:extLst>
              <a:ext uri="{FF2B5EF4-FFF2-40B4-BE49-F238E27FC236}">
                <a16:creationId xmlns:a16="http://schemas.microsoft.com/office/drawing/2014/main" id="{553AB3D0-A97A-F813-1680-E2751F2D8488}"/>
              </a:ext>
            </a:extLst>
          </p:cNvPr>
          <p:cNvSpPr txBox="1"/>
          <p:nvPr/>
        </p:nvSpPr>
        <p:spPr>
          <a:xfrm>
            <a:off x="191702" y="2905111"/>
            <a:ext cx="8702920" cy="1200329"/>
          </a:xfrm>
          <a:prstGeom prst="rect">
            <a:avLst/>
          </a:prstGeom>
          <a:noFill/>
          <a:effectLst/>
        </p:spPr>
        <p:txBody>
          <a:bodyPr wrap="square" rtlCol="0">
            <a:spAutoFit/>
          </a:bodyPr>
          <a:lstStyle/>
          <a:p>
            <a:pPr rtl="0">
              <a:lnSpc>
                <a:spcPct val="90000"/>
              </a:lnSpc>
            </a:pPr>
            <a:r>
              <a:rPr lang="pt-BR" sz="8000" b="1" dirty="0">
                <a:latin typeface="Century Gothic" panose="020B0502020202020204" pitchFamily="34" charset="0"/>
              </a:rPr>
              <a:t>NOTAS ADESIVAS</a:t>
            </a:r>
            <a:endParaRPr lang="fr-FR" sz="8000" b="1" dirty="0">
              <a:latin typeface="Century Gothic" panose="020B0502020202020204" pitchFamily="34" charset="0"/>
            </a:endParaRPr>
          </a:p>
        </p:txBody>
      </p:sp>
    </p:spTree>
    <p:extLst>
      <p:ext uri="{BB962C8B-B14F-4D97-AF65-F5344CB8AC3E}">
        <p14:creationId xmlns:p14="http://schemas.microsoft.com/office/powerpoint/2010/main" val="263091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21516797"/>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16681</TotalTime>
  <Words>271</Words>
  <Application>Microsoft Office PowerPoint</Application>
  <PresentationFormat>Widescreen</PresentationFormat>
  <Paragraphs>61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160</cp:revision>
  <cp:lastPrinted>2020-08-31T22:23:58Z</cp:lastPrinted>
  <dcterms:created xsi:type="dcterms:W3CDTF">2021-07-07T23:54:57Z</dcterms:created>
  <dcterms:modified xsi:type="dcterms:W3CDTF">2024-11-05T13:28:51Z</dcterms:modified>
</cp:coreProperties>
</file>