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16" r:id="rId3"/>
    <p:sldId id="349"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E4C"/>
    <a:srgbClr val="F0A622"/>
    <a:srgbClr val="4CEDF0"/>
    <a:srgbClr val="EAEEF3"/>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74" autoAdjust="0"/>
    <p:restoredTop sz="86447"/>
  </p:normalViewPr>
  <p:slideViewPr>
    <p:cSldViewPr snapToGrid="0" snapToObjects="1">
      <p:cViewPr>
        <p:scale>
          <a:sx n="75" d="100"/>
          <a:sy n="75" d="100"/>
        </p:scale>
        <p:origin x="2514" y="804"/>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1403191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46489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02881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12/27/2024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12/27/2024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12/27/2024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2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9261917" y="222630"/>
            <a:ext cx="2714998" cy="5400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077817" cy="430887"/>
          </a:xfrm>
          <a:prstGeom prst="rect">
            <a:avLst/>
          </a:prstGeom>
          <a:noFill/>
        </p:spPr>
        <p:txBody>
          <a:bodyPr wrap="square" rtlCol="0">
            <a:spAutoFit/>
          </a:bodyPr>
          <a:lstStyle/>
          <a:p>
            <a:pPr rtl="0"/>
            <a:r>
              <a:rPr lang="pt-BR" sz="2200" b="1" dirty="0">
                <a:solidFill>
                  <a:schemeClr val="tx1">
                    <a:lumMod val="75000"/>
                    <a:lumOff val="25000"/>
                  </a:schemeClr>
                </a:solidFill>
                <a:latin typeface="Century Gothic" panose="020B0502020202020204" pitchFamily="34" charset="0"/>
              </a:rPr>
              <a:t>MODELO DE LINHA DO TEMPO DE PROJETO DE MARKETING</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LINHA DO TEMPO DE PROJETO DE MARKETING</a:t>
            </a: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926287"/>
            <a:ext cx="11221474" cy="923330"/>
          </a:xfrm>
          <a:prstGeom prst="rect">
            <a:avLst/>
          </a:prstGeom>
          <a:noFill/>
        </p:spPr>
        <p:txBody>
          <a:bodyPr wrap="square" rtlCol="0">
            <a:spAutoFit/>
          </a:bodyPr>
          <a:lstStyle/>
          <a:p>
            <a:pPr rtl="0"/>
            <a:r>
              <a:rPr lang="pt-BR" sz="5400">
                <a:latin typeface="Century Gothic" panose="020B0502020202020204" pitchFamily="34" charset="0"/>
              </a:rPr>
              <a:t>NOME DO PROJETO</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347150"/>
            <a:ext cx="8138087" cy="2246769"/>
          </a:xfrm>
          <a:prstGeom prst="rect">
            <a:avLst/>
          </a:prstGeom>
          <a:noFill/>
        </p:spPr>
        <p:txBody>
          <a:bodyPr wrap="square" rtlCol="0">
            <a:spAutoFit/>
          </a:bodyPr>
          <a:lstStyle/>
          <a:p>
            <a:pPr rtl="0"/>
            <a:r>
              <a:rPr lang="pt-BR" sz="3600">
                <a:solidFill>
                  <a:schemeClr val="tx2">
                    <a:lumMod val="50000"/>
                  </a:schemeClr>
                </a:solidFill>
                <a:latin typeface="Century Gothic" panose="020B0502020202020204" pitchFamily="34" charset="0"/>
              </a:rPr>
              <a:t>NOME DA ORGANIZAÇÃO</a:t>
            </a:r>
          </a:p>
          <a:p>
            <a:pPr rtl="0"/>
            <a:r>
              <a:rPr lang="pt-BR" sz="2000">
                <a:solidFill>
                  <a:schemeClr val="tx2"/>
                </a:solidFill>
                <a:latin typeface="Century Gothic" panose="020B0502020202020204" pitchFamily="34" charset="0"/>
              </a:rPr>
              <a:t> </a:t>
            </a:r>
          </a:p>
          <a:p>
            <a:pPr rtl="0"/>
            <a:r>
              <a:rPr lang="pt-BR" sz="1400">
                <a:solidFill>
                  <a:schemeClr val="tx2"/>
                </a:solidFill>
                <a:latin typeface="Century Gothic" panose="020B0502020202020204" pitchFamily="34" charset="0"/>
              </a:rPr>
              <a:t>00/00/0000</a:t>
            </a:r>
          </a:p>
          <a:p>
            <a:pPr rtl="0"/>
            <a:r>
              <a:rPr lang="pt-BR" sz="1400">
                <a:solidFill>
                  <a:schemeClr val="tx2"/>
                </a:solidFill>
                <a:latin typeface="Century Gothic" panose="020B0502020202020204" pitchFamily="34" charset="0"/>
              </a:rPr>
              <a:t> </a:t>
            </a:r>
          </a:p>
          <a:p>
            <a:pPr rtl="0"/>
            <a:r>
              <a:rPr lang="pt-BR" sz="1400">
                <a:solidFill>
                  <a:schemeClr val="tx2"/>
                </a:solidFill>
                <a:latin typeface="Century Gothic" panose="020B0502020202020204" pitchFamily="34" charset="0"/>
              </a:rPr>
              <a:t>Endereço</a:t>
            </a:r>
          </a:p>
          <a:p>
            <a:pPr rtl="0"/>
            <a:r>
              <a:rPr lang="pt-BR" sz="1400">
                <a:solidFill>
                  <a:schemeClr val="tx2"/>
                </a:solidFill>
                <a:latin typeface="Century Gothic" panose="020B0502020202020204" pitchFamily="34" charset="0"/>
              </a:rPr>
              <a:t>Telefone de contato</a:t>
            </a:r>
          </a:p>
          <a:p>
            <a:pPr rtl="0"/>
            <a:r>
              <a:rPr lang="pt-BR" sz="1400">
                <a:solidFill>
                  <a:schemeClr val="tx2"/>
                </a:solidFill>
                <a:latin typeface="Century Gothic" panose="020B0502020202020204" pitchFamily="34" charset="0"/>
              </a:rPr>
              <a:t>Endereço web</a:t>
            </a:r>
          </a:p>
          <a:p>
            <a:pPr rtl="0"/>
            <a:r>
              <a:rPr lang="pt-BR" sz="1400">
                <a:solidFill>
                  <a:schemeClr val="tx2"/>
                </a:solidFill>
                <a:latin typeface="Century Gothic" panose="020B0502020202020204" pitchFamily="34" charset="0"/>
              </a:rPr>
              <a:t>Endereço de e-mail</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rtl="0"/>
            <a:r>
              <a:rPr lang="pt-BR" sz="6600">
                <a:ln w="31750">
                  <a:noFill/>
                </a:ln>
                <a:solidFill>
                  <a:schemeClr val="tx1">
                    <a:lumMod val="50000"/>
                    <a:lumOff val="50000"/>
                  </a:schemeClr>
                </a:solidFill>
                <a:latin typeface="Century Gothic" panose="020B0502020202020204" pitchFamily="34" charset="0"/>
              </a:rPr>
              <a:t>SEU</a:t>
            </a:r>
          </a:p>
          <a:p>
            <a:pPr algn="ctr" rtl="0"/>
            <a:r>
              <a:rPr lang="pt-BR" sz="6600">
                <a:ln w="31750">
                  <a:noFill/>
                </a:ln>
                <a:solidFill>
                  <a:schemeClr val="tx1">
                    <a:lumMod val="50000"/>
                    <a:lumOff val="50000"/>
                  </a:schemeClr>
                </a:solidFill>
                <a:latin typeface="Century Gothic" panose="020B0502020202020204" pitchFamily="34" charset="0"/>
              </a:rPr>
              <a:t>LOGOTIPO</a:t>
            </a:r>
          </a:p>
        </p:txBody>
      </p: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2188275658"/>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rtl="0">
                        <a:lnSpc>
                          <a:spcPct val="107000"/>
                        </a:lnSpc>
                        <a:spcBef>
                          <a:spcPts val="0"/>
                        </a:spcBef>
                        <a:spcAft>
                          <a:spcPts val="0"/>
                        </a:spcAft>
                      </a:pPr>
                      <a:r>
                        <a:rPr lang="pt-BR" sz="800">
                          <a:solidFill>
                            <a:sysClr val="windowText" lastClr="000000"/>
                          </a:solidFill>
                          <a:effectLst/>
                          <a:latin typeface="Century Gothic" panose="020B0502020202020204" pitchFamily="34" charset="0"/>
                        </a:rPr>
                        <a:t>PREPARADO POR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pt-BR" sz="1000" b="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TÍTULO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pt-BR"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DATA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pt-BR"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rtl="0">
                        <a:lnSpc>
                          <a:spcPct val="107000"/>
                        </a:lnSpc>
                        <a:spcBef>
                          <a:spcPts val="0"/>
                        </a:spcBef>
                        <a:spcAft>
                          <a:spcPts val="0"/>
                        </a:spcAft>
                      </a:pPr>
                      <a:r>
                        <a:rPr lang="pt-BR" sz="800">
                          <a:solidFill>
                            <a:sysClr val="windowText" lastClr="000000"/>
                          </a:solidFill>
                          <a:effectLst/>
                          <a:latin typeface="Century Gothic" panose="020B0502020202020204" pitchFamily="34" charset="0"/>
                        </a:rPr>
                        <a:t>APROVADO POR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pt-BR" sz="1000" b="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TÍTULO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pt-BR"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DATA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pt-BR"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3765182902"/>
              </p:ext>
            </p:extLst>
          </p:nvPr>
        </p:nvGraphicFramePr>
        <p:xfrm>
          <a:off x="312737" y="336823"/>
          <a:ext cx="11492575"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506663">
                  <a:extLst>
                    <a:ext uri="{9D8B030D-6E8A-4147-A177-3AD203B41FA5}">
                      <a16:colId xmlns:a16="http://schemas.microsoft.com/office/drawing/2014/main" val="503210791"/>
                    </a:ext>
                  </a:extLst>
                </a:gridCol>
                <a:gridCol w="1255596">
                  <a:extLst>
                    <a:ext uri="{9D8B030D-6E8A-4147-A177-3AD203B41FA5}">
                      <a16:colId xmlns:a16="http://schemas.microsoft.com/office/drawing/2014/main" val="2502708123"/>
                    </a:ext>
                  </a:extLst>
                </a:gridCol>
                <a:gridCol w="1611019">
                  <a:extLst>
                    <a:ext uri="{9D8B030D-6E8A-4147-A177-3AD203B41FA5}">
                      <a16:colId xmlns:a16="http://schemas.microsoft.com/office/drawing/2014/main" val="2758091971"/>
                    </a:ext>
                  </a:extLst>
                </a:gridCol>
                <a:gridCol w="684924">
                  <a:extLst>
                    <a:ext uri="{9D8B030D-6E8A-4147-A177-3AD203B41FA5}">
                      <a16:colId xmlns:a16="http://schemas.microsoft.com/office/drawing/2014/main" val="1726921897"/>
                    </a:ext>
                  </a:extLst>
                </a:gridCol>
                <a:gridCol w="684924">
                  <a:extLst>
                    <a:ext uri="{9D8B030D-6E8A-4147-A177-3AD203B41FA5}">
                      <a16:colId xmlns:a16="http://schemas.microsoft.com/office/drawing/2014/main" val="2027885230"/>
                    </a:ext>
                  </a:extLst>
                </a:gridCol>
                <a:gridCol w="928077">
                  <a:extLst>
                    <a:ext uri="{9D8B030D-6E8A-4147-A177-3AD203B41FA5}">
                      <a16:colId xmlns:a16="http://schemas.microsoft.com/office/drawing/2014/main" val="3692474588"/>
                    </a:ext>
                  </a:extLst>
                </a:gridCol>
                <a:gridCol w="3821372">
                  <a:extLst>
                    <a:ext uri="{9D8B030D-6E8A-4147-A177-3AD203B41FA5}">
                      <a16:colId xmlns:a16="http://schemas.microsoft.com/office/drawing/2014/main" val="3827231447"/>
                    </a:ext>
                  </a:extLst>
                </a:gridCol>
              </a:tblGrid>
              <a:tr h="380564">
                <a:tc>
                  <a:txBody>
                    <a:bodyPr/>
                    <a:lstStyle/>
                    <a:p>
                      <a:pPr algn="l" rtl="0" fontAlgn="ctr"/>
                      <a:r>
                        <a:rPr lang="pt-BR" sz="1000" u="none" strike="noStrike" dirty="0">
                          <a:effectLst/>
                          <a:latin typeface="Century Gothic" panose="020B0502020202020204" pitchFamily="34" charset="0"/>
                        </a:rPr>
                        <a:t>NOME DA TAREFA</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000" u="none" strike="noStrike" dirty="0">
                          <a:effectLst/>
                          <a:latin typeface="Century Gothic" panose="020B0502020202020204" pitchFamily="34" charset="0"/>
                        </a:rPr>
                        <a:t>STATUS</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000" u="none" strike="noStrike" dirty="0">
                          <a:effectLst/>
                          <a:latin typeface="Century Gothic" panose="020B0502020202020204" pitchFamily="34" charset="0"/>
                        </a:rPr>
                        <a:t>ATRIBUÍDO A</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1000" u="none" strike="noStrike" dirty="0">
                          <a:effectLst/>
                          <a:latin typeface="Century Gothic" panose="020B0502020202020204" pitchFamily="34" charset="0"/>
                        </a:rPr>
                        <a:t>DATA DE INÍCIO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1000" u="none" strike="noStrike" dirty="0">
                          <a:effectLst/>
                          <a:latin typeface="Century Gothic" panose="020B0502020202020204" pitchFamily="34" charset="0"/>
                        </a:rPr>
                        <a:t>DATA DE TÉRMINO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1000" u="none" strike="noStrike" dirty="0">
                          <a:effectLst/>
                          <a:latin typeface="Century Gothic" panose="020B0502020202020204" pitchFamily="34" charset="0"/>
                        </a:rPr>
                        <a:t>DURAÇÃO </a:t>
                      </a:r>
                    </a:p>
                    <a:p>
                      <a:pPr algn="ctr" rtl="0" fontAlgn="ctr"/>
                      <a:r>
                        <a:rPr lang="pt-BR" sz="1000" u="none" strike="noStrike" dirty="0">
                          <a:effectLst/>
                          <a:latin typeface="Century Gothic" panose="020B0502020202020204" pitchFamily="34" charset="0"/>
                        </a:rPr>
                        <a:t>em dias</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000" u="none" strike="noStrike" dirty="0">
                          <a:effectLst/>
                          <a:latin typeface="Century Gothic" panose="020B0502020202020204" pitchFamily="34" charset="0"/>
                        </a:rPr>
                        <a:t>COMENTÁRIOS</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05904566"/>
                  </a:ext>
                </a:extLst>
              </a:tr>
              <a:tr h="271831">
                <a:tc>
                  <a:txBody>
                    <a:bodyPr/>
                    <a:lstStyle/>
                    <a:p>
                      <a:pPr algn="l" rtl="0" fontAlgn="ctr"/>
                      <a:r>
                        <a:rPr lang="pt-BR" sz="1100" u="none" strike="noStrike" dirty="0">
                          <a:effectLst/>
                          <a:latin typeface="Century Gothic" panose="020B0502020202020204" pitchFamily="34" charset="0"/>
                        </a:rPr>
                        <a:t>Tarefa 1 – insira aqui seu texto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Concluído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16/01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16/01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6126271"/>
                  </a:ext>
                </a:extLst>
              </a:tr>
              <a:tr h="271831">
                <a:tc>
                  <a:txBody>
                    <a:bodyPr/>
                    <a:lstStyle/>
                    <a:p>
                      <a:pPr algn="l" rtl="0" fontAlgn="ctr"/>
                      <a:r>
                        <a:rPr lang="pt-BR" sz="1100" u="none" strike="noStrike" dirty="0">
                          <a:effectLst/>
                          <a:latin typeface="Century Gothic" panose="020B0502020202020204" pitchFamily="34" charset="0"/>
                        </a:rPr>
                        <a:t>Subtarefa 1.1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Concluído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18/01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21/01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4349300"/>
                  </a:ext>
                </a:extLst>
              </a:tr>
              <a:tr h="271831">
                <a:tc>
                  <a:txBody>
                    <a:bodyPr/>
                    <a:lstStyle/>
                    <a:p>
                      <a:pPr algn="l" rtl="0" fontAlgn="ctr"/>
                      <a:r>
                        <a:rPr lang="pt-BR" sz="1100" u="none" strike="noStrike">
                          <a:effectLst/>
                          <a:latin typeface="Century Gothic" panose="020B0502020202020204" pitchFamily="34" charset="0"/>
                        </a:rPr>
                        <a:t>Tarefa 2 – insira aqui seu texto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Concluído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dirty="0">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10844664"/>
                  </a:ext>
                </a:extLst>
              </a:tr>
              <a:tr h="271831">
                <a:tc>
                  <a:txBody>
                    <a:bodyPr/>
                    <a:lstStyle/>
                    <a:p>
                      <a:pPr algn="l" rtl="0" fontAlgn="ctr"/>
                      <a:r>
                        <a:rPr lang="pt-BR" sz="1100" u="none" strike="noStrike" dirty="0">
                          <a:effectLst/>
                          <a:latin typeface="Century Gothic" panose="020B0502020202020204" pitchFamily="34" charset="0"/>
                        </a:rPr>
                        <a:t>Subtarefa 2.1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Em andamento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dirty="0">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dirty="0">
                          <a:effectLst/>
                          <a:latin typeface="Century Gothic" panose="020B0502020202020204" pitchFamily="34" charset="0"/>
                        </a:rPr>
                        <a:t>23/01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dirty="0">
                          <a:effectLst/>
                          <a:latin typeface="Century Gothic" panose="020B0502020202020204" pitchFamily="34" charset="0"/>
                        </a:rPr>
                        <a:t>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930472"/>
                  </a:ext>
                </a:extLst>
              </a:tr>
              <a:tr h="271831">
                <a:tc>
                  <a:txBody>
                    <a:bodyPr/>
                    <a:lstStyle/>
                    <a:p>
                      <a:pPr algn="l" rtl="0" fontAlgn="ctr"/>
                      <a:r>
                        <a:rPr lang="pt-BR" sz="1100" u="none" strike="noStrike">
                          <a:effectLst/>
                          <a:latin typeface="Century Gothic" panose="020B0502020202020204" pitchFamily="34" charset="0"/>
                        </a:rPr>
                        <a:t>Tarefa 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Em andamento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28/01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dirty="0">
                          <a:effectLst/>
                          <a:latin typeface="Century Gothic" panose="020B0502020202020204" pitchFamily="34" charset="0"/>
                        </a:rPr>
                        <a:t>7</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6521801"/>
                  </a:ext>
                </a:extLst>
              </a:tr>
              <a:tr h="271831">
                <a:tc>
                  <a:txBody>
                    <a:bodyPr/>
                    <a:lstStyle/>
                    <a:p>
                      <a:pPr algn="l" rtl="0" fontAlgn="ctr"/>
                      <a:r>
                        <a:rPr lang="pt-BR" sz="1100" u="none" strike="noStrike">
                          <a:effectLst/>
                          <a:latin typeface="Century Gothic" panose="020B0502020202020204" pitchFamily="34" charset="0"/>
                        </a:rPr>
                        <a:t>Tarefa 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Em espera</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27/01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29/01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5035628"/>
                  </a:ext>
                </a:extLst>
              </a:tr>
              <a:tr h="271831">
                <a:tc>
                  <a:txBody>
                    <a:bodyPr/>
                    <a:lstStyle/>
                    <a:p>
                      <a:pPr algn="l" rtl="0" fontAlgn="ctr"/>
                      <a:r>
                        <a:rPr lang="pt-BR" sz="1100" u="none" strike="noStrike">
                          <a:effectLst/>
                          <a:latin typeface="Century Gothic" panose="020B0502020202020204" pitchFamily="34" charset="0"/>
                        </a:rPr>
                        <a:t>Tarefa 5</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Em andamento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28/01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31/01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78390298"/>
                  </a:ext>
                </a:extLst>
              </a:tr>
              <a:tr h="271831">
                <a:tc>
                  <a:txBody>
                    <a:bodyPr/>
                    <a:lstStyle/>
                    <a:p>
                      <a:pPr algn="l" rtl="0" fontAlgn="ctr"/>
                      <a:r>
                        <a:rPr lang="pt-BR" sz="1100" u="none" strike="noStrike">
                          <a:effectLst/>
                          <a:latin typeface="Century Gothic" panose="020B0502020202020204" pitchFamily="34" charset="0"/>
                        </a:rPr>
                        <a:t>Tarefa 6</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Em andamento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29/01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09/02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75808"/>
                  </a:ext>
                </a:extLst>
              </a:tr>
              <a:tr h="271831">
                <a:tc>
                  <a:txBody>
                    <a:bodyPr/>
                    <a:lstStyle/>
                    <a:p>
                      <a:pPr algn="l" rtl="0" fontAlgn="ctr"/>
                      <a:r>
                        <a:rPr lang="pt-BR" sz="1100" u="none" strike="noStrike">
                          <a:effectLst/>
                          <a:latin typeface="Century Gothic" panose="020B0502020202020204" pitchFamily="34" charset="0"/>
                        </a:rPr>
                        <a:t>Tarefa 7</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02/02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02/02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2749397"/>
                  </a:ext>
                </a:extLst>
              </a:tr>
              <a:tr h="271831">
                <a:tc>
                  <a:txBody>
                    <a:bodyPr/>
                    <a:lstStyle/>
                    <a:p>
                      <a:pPr algn="l" rtl="0" fontAlgn="ctr"/>
                      <a:r>
                        <a:rPr lang="pt-BR" sz="1100" u="none" strike="noStrike">
                          <a:effectLst/>
                          <a:latin typeface="Century Gothic" panose="020B0502020202020204" pitchFamily="34" charset="0"/>
                        </a:rPr>
                        <a:t>Tarefa 8</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04/02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06/02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8885804"/>
                  </a:ext>
                </a:extLst>
              </a:tr>
              <a:tr h="271831">
                <a:tc>
                  <a:txBody>
                    <a:bodyPr/>
                    <a:lstStyle/>
                    <a:p>
                      <a:pPr algn="l" rtl="0" fontAlgn="ctr"/>
                      <a:r>
                        <a:rPr lang="pt-BR" sz="1100" u="none" strike="noStrike">
                          <a:effectLst/>
                          <a:latin typeface="Century Gothic" panose="020B0502020202020204" pitchFamily="34" charset="0"/>
                        </a:rPr>
                        <a:t>Tarefa 9</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07/02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10/02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65929483"/>
                  </a:ext>
                </a:extLst>
              </a:tr>
              <a:tr h="271831">
                <a:tc>
                  <a:txBody>
                    <a:bodyPr/>
                    <a:lstStyle/>
                    <a:p>
                      <a:pPr algn="l" rtl="0" fontAlgn="ctr"/>
                      <a:r>
                        <a:rPr lang="pt-BR" sz="1100" u="none" strike="noStrike">
                          <a:effectLst/>
                          <a:latin typeface="Century Gothic" panose="020B0502020202020204" pitchFamily="34" charset="0"/>
                        </a:rPr>
                        <a:t>Tarefa 10</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09/02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12/02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560351"/>
                  </a:ext>
                </a:extLst>
              </a:tr>
              <a:tr h="271831">
                <a:tc>
                  <a:txBody>
                    <a:bodyPr/>
                    <a:lstStyle/>
                    <a:p>
                      <a:pPr algn="l" rtl="0" fontAlgn="ctr"/>
                      <a:r>
                        <a:rPr lang="pt-BR" sz="1100" u="none" strike="noStrike">
                          <a:effectLst/>
                          <a:latin typeface="Century Gothic" panose="020B0502020202020204" pitchFamily="34" charset="0"/>
                        </a:rPr>
                        <a:t>Tarefa 11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11/02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14/02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5410519"/>
                  </a:ext>
                </a:extLst>
              </a:tr>
              <a:tr h="271831">
                <a:tc>
                  <a:txBody>
                    <a:bodyPr/>
                    <a:lstStyle/>
                    <a:p>
                      <a:pPr algn="l" rtl="0" fontAlgn="ctr"/>
                      <a:r>
                        <a:rPr lang="pt-BR" sz="1100" u="none" strike="noStrike">
                          <a:effectLst/>
                          <a:latin typeface="Century Gothic" panose="020B0502020202020204" pitchFamily="34" charset="0"/>
                        </a:rPr>
                        <a:t>Tarefa 12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10/02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8</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821969"/>
                  </a:ext>
                </a:extLst>
              </a:tr>
              <a:tr h="271831">
                <a:tc>
                  <a:txBody>
                    <a:bodyPr/>
                    <a:lstStyle/>
                    <a:p>
                      <a:pPr algn="l" rtl="0" fontAlgn="ctr"/>
                      <a:r>
                        <a:rPr lang="pt-BR" sz="1100" u="none" strike="noStrike">
                          <a:effectLst/>
                          <a:latin typeface="Century Gothic" panose="020B0502020202020204" pitchFamily="34" charset="0"/>
                        </a:rPr>
                        <a:t>Tarefa 13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1902438"/>
                  </a:ext>
                </a:extLst>
              </a:tr>
              <a:tr h="271831">
                <a:tc>
                  <a:txBody>
                    <a:bodyPr/>
                    <a:lstStyle/>
                    <a:p>
                      <a:pPr algn="l" rtl="0" fontAlgn="ctr"/>
                      <a:r>
                        <a:rPr lang="pt-BR" sz="1100" u="none" strike="noStrike">
                          <a:effectLst/>
                          <a:latin typeface="Century Gothic" panose="020B0502020202020204" pitchFamily="34" charset="0"/>
                        </a:rPr>
                        <a:t>Tarefa 14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7581960"/>
                  </a:ext>
                </a:extLst>
              </a:tr>
              <a:tr h="271831">
                <a:tc>
                  <a:txBody>
                    <a:bodyPr/>
                    <a:lstStyle/>
                    <a:p>
                      <a:pPr algn="l" rtl="0" fontAlgn="ctr"/>
                      <a:r>
                        <a:rPr lang="pt-BR" sz="1100" u="none" strike="noStrike">
                          <a:effectLst/>
                          <a:latin typeface="Century Gothic" panose="020B0502020202020204" pitchFamily="34" charset="0"/>
                        </a:rPr>
                        <a:t>Tarefa 15</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4167850"/>
                  </a:ext>
                </a:extLst>
              </a:tr>
              <a:tr h="271831">
                <a:tc>
                  <a:txBody>
                    <a:bodyPr/>
                    <a:lstStyle/>
                    <a:p>
                      <a:pPr algn="l" rtl="0" fontAlgn="ctr"/>
                      <a:r>
                        <a:rPr lang="pt-BR" sz="1100" u="none" strike="noStrike">
                          <a:effectLst/>
                          <a:latin typeface="Century Gothic" panose="020B0502020202020204" pitchFamily="34" charset="0"/>
                        </a:rPr>
                        <a:t>Tarefa 16</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1559610"/>
                  </a:ext>
                </a:extLst>
              </a:tr>
              <a:tr h="271831">
                <a:tc>
                  <a:txBody>
                    <a:bodyPr/>
                    <a:lstStyle/>
                    <a:p>
                      <a:pPr algn="l" rtl="0" fontAlgn="ctr"/>
                      <a:r>
                        <a:rPr lang="pt-BR" sz="1100" u="none" strike="noStrike">
                          <a:effectLst/>
                          <a:latin typeface="Century Gothic" panose="020B0502020202020204" pitchFamily="34" charset="0"/>
                        </a:rPr>
                        <a:t>Tarefa 17</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17/02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100" u="none" strike="noStrike">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1802195"/>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TABELA DE LINHA DO TEMPO DO PROJETO</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961544839"/>
              </p:ext>
            </p:extLst>
          </p:nvPr>
        </p:nvGraphicFramePr>
        <p:xfrm>
          <a:off x="312737" y="336823"/>
          <a:ext cx="11492578"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949078">
                  <a:extLst>
                    <a:ext uri="{9D8B030D-6E8A-4147-A177-3AD203B41FA5}">
                      <a16:colId xmlns:a16="http://schemas.microsoft.com/office/drawing/2014/main" val="503210791"/>
                    </a:ext>
                  </a:extLst>
                </a:gridCol>
                <a:gridCol w="1708700">
                  <a:extLst>
                    <a:ext uri="{9D8B030D-6E8A-4147-A177-3AD203B41FA5}">
                      <a16:colId xmlns:a16="http://schemas.microsoft.com/office/drawing/2014/main" val="2502708123"/>
                    </a:ext>
                  </a:extLst>
                </a:gridCol>
                <a:gridCol w="1708700">
                  <a:extLst>
                    <a:ext uri="{9D8B030D-6E8A-4147-A177-3AD203B41FA5}">
                      <a16:colId xmlns:a16="http://schemas.microsoft.com/office/drawing/2014/main" val="2758091971"/>
                    </a:ext>
                  </a:extLst>
                </a:gridCol>
                <a:gridCol w="1708700">
                  <a:extLst>
                    <a:ext uri="{9D8B030D-6E8A-4147-A177-3AD203B41FA5}">
                      <a16:colId xmlns:a16="http://schemas.microsoft.com/office/drawing/2014/main" val="1726921897"/>
                    </a:ext>
                  </a:extLst>
                </a:gridCol>
                <a:gridCol w="1708700">
                  <a:extLst>
                    <a:ext uri="{9D8B030D-6E8A-4147-A177-3AD203B41FA5}">
                      <a16:colId xmlns:a16="http://schemas.microsoft.com/office/drawing/2014/main" val="2027885230"/>
                    </a:ext>
                  </a:extLst>
                </a:gridCol>
                <a:gridCol w="1708700">
                  <a:extLst>
                    <a:ext uri="{9D8B030D-6E8A-4147-A177-3AD203B41FA5}">
                      <a16:colId xmlns:a16="http://schemas.microsoft.com/office/drawing/2014/main" val="3692474588"/>
                    </a:ext>
                  </a:extLst>
                </a:gridCol>
              </a:tblGrid>
              <a:tr h="380564">
                <a:tc>
                  <a:txBody>
                    <a:bodyPr/>
                    <a:lstStyle/>
                    <a:p>
                      <a:pPr algn="l" rtl="0" fontAlgn="ctr"/>
                      <a:r>
                        <a:rPr lang="pt-BR" sz="1100" u="none" strike="noStrike" dirty="0">
                          <a:effectLst/>
                          <a:latin typeface="Century Gothic" panose="020B0502020202020204" pitchFamily="34" charset="0"/>
                        </a:rPr>
                        <a:t>NOME DA TAREFA</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100" b="1" i="0" u="none" strike="noStrike">
                          <a:solidFill>
                            <a:schemeClr val="tx1"/>
                          </a:solidFill>
                          <a:effectLst/>
                          <a:latin typeface="Century Gothic" panose="020B0502020202020204" pitchFamily="34" charset="0"/>
                        </a:rPr>
                        <a:t>SEMANA 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100" b="1" i="0" u="none" strike="noStrike">
                          <a:solidFill>
                            <a:schemeClr val="tx1"/>
                          </a:solidFill>
                          <a:effectLst/>
                          <a:latin typeface="Century Gothic" panose="020B0502020202020204" pitchFamily="34" charset="0"/>
                        </a:rPr>
                        <a:t>SEMANA 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100" b="1" i="0" u="none" strike="noStrike">
                          <a:solidFill>
                            <a:schemeClr val="tx1"/>
                          </a:solidFill>
                          <a:effectLst/>
                          <a:latin typeface="Century Gothic" panose="020B0502020202020204" pitchFamily="34" charset="0"/>
                        </a:rPr>
                        <a:t>SEMANA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100" b="1" i="0" u="none" strike="noStrike">
                          <a:solidFill>
                            <a:schemeClr val="tx1"/>
                          </a:solidFill>
                          <a:effectLst/>
                          <a:latin typeface="Century Gothic" panose="020B0502020202020204" pitchFamily="34" charset="0"/>
                        </a:rPr>
                        <a:t>SEMANA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100" b="1" i="0" u="none" strike="noStrike">
                          <a:solidFill>
                            <a:schemeClr val="tx1"/>
                          </a:solidFill>
                          <a:effectLst/>
                          <a:latin typeface="Century Gothic" panose="020B0502020202020204" pitchFamily="34" charset="0"/>
                        </a:rPr>
                        <a:t>SEMANA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005904566"/>
                  </a:ext>
                </a:extLst>
              </a:tr>
              <a:tr h="271831">
                <a:tc>
                  <a:txBody>
                    <a:bodyPr/>
                    <a:lstStyle/>
                    <a:p>
                      <a:pPr algn="l" rtl="0" fontAlgn="ctr"/>
                      <a:r>
                        <a:rPr lang="pt-BR" sz="1200" u="none" strike="noStrike">
                          <a:effectLst/>
                          <a:latin typeface="Century Gothic" panose="020B0502020202020204" pitchFamily="34" charset="0"/>
                        </a:rPr>
                        <a:t>Tarefa 1 – insira aqui seu texto</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6126271"/>
                  </a:ext>
                </a:extLst>
              </a:tr>
              <a:tr h="271831">
                <a:tc>
                  <a:txBody>
                    <a:bodyPr/>
                    <a:lstStyle/>
                    <a:p>
                      <a:pPr algn="l" rtl="0" fontAlgn="ctr"/>
                      <a:r>
                        <a:rPr lang="pt-BR" sz="1200" u="none" strike="noStrike">
                          <a:effectLst/>
                          <a:latin typeface="Century Gothic" panose="020B0502020202020204" pitchFamily="34" charset="0"/>
                        </a:rPr>
                        <a:t>Subtarefa 1.1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pt-BR" sz="1200" b="0" i="0" u="none" strike="noStrike">
                          <a:solidFill>
                            <a:schemeClr val="tx1"/>
                          </a:solidFill>
                          <a:effectLst/>
                          <a:latin typeface="Century Gothic" panose="020B0502020202020204" pitchFamily="34" charset="0"/>
                        </a:rPr>
                        <a:t>    </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271831">
                <a:tc>
                  <a:txBody>
                    <a:bodyPr/>
                    <a:lstStyle/>
                    <a:p>
                      <a:pPr algn="l" rtl="0" fontAlgn="ctr"/>
                      <a:r>
                        <a:rPr lang="pt-BR" sz="1200" u="none" strike="noStrike">
                          <a:effectLst/>
                          <a:latin typeface="Century Gothic" panose="020B0502020202020204" pitchFamily="34" charset="0"/>
                        </a:rPr>
                        <a:t>Tarefa 2 – insira aqui seu texto</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271831">
                <a:tc>
                  <a:txBody>
                    <a:bodyPr/>
                    <a:lstStyle/>
                    <a:p>
                      <a:pPr algn="l" rtl="0" fontAlgn="ctr"/>
                      <a:r>
                        <a:rPr lang="pt-BR" sz="1200" u="none" strike="noStrike">
                          <a:effectLst/>
                          <a:latin typeface="Century Gothic" panose="020B0502020202020204" pitchFamily="34" charset="0"/>
                        </a:rPr>
                        <a:t>Subtarefa 2.1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271831">
                <a:tc>
                  <a:txBody>
                    <a:bodyPr/>
                    <a:lstStyle/>
                    <a:p>
                      <a:pPr algn="l" rtl="0" fontAlgn="ctr"/>
                      <a:r>
                        <a:rPr lang="pt-BR" sz="1200" u="none" strike="noStrike">
                          <a:effectLst/>
                          <a:latin typeface="Century Gothic" panose="020B0502020202020204" pitchFamily="34" charset="0"/>
                        </a:rPr>
                        <a:t>Tarefa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r h="271831">
                <a:tc>
                  <a:txBody>
                    <a:bodyPr/>
                    <a:lstStyle/>
                    <a:p>
                      <a:pPr algn="l" rtl="0" fontAlgn="ctr"/>
                      <a:r>
                        <a:rPr lang="pt-BR" sz="1200" u="none" strike="noStrike">
                          <a:effectLst/>
                          <a:latin typeface="Century Gothic" panose="020B0502020202020204" pitchFamily="34" charset="0"/>
                        </a:rPr>
                        <a:t>Tarefa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5035628"/>
                  </a:ext>
                </a:extLst>
              </a:tr>
              <a:tr h="271831">
                <a:tc>
                  <a:txBody>
                    <a:bodyPr/>
                    <a:lstStyle/>
                    <a:p>
                      <a:pPr algn="l" rtl="0" fontAlgn="ctr"/>
                      <a:r>
                        <a:rPr lang="pt-BR" sz="1200" u="none" strike="noStrike">
                          <a:effectLst/>
                          <a:latin typeface="Century Gothic" panose="020B0502020202020204" pitchFamily="34" charset="0"/>
                        </a:rPr>
                        <a:t>Tarefa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8390298"/>
                  </a:ext>
                </a:extLst>
              </a:tr>
              <a:tr h="271831">
                <a:tc>
                  <a:txBody>
                    <a:bodyPr/>
                    <a:lstStyle/>
                    <a:p>
                      <a:pPr algn="l" rtl="0" fontAlgn="ctr"/>
                      <a:r>
                        <a:rPr lang="pt-BR" sz="1200" u="none" strike="noStrike">
                          <a:effectLst/>
                          <a:latin typeface="Century Gothic" panose="020B0502020202020204" pitchFamily="34" charset="0"/>
                        </a:rPr>
                        <a:t>Tarefa 6</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775808"/>
                  </a:ext>
                </a:extLst>
              </a:tr>
              <a:tr h="271831">
                <a:tc>
                  <a:txBody>
                    <a:bodyPr/>
                    <a:lstStyle/>
                    <a:p>
                      <a:pPr algn="l" rtl="0" fontAlgn="ctr"/>
                      <a:r>
                        <a:rPr lang="pt-BR" sz="1200" u="none" strike="noStrike">
                          <a:effectLst/>
                          <a:latin typeface="Century Gothic" panose="020B0502020202020204" pitchFamily="34" charset="0"/>
                        </a:rPr>
                        <a:t>Tarefa 7</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2749397"/>
                  </a:ext>
                </a:extLst>
              </a:tr>
              <a:tr h="271831">
                <a:tc>
                  <a:txBody>
                    <a:bodyPr/>
                    <a:lstStyle/>
                    <a:p>
                      <a:pPr algn="l" rtl="0" fontAlgn="ctr"/>
                      <a:r>
                        <a:rPr lang="pt-BR" sz="1200" u="none" strike="noStrike">
                          <a:effectLst/>
                          <a:latin typeface="Century Gothic" panose="020B0502020202020204" pitchFamily="34" charset="0"/>
                        </a:rPr>
                        <a:t>Tarefa 8</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8885804"/>
                  </a:ext>
                </a:extLst>
              </a:tr>
              <a:tr h="271831">
                <a:tc>
                  <a:txBody>
                    <a:bodyPr/>
                    <a:lstStyle/>
                    <a:p>
                      <a:pPr algn="l" rtl="0" fontAlgn="ctr"/>
                      <a:r>
                        <a:rPr lang="pt-BR" sz="1200" u="none" strike="noStrike">
                          <a:effectLst/>
                          <a:latin typeface="Century Gothic" panose="020B0502020202020204" pitchFamily="34" charset="0"/>
                        </a:rPr>
                        <a:t>Tarefa 9</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5929483"/>
                  </a:ext>
                </a:extLst>
              </a:tr>
              <a:tr h="271831">
                <a:tc>
                  <a:txBody>
                    <a:bodyPr/>
                    <a:lstStyle/>
                    <a:p>
                      <a:pPr algn="l" rtl="0" fontAlgn="ctr"/>
                      <a:r>
                        <a:rPr lang="pt-BR" sz="1200" u="none" strike="noStrike">
                          <a:effectLst/>
                          <a:latin typeface="Century Gothic" panose="020B0502020202020204" pitchFamily="34" charset="0"/>
                        </a:rPr>
                        <a:t>Tarefa 10</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5560351"/>
                  </a:ext>
                </a:extLst>
              </a:tr>
              <a:tr h="271831">
                <a:tc>
                  <a:txBody>
                    <a:bodyPr/>
                    <a:lstStyle/>
                    <a:p>
                      <a:pPr algn="l" rtl="0" fontAlgn="ctr"/>
                      <a:r>
                        <a:rPr lang="pt-BR" sz="1200" u="none" strike="noStrike">
                          <a:effectLst/>
                          <a:latin typeface="Century Gothic" panose="020B0502020202020204" pitchFamily="34" charset="0"/>
                        </a:rPr>
                        <a:t>Tarefa 11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5410519"/>
                  </a:ext>
                </a:extLst>
              </a:tr>
              <a:tr h="271831">
                <a:tc>
                  <a:txBody>
                    <a:bodyPr/>
                    <a:lstStyle/>
                    <a:p>
                      <a:pPr algn="l" rtl="0" fontAlgn="ctr"/>
                      <a:r>
                        <a:rPr lang="pt-BR" sz="1200" u="none" strike="noStrike">
                          <a:effectLst/>
                          <a:latin typeface="Century Gothic" panose="020B0502020202020204" pitchFamily="34" charset="0"/>
                        </a:rPr>
                        <a:t>Tarefa 12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821969"/>
                  </a:ext>
                </a:extLst>
              </a:tr>
              <a:tr h="271831">
                <a:tc>
                  <a:txBody>
                    <a:bodyPr/>
                    <a:lstStyle/>
                    <a:p>
                      <a:pPr algn="l" rtl="0" fontAlgn="ctr"/>
                      <a:r>
                        <a:rPr lang="pt-BR" sz="1200" u="none" strike="noStrike">
                          <a:effectLst/>
                          <a:latin typeface="Century Gothic" panose="020B0502020202020204" pitchFamily="34" charset="0"/>
                        </a:rPr>
                        <a:t>Tarefa 13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1902438"/>
                  </a:ext>
                </a:extLst>
              </a:tr>
              <a:tr h="271831">
                <a:tc>
                  <a:txBody>
                    <a:bodyPr/>
                    <a:lstStyle/>
                    <a:p>
                      <a:pPr algn="l" rtl="0" fontAlgn="ctr"/>
                      <a:r>
                        <a:rPr lang="pt-BR" sz="1200" u="none" strike="noStrike">
                          <a:effectLst/>
                          <a:latin typeface="Century Gothic" panose="020B0502020202020204" pitchFamily="34" charset="0"/>
                        </a:rPr>
                        <a:t>Tarefa 14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7581960"/>
                  </a:ext>
                </a:extLst>
              </a:tr>
              <a:tr h="271831">
                <a:tc>
                  <a:txBody>
                    <a:bodyPr/>
                    <a:lstStyle/>
                    <a:p>
                      <a:pPr algn="l" rtl="0" fontAlgn="ctr"/>
                      <a:r>
                        <a:rPr lang="pt-BR" sz="1200" u="none" strike="noStrike">
                          <a:effectLst/>
                          <a:latin typeface="Century Gothic" panose="020B0502020202020204" pitchFamily="34" charset="0"/>
                        </a:rPr>
                        <a:t>Tarefa 15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4167850"/>
                  </a:ext>
                </a:extLst>
              </a:tr>
              <a:tr h="271831">
                <a:tc>
                  <a:txBody>
                    <a:bodyPr/>
                    <a:lstStyle/>
                    <a:p>
                      <a:pPr algn="l" rtl="0" fontAlgn="ctr"/>
                      <a:r>
                        <a:rPr lang="pt-BR" sz="1200" u="none" strike="noStrike">
                          <a:effectLst/>
                          <a:latin typeface="Century Gothic" panose="020B0502020202020204" pitchFamily="34" charset="0"/>
                        </a:rPr>
                        <a:t>Tarefa 16</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21559610"/>
                  </a:ext>
                </a:extLst>
              </a:tr>
              <a:tr h="271831">
                <a:tc>
                  <a:txBody>
                    <a:bodyPr/>
                    <a:lstStyle/>
                    <a:p>
                      <a:pPr algn="l" rtl="0" fontAlgn="ctr"/>
                      <a:r>
                        <a:rPr lang="pt-BR" sz="1200" u="none" strike="noStrike">
                          <a:effectLst/>
                          <a:latin typeface="Century Gothic" panose="020B0502020202020204" pitchFamily="34" charset="0"/>
                        </a:rPr>
                        <a:t>Tarefa 17</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1802195"/>
                  </a:ext>
                </a:extLst>
              </a:tr>
            </a:tbl>
          </a:graphicData>
        </a:graphic>
      </p:graphicFrame>
      <p:sp>
        <p:nvSpPr>
          <p:cNvPr id="9" name="Rectangle 8">
            <a:extLst>
              <a:ext uri="{FF2B5EF4-FFF2-40B4-BE49-F238E27FC236}">
                <a16:creationId xmlns:a16="http://schemas.microsoft.com/office/drawing/2014/main" id="{A29CD5BC-1FC1-B240-A679-CCECB6964BA1}"/>
              </a:ext>
            </a:extLst>
          </p:cNvPr>
          <p:cNvSpPr/>
          <p:nvPr/>
        </p:nvSpPr>
        <p:spPr>
          <a:xfrm>
            <a:off x="3357349" y="764222"/>
            <a:ext cx="10918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CCD3ABD-7C2C-D542-A714-F2FCF6515A10}"/>
              </a:ext>
            </a:extLst>
          </p:cNvPr>
          <p:cNvSpPr/>
          <p:nvPr/>
        </p:nvSpPr>
        <p:spPr>
          <a:xfrm>
            <a:off x="3665551" y="1036235"/>
            <a:ext cx="938253"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6543DD-F980-7A4F-BE0C-3C16FADB45A0}"/>
              </a:ext>
            </a:extLst>
          </p:cNvPr>
          <p:cNvSpPr/>
          <p:nvPr/>
        </p:nvSpPr>
        <p:spPr>
          <a:xfrm>
            <a:off x="4603804" y="1308248"/>
            <a:ext cx="28624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a:t> </a:t>
            </a:r>
          </a:p>
        </p:txBody>
      </p:sp>
      <p:sp>
        <p:nvSpPr>
          <p:cNvPr id="13" name="Rectangle 12">
            <a:extLst>
              <a:ext uri="{FF2B5EF4-FFF2-40B4-BE49-F238E27FC236}">
                <a16:creationId xmlns:a16="http://schemas.microsoft.com/office/drawing/2014/main" id="{B51201D1-5592-3240-BE7A-FC63FD70721C}"/>
              </a:ext>
            </a:extLst>
          </p:cNvPr>
          <p:cNvSpPr/>
          <p:nvPr/>
        </p:nvSpPr>
        <p:spPr>
          <a:xfrm>
            <a:off x="4715302" y="1580261"/>
            <a:ext cx="1232274"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7955AFC-7260-424C-9747-4A06560DF112}"/>
              </a:ext>
            </a:extLst>
          </p:cNvPr>
          <p:cNvSpPr/>
          <p:nvPr/>
        </p:nvSpPr>
        <p:spPr>
          <a:xfrm>
            <a:off x="4603804" y="1852274"/>
            <a:ext cx="170953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9681F3E-F4A8-5045-B2EC-158F1C2F6AEF}"/>
              </a:ext>
            </a:extLst>
          </p:cNvPr>
          <p:cNvSpPr/>
          <p:nvPr/>
        </p:nvSpPr>
        <p:spPr>
          <a:xfrm>
            <a:off x="5838394" y="2124287"/>
            <a:ext cx="68751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BDFB795-53C3-3641-8355-4FD2DCB7CBED}"/>
              </a:ext>
            </a:extLst>
          </p:cNvPr>
          <p:cNvSpPr/>
          <p:nvPr/>
        </p:nvSpPr>
        <p:spPr>
          <a:xfrm>
            <a:off x="6073255" y="2396300"/>
            <a:ext cx="101448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9277587-EAE6-F143-8E64-F589FBDEC40E}"/>
              </a:ext>
            </a:extLst>
          </p:cNvPr>
          <p:cNvSpPr/>
          <p:nvPr/>
        </p:nvSpPr>
        <p:spPr>
          <a:xfrm>
            <a:off x="6313336" y="2668313"/>
            <a:ext cx="29284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DB3C825-2313-0140-A4DD-A35B7A95CFF3}"/>
              </a:ext>
            </a:extLst>
          </p:cNvPr>
          <p:cNvSpPr/>
          <p:nvPr/>
        </p:nvSpPr>
        <p:spPr>
          <a:xfrm>
            <a:off x="7322026" y="2940326"/>
            <a:ext cx="21836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017AFE7-43F7-164C-B46D-05F797347C56}"/>
              </a:ext>
            </a:extLst>
          </p:cNvPr>
          <p:cNvSpPr/>
          <p:nvPr/>
        </p:nvSpPr>
        <p:spPr>
          <a:xfrm>
            <a:off x="7777573" y="3212339"/>
            <a:ext cx="73827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521F40C-0CF5-854D-98DC-704C941F3139}"/>
              </a:ext>
            </a:extLst>
          </p:cNvPr>
          <p:cNvSpPr/>
          <p:nvPr/>
        </p:nvSpPr>
        <p:spPr>
          <a:xfrm>
            <a:off x="8515845" y="3484352"/>
            <a:ext cx="962109"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FFA6FB2-43A4-8542-956B-3D2375AE9DA5}"/>
              </a:ext>
            </a:extLst>
          </p:cNvPr>
          <p:cNvSpPr/>
          <p:nvPr/>
        </p:nvSpPr>
        <p:spPr>
          <a:xfrm>
            <a:off x="8996899" y="3756365"/>
            <a:ext cx="96210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F7E8610-4C73-0745-B687-AEAE55C78A87}"/>
              </a:ext>
            </a:extLst>
          </p:cNvPr>
          <p:cNvSpPr/>
          <p:nvPr/>
        </p:nvSpPr>
        <p:spPr>
          <a:xfrm>
            <a:off x="9477952" y="4028378"/>
            <a:ext cx="962107"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61E7005-6FE3-2C44-80F4-3BD43DDE248E}"/>
              </a:ext>
            </a:extLst>
          </p:cNvPr>
          <p:cNvSpPr/>
          <p:nvPr/>
        </p:nvSpPr>
        <p:spPr>
          <a:xfrm>
            <a:off x="9273877" y="4300391"/>
            <a:ext cx="188771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B80757C-1D38-CA40-ABE2-46D1CFDF7792}"/>
              </a:ext>
            </a:extLst>
          </p:cNvPr>
          <p:cNvSpPr/>
          <p:nvPr/>
        </p:nvSpPr>
        <p:spPr>
          <a:xfrm>
            <a:off x="10440059" y="4572404"/>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CC4C11D-8B04-C140-B554-6A1EFE2CADF3}"/>
              </a:ext>
            </a:extLst>
          </p:cNvPr>
          <p:cNvSpPr/>
          <p:nvPr/>
        </p:nvSpPr>
        <p:spPr>
          <a:xfrm>
            <a:off x="10440059" y="4844417"/>
            <a:ext cx="26888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829B1EE-93DA-B44C-9D1D-A5CFA9D13C94}"/>
              </a:ext>
            </a:extLst>
          </p:cNvPr>
          <p:cNvSpPr/>
          <p:nvPr/>
        </p:nvSpPr>
        <p:spPr>
          <a:xfrm>
            <a:off x="10465321" y="5116430"/>
            <a:ext cx="4915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307F99-9748-3B40-A41F-D597A07BF080}"/>
              </a:ext>
            </a:extLst>
          </p:cNvPr>
          <p:cNvSpPr/>
          <p:nvPr/>
        </p:nvSpPr>
        <p:spPr>
          <a:xfrm>
            <a:off x="10691643" y="5388443"/>
            <a:ext cx="26525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E982A03-DDCE-584C-B7E9-5EE98D6DAD39}"/>
              </a:ext>
            </a:extLst>
          </p:cNvPr>
          <p:cNvSpPr/>
          <p:nvPr/>
        </p:nvSpPr>
        <p:spPr>
          <a:xfrm>
            <a:off x="10465322" y="5660462"/>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a:t> </a:t>
            </a:r>
          </a:p>
        </p:txBody>
      </p:sp>
      <p:sp>
        <p:nvSpPr>
          <p:cNvPr id="31" name="Rectangle 30">
            <a:extLst>
              <a:ext uri="{FF2B5EF4-FFF2-40B4-BE49-F238E27FC236}">
                <a16:creationId xmlns:a16="http://schemas.microsoft.com/office/drawing/2014/main" id="{0E29FD25-1044-E649-A312-EC9DB728FFE1}"/>
              </a:ext>
            </a:extLst>
          </p:cNvPr>
          <p:cNvSpPr/>
          <p:nvPr/>
        </p:nvSpPr>
        <p:spPr>
          <a:xfrm rot="2700000">
            <a:off x="1450619" y="6034950"/>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0A60EF89-CEE5-B442-92DE-9AC5EF9D7B27}"/>
              </a:ext>
            </a:extLst>
          </p:cNvPr>
          <p:cNvSpPr txBox="1"/>
          <p:nvPr/>
        </p:nvSpPr>
        <p:spPr>
          <a:xfrm>
            <a:off x="1710301" y="5941724"/>
            <a:ext cx="2029723" cy="307777"/>
          </a:xfrm>
          <a:prstGeom prst="rect">
            <a:avLst/>
          </a:prstGeom>
          <a:noFill/>
        </p:spPr>
        <p:txBody>
          <a:bodyPr wrap="none" rtlCol="0">
            <a:spAutoFit/>
          </a:bodyPr>
          <a:lstStyle/>
          <a:p>
            <a:pPr rtl="0"/>
            <a:r>
              <a:rPr lang="pt-BR" sz="1400">
                <a:latin typeface="Century Gothic" panose="020B0502020202020204" pitchFamily="34" charset="0"/>
              </a:rPr>
              <a:t>ANTES DO CRONOGRAMA</a:t>
            </a:r>
          </a:p>
        </p:txBody>
      </p:sp>
      <p:sp>
        <p:nvSpPr>
          <p:cNvPr id="33" name="Sun 32">
            <a:extLst>
              <a:ext uri="{FF2B5EF4-FFF2-40B4-BE49-F238E27FC236}">
                <a16:creationId xmlns:a16="http://schemas.microsoft.com/office/drawing/2014/main" id="{F3B74474-C01F-7442-888D-E29C82170034}"/>
              </a:ext>
            </a:extLst>
          </p:cNvPr>
          <p:cNvSpPr/>
          <p:nvPr/>
        </p:nvSpPr>
        <p:spPr>
          <a:xfrm rot="2700000">
            <a:off x="4847990" y="6012089"/>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1C7C83BF-E9F8-5644-A620-9F79302272DA}"/>
              </a:ext>
            </a:extLst>
          </p:cNvPr>
          <p:cNvSpPr txBox="1"/>
          <p:nvPr/>
        </p:nvSpPr>
        <p:spPr>
          <a:xfrm>
            <a:off x="5108280" y="5941723"/>
            <a:ext cx="1120820" cy="307777"/>
          </a:xfrm>
          <a:prstGeom prst="rect">
            <a:avLst/>
          </a:prstGeom>
          <a:noFill/>
        </p:spPr>
        <p:txBody>
          <a:bodyPr wrap="none" rtlCol="0">
            <a:spAutoFit/>
          </a:bodyPr>
          <a:lstStyle/>
          <a:p>
            <a:pPr rtl="0"/>
            <a:r>
              <a:rPr lang="pt-BR" sz="1400">
                <a:latin typeface="Century Gothic" panose="020B0502020202020204" pitchFamily="34" charset="0"/>
              </a:rPr>
              <a:t>MARCO</a:t>
            </a:r>
          </a:p>
        </p:txBody>
      </p:sp>
      <p:sp>
        <p:nvSpPr>
          <p:cNvPr id="35" name="Oval 34">
            <a:extLst>
              <a:ext uri="{FF2B5EF4-FFF2-40B4-BE49-F238E27FC236}">
                <a16:creationId xmlns:a16="http://schemas.microsoft.com/office/drawing/2014/main" id="{286B5758-3E76-EC4A-BBBC-048BCFF7EFB0}"/>
              </a:ext>
            </a:extLst>
          </p:cNvPr>
          <p:cNvSpPr/>
          <p:nvPr/>
        </p:nvSpPr>
        <p:spPr>
          <a:xfrm rot="2700000">
            <a:off x="6827449" y="6012089"/>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11B6E834-B1FD-0247-B211-907B533198A1}"/>
              </a:ext>
            </a:extLst>
          </p:cNvPr>
          <p:cNvSpPr txBox="1"/>
          <p:nvPr/>
        </p:nvSpPr>
        <p:spPr>
          <a:xfrm>
            <a:off x="7087739" y="5941723"/>
            <a:ext cx="788999" cy="307777"/>
          </a:xfrm>
          <a:prstGeom prst="rect">
            <a:avLst/>
          </a:prstGeom>
          <a:noFill/>
        </p:spPr>
        <p:txBody>
          <a:bodyPr wrap="none" rtlCol="0">
            <a:spAutoFit/>
          </a:bodyPr>
          <a:lstStyle/>
          <a:p>
            <a:pPr rtl="0"/>
            <a:r>
              <a:rPr lang="pt-BR" sz="1400">
                <a:latin typeface="Century Gothic" panose="020B0502020202020204" pitchFamily="34" charset="0"/>
              </a:rPr>
              <a:t>EM RISCO</a:t>
            </a:r>
          </a:p>
        </p:txBody>
      </p:sp>
      <p:sp>
        <p:nvSpPr>
          <p:cNvPr id="37" name="Oval 36">
            <a:extLst>
              <a:ext uri="{FF2B5EF4-FFF2-40B4-BE49-F238E27FC236}">
                <a16:creationId xmlns:a16="http://schemas.microsoft.com/office/drawing/2014/main" id="{24E35F37-DFA6-C241-BCF0-5CD54470C66C}"/>
              </a:ext>
            </a:extLst>
          </p:cNvPr>
          <p:cNvSpPr/>
          <p:nvPr/>
        </p:nvSpPr>
        <p:spPr>
          <a:xfrm rot="2700000">
            <a:off x="4632627" y="1826636"/>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Sun 37">
            <a:extLst>
              <a:ext uri="{FF2B5EF4-FFF2-40B4-BE49-F238E27FC236}">
                <a16:creationId xmlns:a16="http://schemas.microsoft.com/office/drawing/2014/main" id="{A09129D7-47F0-464A-B504-97B97146D79C}"/>
              </a:ext>
            </a:extLst>
          </p:cNvPr>
          <p:cNvSpPr/>
          <p:nvPr/>
        </p:nvSpPr>
        <p:spPr>
          <a:xfrm rot="2700000">
            <a:off x="7426089" y="2656476"/>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Sun 38">
            <a:extLst>
              <a:ext uri="{FF2B5EF4-FFF2-40B4-BE49-F238E27FC236}">
                <a16:creationId xmlns:a16="http://schemas.microsoft.com/office/drawing/2014/main" id="{9406AAAF-B3A7-C84D-9F22-A598F80E136A}"/>
              </a:ext>
            </a:extLst>
          </p:cNvPr>
          <p:cNvSpPr/>
          <p:nvPr/>
        </p:nvSpPr>
        <p:spPr>
          <a:xfrm rot="2700000">
            <a:off x="8725608" y="3465710"/>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D0A555A5-82B4-F34B-B99B-5933F604FC24}"/>
              </a:ext>
            </a:extLst>
          </p:cNvPr>
          <p:cNvSpPr/>
          <p:nvPr/>
        </p:nvSpPr>
        <p:spPr>
          <a:xfrm rot="2700000">
            <a:off x="5967585" y="2667442"/>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00F720C4-6348-814A-B887-4E8095E096B2}"/>
              </a:ext>
            </a:extLst>
          </p:cNvPr>
          <p:cNvSpPr/>
          <p:nvPr/>
        </p:nvSpPr>
        <p:spPr>
          <a:xfrm rot="2700000">
            <a:off x="8876243" y="4299521"/>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7">
            <a:extLst>
              <a:ext uri="{FF2B5EF4-FFF2-40B4-BE49-F238E27FC236}">
                <a16:creationId xmlns:a16="http://schemas.microsoft.com/office/drawing/2014/main" id="{52B58A96-992E-7B47-9909-0A015E060A9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Parallelogram 42">
            <a:extLst>
              <a:ext uri="{FF2B5EF4-FFF2-40B4-BE49-F238E27FC236}">
                <a16:creationId xmlns:a16="http://schemas.microsoft.com/office/drawing/2014/main" id="{D250DFF7-B183-A64A-95DF-E7FFDA8CE1D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7CE0440E-ED5D-8442-A1C4-14D82905D8B1}"/>
              </a:ext>
            </a:extLst>
          </p:cNvPr>
          <p:cNvSpPr txBox="1"/>
          <p:nvPr/>
        </p:nvSpPr>
        <p:spPr>
          <a:xfrm>
            <a:off x="4800046" y="6477000"/>
            <a:ext cx="6947194"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LINHA DO TEMPO DO PROJETO</a:t>
            </a:r>
          </a:p>
        </p:txBody>
      </p:sp>
    </p:spTree>
    <p:extLst>
      <p:ext uri="{BB962C8B-B14F-4D97-AF65-F5344CB8AC3E}">
        <p14:creationId xmlns:p14="http://schemas.microsoft.com/office/powerpoint/2010/main" val="342402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rtl="0" fontAlgn="ctr"/>
                      <a:r>
                        <a:rPr lang="pt-BR" sz="1600" b="0" i="0" u="none" strike="noStrike">
                          <a:solidFill>
                            <a:schemeClr val="tx1"/>
                          </a:solidFill>
                          <a:effectLst/>
                          <a:latin typeface="Century Gothic" panose="020B0502020202020204" pitchFamily="34" charset="0"/>
                        </a:rPr>
                        <a:t>Inserir texto</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RELATÓRIO DO PROJETO</a:t>
            </a: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Artigos, modelos ou informações disponibilizados pela Smartsheet no site são apenas para referência. Trabalhamos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relacionados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arketing-Project-Timeline-Template_PowerPoint" id="{D5A7A9EB-1E13-EC49-B75A-12BC8E8112C7}" vid="{D86D0AD0-57C9-A64E-9DB0-F0704C3A10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IC-Marketing-Project-Timeline-Template_PowerPoint</Template>
  <TotalTime>3</TotalTime>
  <Words>431</Words>
  <Application>Microsoft Office PowerPoint</Application>
  <PresentationFormat>Widescreen</PresentationFormat>
  <Paragraphs>210</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Jessie Jiao</cp:lastModifiedBy>
  <cp:revision>4</cp:revision>
  <dcterms:created xsi:type="dcterms:W3CDTF">2021-02-11T20:11:57Z</dcterms:created>
  <dcterms:modified xsi:type="dcterms:W3CDTF">2024-12-27T07:52:06Z</dcterms:modified>
</cp:coreProperties>
</file>