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5"/>
    <a:srgbClr val="FFF2CC"/>
    <a:srgbClr val="FFF5DE"/>
    <a:srgbClr val="FFE599"/>
    <a:srgbClr val="FFB700"/>
    <a:srgbClr val="F9E8C3"/>
    <a:srgbClr val="F7DBAB"/>
    <a:srgbClr val="FEF2DE"/>
    <a:srgbClr val="FFF9F1"/>
    <a:srgbClr val="01E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11" d="100"/>
          <a:sy n="111" d="100"/>
        </p:scale>
        <p:origin x="115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3468" y="-3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t.smartsheet.com/try-it?trp=581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840418" cy="4462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2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MODELO DE FORMULÁRIO DE SOLICITAÇÃO DE ALTERAÇÃO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745280-2B10-4965-FCFE-ACD73861D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020282"/>
              </p:ext>
            </p:extLst>
          </p:nvPr>
        </p:nvGraphicFramePr>
        <p:xfrm>
          <a:off x="721596" y="785943"/>
          <a:ext cx="423282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282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do projeto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DFBDC1-B17F-30B2-DB3E-692302572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071915"/>
              </p:ext>
            </p:extLst>
          </p:nvPr>
        </p:nvGraphicFramePr>
        <p:xfrm>
          <a:off x="721596" y="1373230"/>
          <a:ext cx="423282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282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da alteração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1312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3143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28EFE96-C0F1-6560-8D81-D2F4B794F32A}"/>
              </a:ext>
            </a:extLst>
          </p:cNvPr>
          <p:cNvSpPr txBox="1"/>
          <p:nvPr/>
        </p:nvSpPr>
        <p:spPr>
          <a:xfrm rot="16200000">
            <a:off x="-614063" y="1689211"/>
            <a:ext cx="2079399" cy="276999"/>
          </a:xfrm>
          <a:prstGeom prst="rect">
            <a:avLst/>
          </a:prstGeom>
          <a:solidFill>
            <a:srgbClr val="FFB700"/>
          </a:solidFill>
        </p:spPr>
        <p:txBody>
          <a:bodyPr wrap="square" lIns="0" rIns="0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DETALHES DA ALTERAÇÃO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ADB28D-1F91-C7F4-3270-85A521470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76198"/>
              </p:ext>
            </p:extLst>
          </p:nvPr>
        </p:nvGraphicFramePr>
        <p:xfrm>
          <a:off x="5099630" y="785943"/>
          <a:ext cx="3263311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3311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Solicitado por nome e cargo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CBD545E-58B8-1FA9-6AB7-E417C4937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5766"/>
              </p:ext>
            </p:extLst>
          </p:nvPr>
        </p:nvGraphicFramePr>
        <p:xfrm>
          <a:off x="5099630" y="1373230"/>
          <a:ext cx="3263311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3311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Informações de contato do solicitante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1312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31439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8A1A8F6-AFEA-2FFF-6D32-145C9E157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8816"/>
              </p:ext>
            </p:extLst>
          </p:nvPr>
        </p:nvGraphicFramePr>
        <p:xfrm>
          <a:off x="8498876" y="658503"/>
          <a:ext cx="3352763" cy="63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588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117587">
                  <a:extLst>
                    <a:ext uri="{9D8B030D-6E8A-4147-A177-3AD203B41FA5}">
                      <a16:colId xmlns:a16="http://schemas.microsoft.com/office/drawing/2014/main" val="2571734573"/>
                    </a:ext>
                  </a:extLst>
                </a:gridCol>
                <a:gridCol w="1117588">
                  <a:extLst>
                    <a:ext uri="{9D8B030D-6E8A-4147-A177-3AD203B41FA5}">
                      <a16:colId xmlns:a16="http://schemas.microsoft.com/office/drawing/2014/main" val="171069047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N.º da alteração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cs typeface="+mn-cs"/>
                        </a:rPr>
                        <a:t>Data da solicitação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Data em que é necessário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CAC5F97-DFD2-3074-DFF4-FB011AEDB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255172"/>
              </p:ext>
            </p:extLst>
          </p:nvPr>
        </p:nvGraphicFramePr>
        <p:xfrm>
          <a:off x="9607266" y="1355788"/>
          <a:ext cx="223958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527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746526">
                  <a:extLst>
                    <a:ext uri="{9D8B030D-6E8A-4147-A177-3AD203B41FA5}">
                      <a16:colId xmlns:a16="http://schemas.microsoft.com/office/drawing/2014/main" val="2571734573"/>
                    </a:ext>
                  </a:extLst>
                </a:gridCol>
                <a:gridCol w="746527">
                  <a:extLst>
                    <a:ext uri="{9D8B030D-6E8A-4147-A177-3AD203B41FA5}">
                      <a16:colId xmlns:a16="http://schemas.microsoft.com/office/drawing/2014/main" val="171069047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ALTA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cs typeface="+mn-cs"/>
                        </a:rPr>
                        <a:t>MÉDIA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BAIXA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ECB37E6F-60C8-1E47-886C-75866C6B347C}"/>
              </a:ext>
            </a:extLst>
          </p:cNvPr>
          <p:cNvSpPr txBox="1"/>
          <p:nvPr/>
        </p:nvSpPr>
        <p:spPr>
          <a:xfrm>
            <a:off x="8494085" y="1538940"/>
            <a:ext cx="1113181" cy="28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2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PRIORIDADE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61603C4-772F-F372-1B7E-0F2EC8E8F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29027"/>
              </p:ext>
            </p:extLst>
          </p:nvPr>
        </p:nvGraphicFramePr>
        <p:xfrm>
          <a:off x="721596" y="3113640"/>
          <a:ext cx="4891472" cy="3368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70">
                  <a:extLst>
                    <a:ext uri="{9D8B030D-6E8A-4147-A177-3AD203B41FA5}">
                      <a16:colId xmlns:a16="http://schemas.microsoft.com/office/drawing/2014/main" val="1947255571"/>
                    </a:ext>
                  </a:extLst>
                </a:gridCol>
                <a:gridCol w="3991302">
                  <a:extLst>
                    <a:ext uri="{9D8B030D-6E8A-4147-A177-3AD203B41FA5}">
                      <a16:colId xmlns:a16="http://schemas.microsoft.com/office/drawing/2014/main" val="3993275376"/>
                    </a:ext>
                  </a:extLst>
                </a:gridCol>
              </a:tblGrid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Escopo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04608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Entregáveis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16618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Custo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65204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845375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Linha do tempo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85119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Partes interessadas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40081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7B4898B6-2211-4380-EFD9-AF30B647784D}"/>
              </a:ext>
            </a:extLst>
          </p:cNvPr>
          <p:cNvSpPr txBox="1"/>
          <p:nvPr/>
        </p:nvSpPr>
        <p:spPr>
          <a:xfrm rot="16200000">
            <a:off x="-1270722" y="4648209"/>
            <a:ext cx="3392718" cy="2769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IMPACTOS DA ALTERAÇÃO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D6E639E6-C0F4-2702-A97F-CBFBAD8FF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23823"/>
              </p:ext>
            </p:extLst>
          </p:nvPr>
        </p:nvGraphicFramePr>
        <p:xfrm>
          <a:off x="721595" y="2044452"/>
          <a:ext cx="7641345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71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6741174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Descrição da alteração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Motivo da alteração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89F23B1C-08A0-28D2-B937-48D4F3C5A4B7}"/>
              </a:ext>
            </a:extLst>
          </p:cNvPr>
          <p:cNvSpPr txBox="1"/>
          <p:nvPr/>
        </p:nvSpPr>
        <p:spPr>
          <a:xfrm rot="16200000">
            <a:off x="5080180" y="3853683"/>
            <a:ext cx="1757085" cy="276999"/>
          </a:xfrm>
          <a:prstGeom prst="rect">
            <a:avLst/>
          </a:prstGeom>
          <a:solidFill>
            <a:srgbClr val="FFB700"/>
          </a:solidFill>
        </p:spPr>
        <p:txBody>
          <a:bodyPr wrap="square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ANÁLISE DE RISCOS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9486F602-6D09-DABD-EBAA-1B449FA97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7788"/>
              </p:ext>
            </p:extLst>
          </p:nvPr>
        </p:nvGraphicFramePr>
        <p:xfrm>
          <a:off x="6254681" y="3113640"/>
          <a:ext cx="5592165" cy="1744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761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4583404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87245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Identificação de riscos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87245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Estratégias de mitigação de riscos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93BA0B0-2ABC-9796-F8EA-C06AA7180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69341"/>
              </p:ext>
            </p:extLst>
          </p:nvPr>
        </p:nvGraphicFramePr>
        <p:xfrm>
          <a:off x="9607266" y="2364490"/>
          <a:ext cx="223958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958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PROBABILIDADE DE RISCO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F059D1B-16A7-F552-1762-EB6ECC35A979}"/>
              </a:ext>
            </a:extLst>
          </p:cNvPr>
          <p:cNvSpPr txBox="1"/>
          <p:nvPr/>
        </p:nvSpPr>
        <p:spPr>
          <a:xfrm>
            <a:off x="5725522" y="5010586"/>
            <a:ext cx="1585884" cy="28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2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DECISÃO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391C2966-71B9-31B7-7791-E582B23A2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11422"/>
              </p:ext>
            </p:extLst>
          </p:nvPr>
        </p:nvGraphicFramePr>
        <p:xfrm>
          <a:off x="5803275" y="5323104"/>
          <a:ext cx="1620000" cy="1158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ACEITO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REJEITADO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92315"/>
                  </a:ext>
                </a:extLst>
              </a:tr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Mais informações solicitadas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95320614-001B-61BF-C98B-7DE763BC0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64041"/>
              </p:ext>
            </p:extLst>
          </p:nvPr>
        </p:nvGraphicFramePr>
        <p:xfrm>
          <a:off x="7613482" y="5121464"/>
          <a:ext cx="424590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898734956"/>
                    </a:ext>
                  </a:extLst>
                </a:gridCol>
                <a:gridCol w="843901">
                  <a:extLst>
                    <a:ext uri="{9D8B030D-6E8A-4147-A177-3AD203B41FA5}">
                      <a16:colId xmlns:a16="http://schemas.microsoft.com/office/drawing/2014/main" val="1593304492"/>
                    </a:ext>
                  </a:extLst>
                </a:gridCol>
              </a:tblGrid>
              <a:tr h="199505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do gerente de projeto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Assinatura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60E9C3C-6147-194B-DCC7-DF02E8C57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853153"/>
              </p:ext>
            </p:extLst>
          </p:nvPr>
        </p:nvGraphicFramePr>
        <p:xfrm>
          <a:off x="7613482" y="5933028"/>
          <a:ext cx="424590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898734956"/>
                    </a:ext>
                  </a:extLst>
                </a:gridCol>
                <a:gridCol w="843901">
                  <a:extLst>
                    <a:ext uri="{9D8B030D-6E8A-4147-A177-3AD203B41FA5}">
                      <a16:colId xmlns:a16="http://schemas.microsoft.com/office/drawing/2014/main" val="1593304492"/>
                    </a:ext>
                  </a:extLst>
                </a:gridCol>
              </a:tblGrid>
              <a:tr h="199505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e cargo do aprovador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Assinatura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62D2E9C-8874-0882-5668-E385C4986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4039" y="76567"/>
            <a:ext cx="2757600" cy="5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2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FORMULÁRIO DE SOLICITAÇÃO DE ALTERAÇÃO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05BD87-AE0D-854E-F9F9-72C7F458B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89986"/>
              </p:ext>
            </p:extLst>
          </p:nvPr>
        </p:nvGraphicFramePr>
        <p:xfrm>
          <a:off x="721596" y="785943"/>
          <a:ext cx="423282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282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do projeto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9104447-FB88-FD44-B36B-E32C25D52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493525"/>
              </p:ext>
            </p:extLst>
          </p:nvPr>
        </p:nvGraphicFramePr>
        <p:xfrm>
          <a:off x="721596" y="1373230"/>
          <a:ext cx="423282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282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da alteração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1312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31439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A4878AE-599E-9AF4-3257-C02FEA8959F2}"/>
              </a:ext>
            </a:extLst>
          </p:cNvPr>
          <p:cNvSpPr txBox="1"/>
          <p:nvPr/>
        </p:nvSpPr>
        <p:spPr>
          <a:xfrm rot="16200000">
            <a:off x="-614063" y="1689211"/>
            <a:ext cx="2079399" cy="276999"/>
          </a:xfrm>
          <a:prstGeom prst="rect">
            <a:avLst/>
          </a:prstGeom>
          <a:solidFill>
            <a:srgbClr val="FFB700"/>
          </a:solidFill>
        </p:spPr>
        <p:txBody>
          <a:bodyPr wrap="square" lIns="0" rIns="0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DETALHES DA ALTERAÇÃO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C3A24A2-D78C-68A5-8A52-31DC92D9E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37122"/>
              </p:ext>
            </p:extLst>
          </p:nvPr>
        </p:nvGraphicFramePr>
        <p:xfrm>
          <a:off x="5099630" y="785943"/>
          <a:ext cx="3263311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3311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Solicitado por nome e cargo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1132477-17E6-296A-409B-C55F143BD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106164"/>
              </p:ext>
            </p:extLst>
          </p:nvPr>
        </p:nvGraphicFramePr>
        <p:xfrm>
          <a:off x="5099630" y="1373230"/>
          <a:ext cx="3263311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3311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Informações de contato do solicitante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1312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31439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8C163A8-EF01-6AED-13FC-B55126D12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340519"/>
              </p:ext>
            </p:extLst>
          </p:nvPr>
        </p:nvGraphicFramePr>
        <p:xfrm>
          <a:off x="8498876" y="658503"/>
          <a:ext cx="3352763" cy="63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588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117587">
                  <a:extLst>
                    <a:ext uri="{9D8B030D-6E8A-4147-A177-3AD203B41FA5}">
                      <a16:colId xmlns:a16="http://schemas.microsoft.com/office/drawing/2014/main" val="2571734573"/>
                    </a:ext>
                  </a:extLst>
                </a:gridCol>
                <a:gridCol w="1117588">
                  <a:extLst>
                    <a:ext uri="{9D8B030D-6E8A-4147-A177-3AD203B41FA5}">
                      <a16:colId xmlns:a16="http://schemas.microsoft.com/office/drawing/2014/main" val="171069047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N.º da alteração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cs typeface="+mn-cs"/>
                        </a:rPr>
                        <a:t>Data da solicitação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Data em que é necessário</a:t>
                      </a:r>
                    </a:p>
                  </a:txBody>
                  <a:tcPr marL="68580" marR="68580" marT="0" marB="3600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4E10840-5A36-B93B-3B7C-4CF64180D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855818"/>
              </p:ext>
            </p:extLst>
          </p:nvPr>
        </p:nvGraphicFramePr>
        <p:xfrm>
          <a:off x="9607266" y="1355788"/>
          <a:ext cx="223958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6527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746526">
                  <a:extLst>
                    <a:ext uri="{9D8B030D-6E8A-4147-A177-3AD203B41FA5}">
                      <a16:colId xmlns:a16="http://schemas.microsoft.com/office/drawing/2014/main" val="2571734573"/>
                    </a:ext>
                  </a:extLst>
                </a:gridCol>
                <a:gridCol w="746527">
                  <a:extLst>
                    <a:ext uri="{9D8B030D-6E8A-4147-A177-3AD203B41FA5}">
                      <a16:colId xmlns:a16="http://schemas.microsoft.com/office/drawing/2014/main" val="171069047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ALTA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cs typeface="+mn-cs"/>
                        </a:rPr>
                        <a:t>MÉDIA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BAIXA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8201B028-36C1-CA80-B5D5-85261E0C34DE}"/>
              </a:ext>
            </a:extLst>
          </p:cNvPr>
          <p:cNvSpPr txBox="1"/>
          <p:nvPr/>
        </p:nvSpPr>
        <p:spPr>
          <a:xfrm>
            <a:off x="8494085" y="1538940"/>
            <a:ext cx="1113181" cy="28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2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PRIORIDADE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E4BE1843-9648-A7BF-80C3-82A412AD1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84610"/>
              </p:ext>
            </p:extLst>
          </p:nvPr>
        </p:nvGraphicFramePr>
        <p:xfrm>
          <a:off x="721596" y="3113640"/>
          <a:ext cx="4891472" cy="3368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70">
                  <a:extLst>
                    <a:ext uri="{9D8B030D-6E8A-4147-A177-3AD203B41FA5}">
                      <a16:colId xmlns:a16="http://schemas.microsoft.com/office/drawing/2014/main" val="1947255571"/>
                    </a:ext>
                  </a:extLst>
                </a:gridCol>
                <a:gridCol w="3991302">
                  <a:extLst>
                    <a:ext uri="{9D8B030D-6E8A-4147-A177-3AD203B41FA5}">
                      <a16:colId xmlns:a16="http://schemas.microsoft.com/office/drawing/2014/main" val="3993275376"/>
                    </a:ext>
                  </a:extLst>
                </a:gridCol>
              </a:tblGrid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Escopo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04608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Entregáveis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16618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Custo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65204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845375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Linha do tempo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85119"/>
                  </a:ext>
                </a:extLst>
              </a:tr>
              <a:tr h="56133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Partes interessadas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4008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36B0DE75-08EB-470B-4059-3F7C73655D46}"/>
              </a:ext>
            </a:extLst>
          </p:cNvPr>
          <p:cNvSpPr txBox="1"/>
          <p:nvPr/>
        </p:nvSpPr>
        <p:spPr>
          <a:xfrm rot="16200000">
            <a:off x="-1270722" y="4648209"/>
            <a:ext cx="3392718" cy="2769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IMPACTOS DA ALTERAÇÃO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038B6537-076B-4DA9-16F3-CDF133D0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742347"/>
              </p:ext>
            </p:extLst>
          </p:nvPr>
        </p:nvGraphicFramePr>
        <p:xfrm>
          <a:off x="721595" y="2044452"/>
          <a:ext cx="7641345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71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6741174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Descrição da alteração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Motivo da alteração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21D238EC-646F-2BEE-F201-9B8E549512C5}"/>
              </a:ext>
            </a:extLst>
          </p:cNvPr>
          <p:cNvSpPr txBox="1"/>
          <p:nvPr/>
        </p:nvSpPr>
        <p:spPr>
          <a:xfrm rot="16200000">
            <a:off x="5080180" y="3853683"/>
            <a:ext cx="1757085" cy="276999"/>
          </a:xfrm>
          <a:prstGeom prst="rect">
            <a:avLst/>
          </a:prstGeom>
          <a:solidFill>
            <a:srgbClr val="FFB700"/>
          </a:solidFill>
        </p:spPr>
        <p:txBody>
          <a:bodyPr wrap="square" anchor="ctr" anchorCtr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pt-BR" sz="120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ANÁLISE DE RISCOS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7D5AD9B4-8E08-E239-A817-92A049FCA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442248"/>
              </p:ext>
            </p:extLst>
          </p:nvPr>
        </p:nvGraphicFramePr>
        <p:xfrm>
          <a:off x="6254681" y="3113640"/>
          <a:ext cx="5592165" cy="1744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761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4583404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87245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Identificação de riscos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87245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Estratégias de mitigação de riscos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FBA77416-518F-3B66-D381-5547BA0FD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014851"/>
              </p:ext>
            </p:extLst>
          </p:nvPr>
        </p:nvGraphicFramePr>
        <p:xfrm>
          <a:off x="9607266" y="2364490"/>
          <a:ext cx="223958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958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PROBABILIDADE DE RISCO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741B9152-F32D-DF53-6423-9B356B1EF615}"/>
              </a:ext>
            </a:extLst>
          </p:cNvPr>
          <p:cNvSpPr txBox="1"/>
          <p:nvPr/>
        </p:nvSpPr>
        <p:spPr>
          <a:xfrm>
            <a:off x="5725522" y="5010586"/>
            <a:ext cx="1585884" cy="28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2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DECISÃO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9C728F19-2329-E6D5-FAA5-23FA26489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192265"/>
              </p:ext>
            </p:extLst>
          </p:nvPr>
        </p:nvGraphicFramePr>
        <p:xfrm>
          <a:off x="5803275" y="5323104"/>
          <a:ext cx="1620000" cy="1158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155004944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6681750"/>
                    </a:ext>
                  </a:extLst>
                </a:gridCol>
              </a:tblGrid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ACEITO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58649"/>
                  </a:ext>
                </a:extLst>
              </a:tr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REJEITADO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92315"/>
                  </a:ext>
                </a:extLst>
              </a:tr>
              <a:tr h="38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Mais informações solicitadas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55876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D18DDF0-2EE0-69ED-4D77-FF462E351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40680"/>
              </p:ext>
            </p:extLst>
          </p:nvPr>
        </p:nvGraphicFramePr>
        <p:xfrm>
          <a:off x="7613482" y="5121464"/>
          <a:ext cx="424590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898734956"/>
                    </a:ext>
                  </a:extLst>
                </a:gridCol>
                <a:gridCol w="843901">
                  <a:extLst>
                    <a:ext uri="{9D8B030D-6E8A-4147-A177-3AD203B41FA5}">
                      <a16:colId xmlns:a16="http://schemas.microsoft.com/office/drawing/2014/main" val="1593304492"/>
                    </a:ext>
                  </a:extLst>
                </a:gridCol>
              </a:tblGrid>
              <a:tr h="199505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do gerente de projeto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Assinatura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FCE78AC4-0DAD-A97F-2C44-618D782D1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58978"/>
              </p:ext>
            </p:extLst>
          </p:nvPr>
        </p:nvGraphicFramePr>
        <p:xfrm>
          <a:off x="7613482" y="5933028"/>
          <a:ext cx="424590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000">
                  <a:extLst>
                    <a:ext uri="{9D8B030D-6E8A-4147-A177-3AD203B41FA5}">
                      <a16:colId xmlns:a16="http://schemas.microsoft.com/office/drawing/2014/main" val="337674014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898734956"/>
                    </a:ext>
                  </a:extLst>
                </a:gridCol>
                <a:gridCol w="843901">
                  <a:extLst>
                    <a:ext uri="{9D8B030D-6E8A-4147-A177-3AD203B41FA5}">
                      <a16:colId xmlns:a16="http://schemas.microsoft.com/office/drawing/2014/main" val="1593304492"/>
                    </a:ext>
                  </a:extLst>
                </a:gridCol>
              </a:tblGrid>
              <a:tr h="199505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Nome e cargo do aprovador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Assinatura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45240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1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6185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AVISO DE ISENÇÃO DE RESPONSABILIDADE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Os artigos, os modelos ou as informações disponibilizados pela Smartsheet no site são apenas para referência. </a:t>
                      </a:r>
                      <a:b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Nós nos esforçamos para manter as informações atualizadas e corretas, mas não damos garantia de qualquer natureza, seja explícita ou implícita, a respeito da integridade, precisão, confiabilidade, adequação ou disponibilidade do site ou das informações, dos artigos, dos modelos ou dos gráficos contidos no site.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Portanto, toda confiança que você depositar nas informações será estritamente por sua própria conta e risco.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7106</TotalTime>
  <Words>288</Words>
  <Application>Microsoft Office PowerPoint</Application>
  <PresentationFormat>Widescreen</PresentationFormat>
  <Paragraphs>78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Cherry.Huang</cp:lastModifiedBy>
  <cp:revision>119</cp:revision>
  <cp:lastPrinted>2020-08-31T22:23:58Z</cp:lastPrinted>
  <dcterms:created xsi:type="dcterms:W3CDTF">2021-07-07T23:54:57Z</dcterms:created>
  <dcterms:modified xsi:type="dcterms:W3CDTF">2024-12-25T07:01:19Z</dcterms:modified>
</cp:coreProperties>
</file>