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3" r:id="rId2"/>
    <p:sldId id="355" r:id="rId3"/>
    <p:sldId id="361" r:id="rId4"/>
    <p:sldId id="362" r:id="rId5"/>
    <p:sldId id="360"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427"/>
    <a:srgbClr val="3C636A"/>
    <a:srgbClr val="A8C1C2"/>
    <a:srgbClr val="001033"/>
    <a:srgbClr val="5E7F85"/>
    <a:srgbClr val="19444A"/>
    <a:srgbClr val="67A9B3"/>
    <a:srgbClr val="E4EFED"/>
    <a:srgbClr val="58A0A5"/>
    <a:srgbClr val="D5D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058"/>
  </p:normalViewPr>
  <p:slideViewPr>
    <p:cSldViewPr snapToGrid="0" snapToObjects="1">
      <p:cViewPr varScale="1">
        <p:scale>
          <a:sx n="64" d="100"/>
          <a:sy n="64" d="100"/>
        </p:scale>
        <p:origin x="66" y="10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07198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9484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9341-ED4C-1D4E-0275-D25EBA8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F15C7-97AD-804C-B87A-6D90FDD6A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BBC94-9389-EC85-4D15-EBA929CAA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ABB62-90FE-D8B0-B53E-5C79B55FE288}"/>
              </a:ext>
            </a:extLst>
          </p:cNvPr>
          <p:cNvSpPr>
            <a:spLocks noGrp="1"/>
          </p:cNvSpPr>
          <p:nvPr>
            <p:ph type="sldNum" sz="quarter" idx="5"/>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309312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pt.smartsheet.com/try-it?trp=58107"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olas conectadas com fios cruzados">
            <a:extLst>
              <a:ext uri="{FF2B5EF4-FFF2-40B4-BE49-F238E27FC236}">
                <a16:creationId xmlns:a16="http://schemas.microsoft.com/office/drawing/2014/main" id="{0FCE5DF8-DDF2-C86E-A755-98330E7B4BCA}"/>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3702" y="-908615"/>
            <a:ext cx="6869579" cy="8686800"/>
          </a:xfrm>
          <a:prstGeom prst="rect">
            <a:avLst/>
          </a:prstGeom>
        </p:spPr>
      </p:pic>
      <p:pic>
        <p:nvPicPr>
          <p:cNvPr id="5" name="Picture 4" descr="Bolas conectadas com fios cruzados">
            <a:extLst>
              <a:ext uri="{FF2B5EF4-FFF2-40B4-BE49-F238E27FC236}">
                <a16:creationId xmlns:a16="http://schemas.microsoft.com/office/drawing/2014/main" id="{BC429CAC-0C81-E57E-554B-8BDC267626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28" name="Group 27">
            <a:extLst>
              <a:ext uri="{FF2B5EF4-FFF2-40B4-BE49-F238E27FC236}">
                <a16:creationId xmlns:a16="http://schemas.microsoft.com/office/drawing/2014/main" id="{64EA44F2-770C-0675-939B-FF36B516F4FD}"/>
              </a:ext>
            </a:extLst>
          </p:cNvPr>
          <p:cNvGrpSpPr/>
          <p:nvPr/>
        </p:nvGrpSpPr>
        <p:grpSpPr>
          <a:xfrm>
            <a:off x="10319546" y="61137"/>
            <a:ext cx="1813078" cy="1709844"/>
            <a:chOff x="4301836" y="1542184"/>
            <a:chExt cx="4242954" cy="4001365"/>
          </a:xfrm>
          <a:solidFill>
            <a:schemeClr val="bg1"/>
          </a:solidFill>
        </p:grpSpPr>
        <p:sp>
          <p:nvSpPr>
            <p:cNvPr id="29" name="Freeform 28">
              <a:extLst>
                <a:ext uri="{FF2B5EF4-FFF2-40B4-BE49-F238E27FC236}">
                  <a16:creationId xmlns:a16="http://schemas.microsoft.com/office/drawing/2014/main" id="{2E1AC770-689B-1D3C-551E-55C2AC7CAB6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A516881-0D7E-F46A-016F-1B1373640A9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C109F91-F648-1BE1-B331-19432B8F6441}"/>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147B00E-641F-BD8D-1A1A-FFE0F83A6174}"/>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40B2C-97F0-4FF2-BEC8-82F94C6B55D3}"/>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906656-5D34-6EC2-A82A-CF62646839D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45504B9-E0F1-3343-4E51-214F6164848B}"/>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BF4127-1384-E5A5-636B-900FAB0FA83C}"/>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C8EE4D2-AE98-B14B-2D4A-ACB4D2696C3E}"/>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C714D9-0923-C3B8-386C-7DF4E92F118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8CF09A-B772-C0DD-2CB9-2F4AA5C36DB7}"/>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10E6589-CC9F-3A84-245A-B5BEC8305DF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18D7E9D-852A-C71C-EDD4-8D54F1833E9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57803F1-845B-43F2-7C1D-4B3428B3E14F}"/>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2D5E73C-B426-564A-5B32-80BEBB764D59}"/>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9ACFBE-5524-DB45-6317-0BCC0D32A0B7}"/>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A6BED11-F4C7-1A8F-3B35-F9903CC7097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BBDE99FD-6D60-0D8F-3F43-9A1591046EC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B29854CB-EF23-FFD1-64CB-EFF89372F18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42F7C9-BBFE-24FA-9C2E-F5F4CB97F453}"/>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92F4C4F-E019-12BE-DDB3-D6236E7B213F}"/>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03386AC-141D-1A40-4F38-7CBA18F7ADD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5C77EEE2-5CF3-1A66-D7CC-0B53EC702401}"/>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9A8A30C-1DA7-2708-F3C5-6D1E5E68D16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54A45EE-EABD-7C93-5AE9-4CAC3A88098B}"/>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10780FD-1F7B-13D3-1808-866D9CA085C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FA3619F-827D-09CE-F20A-2FD148906E3D}"/>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8A1BEDED-0E25-1F1B-637D-6FDA861C8C1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AC8D60F-97A2-5359-6693-D992315A873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BF72F9-B4B0-59A4-71AD-D8887B3DB29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BB052164-843D-876B-390E-091C3CBCE279}"/>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E5269E2-6E9D-E4B0-0476-3C6BF62E61C3}"/>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C6ABCEC-E562-CCB0-21E6-2478502B97D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E9373B7-75DC-8C0E-F547-26F25CA4C2B8}"/>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3BF0CF8-822A-AB77-0F67-B7A4BA860325}"/>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5074F75-519D-3605-D6B9-B3D8C4A74D4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A95098C-D70E-EBEA-5B9F-0E64D7EE3D5E}"/>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11D677F9-5523-D217-57EA-1CE23C56586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CFD6E09A-96D1-A352-6B25-93CF679CEB85}"/>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C5A21B50-C2CE-230C-E437-37EE10E99E88}"/>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5E35B10-F70A-F47D-47C8-0D1AB95A6DD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0D39239C-DB31-1650-BE56-F76DC307C4C4}"/>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4CC44EB9-4461-49D0-00BC-22FEF6A0C39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1B2DBE7-4592-6DE4-AF17-4F56A710BC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7FB323AC-EE20-B172-B838-5EBA438D09A1}"/>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60047EFB-C4DB-417E-2DED-3AA5C55F2EA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62CD258C-1557-FCCC-2886-3B48D557863F}"/>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45DB0F57-8F33-57C9-0F9C-F2E88C4CD3F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88B9E12E-9E1E-FFFE-4732-4969A9301F8A}"/>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2B62EE5C-0B9E-7ECE-4150-F08D593E5C1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ADC7944-E326-F55C-84AA-B80B367073B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611093D-A110-4AB9-1A99-9F7492FE8311}"/>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17ED29F-C206-B4DB-2BEB-E4011A61DE66}"/>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6365F9A-A227-C0E6-FD59-01A0B897A4F9}"/>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A031AD3-1998-1761-8604-BFE30494F022}"/>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9A9A3EA-80B3-DF46-8C9F-EC19E1063A2B}"/>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F2EAF4E-0EAB-1525-1888-A6A1AE9D5112}"/>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27A26CC7-24E5-4102-6326-D4ABDA07DAE8}"/>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20A4B74-7F55-FD65-3BCD-E525EF1F9949}"/>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77237AB-0D6E-7FBA-BAD9-850D42C874C7}"/>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06B5D491-721B-A293-587F-8B13DD6847B7}"/>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02EB0702-6606-41C4-8BAA-ED3B5EC4005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CDBE9EC-8F56-E128-D261-D4B5C4C4A633}"/>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5C39714E-DA0F-55D7-022A-D5148870F4B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5D58C68-5C85-FEC6-1D8B-E444EA0780DB}"/>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90B4EEF-0CE6-6A8C-4DAF-AB427B9E588E}"/>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C606E3FF-4623-3211-EE63-2698516181B0}"/>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1913E13-E625-A899-CE8C-AF6A4B0177C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9BB41E6C-1811-CE05-C2E1-16BBE87D21EB}"/>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519D1B1-A45C-9823-A3AF-822A51B7B24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47981263-26F8-E59F-E5A9-46D651BF6E8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6B5DAE30-915D-7865-5E76-5F8B33C26C5A}"/>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FC4E689-9E01-9AC0-6A93-D25F0490C1E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88CA54AC-8A1D-0E0C-5AF6-EA70EB553D74}"/>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66D24FBE-2B58-9600-3DFF-8E6551149DD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AFF35A4-C17B-4DFF-0412-79641B742AB3}"/>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BF39E785-3B62-F439-0D92-80FF86870C98}"/>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B9FC5841-582D-FC26-8B87-CDA39BD8EC1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96299907-E61C-F70D-2C92-219261A5AA5D}"/>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5E445057-6B18-D0B9-402C-9A61B4949ECD}"/>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0771209-6158-4C1F-42EE-A36685A5F45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7A11EA00-AFA9-F231-52D1-A1198FC60C6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09468ECA-F258-AA3D-7EC3-EB7809BD8D3E}"/>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C77D3FB1-952A-845F-AE9E-4EF14AF5A9A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90A7722C-88C4-3920-3126-F9D217221E45}"/>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7A6FCFD-2E18-5DD5-FC2F-78F5B6C5E265}"/>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865F58F3-B604-F9FE-5A47-7B8D652D7E65}"/>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6D58EC7-0BB5-AE4E-EE1D-52F86BE8640A}"/>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58C4FF48-82FA-DD2C-E0CC-7178FE31CE58}"/>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AC8D73FC-6D4F-6843-9B89-121C904BCE5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0D5E5972-8F62-6FE5-5796-2718E121F007}"/>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5CCD76A9-8EA8-7CB7-9506-12F0DFA2A56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EAFB434D-21D7-DDEC-CCA9-2FFBB40306AF}"/>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00A9CF18-DD81-FD50-6857-0C4185129852}"/>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4092E06E-60DD-E141-E13E-81D703C2F117}"/>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3168AFF-4AD6-8DE2-73D5-2272E8363E4B}"/>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5867EE8-88E0-D1B0-F42D-0A425557FDE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88374117-7EE1-0B0E-71A2-9485106AE9F9}"/>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49286D18-E2CE-1992-11BC-317EB95EA85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FAF9B13-5BF4-14B1-DF3B-0081E78E6E5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2BBCE15-4A0A-EE07-C964-4BD34273AB1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2008BB16-8A76-E329-6430-A64B1921454F}"/>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2E64E7B-6507-587D-B475-125F88D3F0A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89E224D-A1FC-2EEF-73D9-3D2A7D2A6C5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36D89A5F-EE52-9CCE-1FA3-1337FE6F46D7}"/>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15B17677-1FD1-CB6E-2612-35CB3AA955E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3A6926CD-5B41-5110-2588-283125238FD4}"/>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30F7F094-5899-C5E1-F0A5-ED7EFB28FC73}"/>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6EB66DAA-0975-8805-F521-FA82D3F117D9}"/>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01E73F3-8282-14FD-C427-F52C0FEAB89C}"/>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E2F8B525-7F75-F6D1-1A4E-40E2F489DE4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747F0764-D3A0-816D-52EC-1CF09CC08671}"/>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E2079ADA-ABA1-B3C1-1D16-2B28F8362F30}"/>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1DD9903-75EC-F756-8845-373FD57A9AD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C8833530-C67B-E6AB-37D1-F18A34195A0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FC0DD35D-720B-5AD8-7F95-800A82896D7B}"/>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FECFA063-8F49-0772-B8F3-E9EF7DC2480C}"/>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259B75E7-1143-6C0B-6D66-1980A7DF910D}"/>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22A74267-4FFA-9FEF-46D8-411E1EC8BCE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7268B6A-1DA3-5475-B57A-F239EEF572F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7" name="Right Triangle 6">
            <a:extLst>
              <a:ext uri="{FF2B5EF4-FFF2-40B4-BE49-F238E27FC236}">
                <a16:creationId xmlns:a16="http://schemas.microsoft.com/office/drawing/2014/main" id="{42FE694E-4771-4DC1-F985-84FDEBCC1125}"/>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236233"/>
            <a:ext cx="6247705" cy="1938992"/>
          </a:xfrm>
          <a:prstGeom prst="rect">
            <a:avLst/>
          </a:prstGeom>
          <a:noFill/>
          <a:effectLst/>
        </p:spPr>
        <p:txBody>
          <a:bodyPr wrap="square" rtlCol="0">
            <a:spAutoFit/>
          </a:bodyPr>
          <a:lstStyle/>
          <a:p>
            <a:pPr rtl="0"/>
            <a:r>
              <a:rPr lang="pt-BR" sz="4000" b="1" dirty="0">
                <a:solidFill>
                  <a:srgbClr val="001033"/>
                </a:solidFill>
                <a:latin typeface="Century Gothic" panose="020B0502020202020204" pitchFamily="34" charset="0"/>
              </a:rPr>
              <a:t>Modelo da matriz de Pugh para engenharia – Exemplo</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59"/>
          </a:xfrm>
          <a:prstGeom prst="rect">
            <a:avLst/>
          </a:prstGeom>
        </p:spPr>
      </p:pic>
      <p:pic>
        <p:nvPicPr>
          <p:cNvPr id="35" name="Picture 34">
            <a:extLst>
              <a:ext uri="{FF2B5EF4-FFF2-40B4-BE49-F238E27FC236}">
                <a16:creationId xmlns:a16="http://schemas.microsoft.com/office/drawing/2014/main" id="{EF7B476D-3D46-502E-CA24-0D24973D14D7}"/>
              </a:ext>
            </a:extLst>
          </p:cNvPr>
          <p:cNvPicPr>
            <a:picLocks noChangeAspect="1"/>
          </p:cNvPicPr>
          <p:nvPr/>
        </p:nvPicPr>
        <p:blipFill>
          <a:blip r:embed="rId7"/>
          <a:srcRect t="160" b="160"/>
          <a:stretch/>
        </p:blipFill>
        <p:spPr>
          <a:xfrm>
            <a:off x="1647908" y="2793999"/>
            <a:ext cx="6762563" cy="3791797"/>
          </a:xfrm>
          <a:prstGeom prst="rect">
            <a:avLst/>
          </a:prstGeom>
          <a:effectLst>
            <a:outerShdw blurRad="172468" dist="45096"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olas conectadas com fios cruzado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alpha val="50000"/>
            </a:schemeClr>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990150273"/>
              </p:ext>
            </p:extLst>
          </p:nvPr>
        </p:nvGraphicFramePr>
        <p:xfrm>
          <a:off x="327121" y="414747"/>
          <a:ext cx="11529256" cy="6237120"/>
        </p:xfrm>
        <a:graphic>
          <a:graphicData uri="http://schemas.openxmlformats.org/drawingml/2006/table">
            <a:tbl>
              <a:tblPr firstRow="1" bandRow="1">
                <a:tableStyleId>{5C22544A-7EE6-4342-B048-85BDC9FD1C3A}</a:tableStyleId>
              </a:tblPr>
              <a:tblGrid>
                <a:gridCol w="2606998">
                  <a:extLst>
                    <a:ext uri="{9D8B030D-6E8A-4147-A177-3AD203B41FA5}">
                      <a16:colId xmlns:a16="http://schemas.microsoft.com/office/drawing/2014/main" val="602210714"/>
                    </a:ext>
                  </a:extLst>
                </a:gridCol>
                <a:gridCol w="892446">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95922">
                <a:tc rowSpan="2">
                  <a:txBody>
                    <a:bodyPr/>
                    <a:lstStyle/>
                    <a:p>
                      <a:pPr rtl="0">
                        <a:lnSpc>
                          <a:spcPct val="100000"/>
                        </a:lnSpc>
                      </a:pPr>
                      <a:r>
                        <a:rPr lang="pt-BR" sz="2400" b="0" spc="300">
                          <a:solidFill>
                            <a:srgbClr val="001033"/>
                          </a:solidFill>
                          <a:latin typeface="Century Gothic" panose="020B0502020202020204" pitchFamily="34" charset="0"/>
                        </a:rPr>
                        <a:t>CRITÉRIOS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a:lnSpc>
                          <a:spcPct val="100000"/>
                        </a:lnSpc>
                      </a:pPr>
                      <a:r>
                        <a:rPr lang="pt-BR" sz="1800" b="0">
                          <a:solidFill>
                            <a:schemeClr val="tx1"/>
                          </a:solidFill>
                          <a:latin typeface="Century Gothic" panose="020B0502020202020204" pitchFamily="34" charset="0"/>
                        </a:rPr>
                        <a:t>Solução atual</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pt-BR" sz="1800" b="0">
                          <a:solidFill>
                            <a:schemeClr val="tx1"/>
                          </a:solidFill>
                          <a:latin typeface="Century Gothic" panose="020B0502020202020204" pitchFamily="34" charset="0"/>
                        </a:rPr>
                        <a:t>Alternativa Um</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pt-BR" sz="1800" b="0">
                          <a:solidFill>
                            <a:schemeClr val="tx1"/>
                          </a:solidFill>
                          <a:latin typeface="Century Gothic" panose="020B0502020202020204" pitchFamily="34" charset="0"/>
                        </a:rPr>
                        <a:t>Alternativa Dois</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295922">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1400" b="0">
                          <a:solidFill>
                            <a:srgbClr val="3C636A"/>
                          </a:solidFill>
                          <a:latin typeface="Century Gothic" panose="020B0502020202020204" pitchFamily="34" charset="0"/>
                        </a:rPr>
                        <a:t>PESO</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489600">
                <a:tc>
                  <a:txBody>
                    <a:bodyPr/>
                    <a:lstStyle/>
                    <a:p>
                      <a:pPr rtl="0">
                        <a:lnSpc>
                          <a:spcPct val="100000"/>
                        </a:lnSpc>
                      </a:pPr>
                      <a:r>
                        <a:rPr lang="pt-BR" sz="1400" b="0" dirty="0">
                          <a:solidFill>
                            <a:schemeClr val="tx1"/>
                          </a:solidFill>
                          <a:latin typeface="Century Gothic" panose="020B0502020202020204" pitchFamily="34" charset="0"/>
                        </a:rPr>
                        <a:t>Eficiência energética</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2</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a:solidFill>
                            <a:schemeClr val="tx1"/>
                          </a:solidFill>
                          <a:latin typeface="Century Gothic" panose="020B0502020202020204" pitchFamily="34" charset="0"/>
                        </a:rPr>
                        <a:t>Durabilidade</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2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pt-BR" sz="2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1</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4</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black"/>
                          </a:solidFill>
                          <a:effectLst/>
                          <a:uLnTx/>
                          <a:uFillTx/>
                          <a:latin typeface="Century Gothic" panose="020B0502020202020204" pitchFamily="34" charset="0"/>
                          <a:ea typeface="+mn-ea"/>
                          <a:cs typeface="+mn-cs"/>
                        </a:rPr>
                        <a:t>Custo dos materiais</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2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1</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black"/>
                          </a:solidFill>
                          <a:effectLst/>
                          <a:uLnTx/>
                          <a:uFillTx/>
                          <a:latin typeface="Century Gothic" panose="020B0502020202020204" pitchFamily="34" charset="0"/>
                          <a:ea typeface="+mn-ea"/>
                          <a:cs typeface="+mn-cs"/>
                        </a:rPr>
                        <a:t>Facilidade de fabricação</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2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pt-BR" sz="2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2</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15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699537522"/>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black"/>
                          </a:solidFill>
                          <a:effectLst/>
                          <a:uLnTx/>
                          <a:uFillTx/>
                          <a:latin typeface="Century Gothic" panose="020B0502020202020204" pitchFamily="34" charset="0"/>
                          <a:ea typeface="+mn-ea"/>
                          <a:cs typeface="+mn-cs"/>
                        </a:rPr>
                        <a:t>Sustentabilidade</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2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pt-BR" sz="2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2</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20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119141191"/>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black"/>
                          </a:solidFill>
                          <a:effectLst/>
                          <a:uLnTx/>
                          <a:uFillTx/>
                          <a:latin typeface="Century Gothic" panose="020B0502020202020204" pitchFamily="34" charset="0"/>
                          <a:ea typeface="+mn-ea"/>
                          <a:cs typeface="+mn-cs"/>
                        </a:rPr>
                        <a:t>Potencial de inovação</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pt-BR" sz="2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2</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3</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15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11561401"/>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black"/>
                          </a:solidFill>
                          <a:effectLst/>
                          <a:uLnTx/>
                          <a:uFillTx/>
                          <a:latin typeface="Century Gothic" panose="020B0502020202020204" pitchFamily="34" charset="0"/>
                          <a:ea typeface="+mn-ea"/>
                          <a:cs typeface="+mn-cs"/>
                        </a:rPr>
                        <a:t>Escalabilidade</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pt-BR" sz="2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1</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4</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20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black"/>
                          </a:solidFill>
                          <a:effectLst/>
                          <a:uLnTx/>
                          <a:uFillTx/>
                          <a:latin typeface="Century Gothic" panose="020B0502020202020204" pitchFamily="34" charset="0"/>
                          <a:ea typeface="+mn-ea"/>
                          <a:cs typeface="+mn-cs"/>
                        </a:rPr>
                        <a:t>Manutenção e suporte</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2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4</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dirty="0">
                          <a:ln>
                            <a:noFill/>
                          </a:ln>
                          <a:solidFill>
                            <a:prstClr val="black"/>
                          </a:solidFill>
                          <a:effectLst/>
                          <a:uLnTx/>
                          <a:uFillTx/>
                          <a:latin typeface="Century Gothic" panose="020B0502020202020204" pitchFamily="34" charset="0"/>
                          <a:ea typeface="+mn-ea"/>
                          <a:cs typeface="+mn-cs"/>
                        </a:rPr>
                        <a:t>Conformidade de segurança</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2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4</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3</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black"/>
                          </a:solidFill>
                          <a:effectLst/>
                          <a:uLnTx/>
                          <a:uFillTx/>
                          <a:latin typeface="Century Gothic" panose="020B0502020202020204" pitchFamily="34" charset="0"/>
                          <a:ea typeface="+mn-ea"/>
                          <a:cs typeface="+mn-cs"/>
                        </a:rPr>
                        <a:t>Impacto no cliente</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2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pt-BR"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pt-BR" sz="2000" b="0" i="0" u="none" strike="noStrike" dirty="0">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4896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600" b="0" spc="0">
                          <a:solidFill>
                            <a:srgbClr val="001033"/>
                          </a:solidFill>
                          <a:latin typeface="Century Gothic" panose="020B0502020202020204" pitchFamily="34" charset="0"/>
                        </a:rPr>
                        <a:t>TOTAL DE PONTUAÇÃO PONDERADA</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2000">
                          <a:solidFill>
                            <a:schemeClr val="tx1"/>
                          </a:solidFill>
                          <a:latin typeface="Century Gothic" panose="020B0502020202020204" pitchFamily="34" charset="0"/>
                        </a:rPr>
                        <a:t>74</a:t>
                      </a: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2000">
                          <a:solidFill>
                            <a:schemeClr val="tx1"/>
                          </a:solidFill>
                          <a:latin typeface="Century Gothic" panose="020B0502020202020204" pitchFamily="34" charset="0"/>
                        </a:rPr>
                        <a:t>65</a:t>
                      </a: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2000" dirty="0">
                          <a:solidFill>
                            <a:schemeClr val="tx1"/>
                          </a:solidFill>
                          <a:latin typeface="Century Gothic" panose="020B0502020202020204" pitchFamily="34" charset="0"/>
                        </a:rPr>
                        <a:t>121</a:t>
                      </a: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4112210"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pt-BR" sz="3200" kern="100" dirty="0">
                <a:solidFill>
                  <a:srgbClr val="3C636A"/>
                </a:solidFill>
                <a:latin typeface="Courier" pitchFamily="2" charset="0"/>
                <a:ea typeface="Calibri" panose="020F0502020204030204" pitchFamily="34" charset="0"/>
                <a:cs typeface="Times New Roman" panose="02020603050405020304" pitchFamily="18" charset="0"/>
              </a:rPr>
              <a:t>Matriz de Pugh</a:t>
            </a: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9967931"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olas conectadas com fios cruzado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alpha val="50000"/>
            </a:schemeClr>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3296206996"/>
              </p:ext>
            </p:extLst>
          </p:nvPr>
        </p:nvGraphicFramePr>
        <p:xfrm>
          <a:off x="327121" y="414747"/>
          <a:ext cx="11529256" cy="6237360"/>
        </p:xfrm>
        <a:graphic>
          <a:graphicData uri="http://schemas.openxmlformats.org/drawingml/2006/table">
            <a:tbl>
              <a:tblPr firstRow="1" bandRow="1">
                <a:tableStyleId>{5C22544A-7EE6-4342-B048-85BDC9FD1C3A}</a:tableStyleId>
              </a:tblPr>
              <a:tblGrid>
                <a:gridCol w="2606998">
                  <a:extLst>
                    <a:ext uri="{9D8B030D-6E8A-4147-A177-3AD203B41FA5}">
                      <a16:colId xmlns:a16="http://schemas.microsoft.com/office/drawing/2014/main" val="602210714"/>
                    </a:ext>
                  </a:extLst>
                </a:gridCol>
                <a:gridCol w="892446">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95922">
                <a:tc rowSpan="2">
                  <a:txBody>
                    <a:bodyPr/>
                    <a:lstStyle/>
                    <a:p>
                      <a:pPr rtl="0">
                        <a:lnSpc>
                          <a:spcPct val="100000"/>
                        </a:lnSpc>
                      </a:pPr>
                      <a:r>
                        <a:rPr lang="pt-BR" sz="2400" b="0" spc="300">
                          <a:solidFill>
                            <a:srgbClr val="001033"/>
                          </a:solidFill>
                          <a:latin typeface="Century Gothic" panose="020B0502020202020204" pitchFamily="34" charset="0"/>
                        </a:rPr>
                        <a:t>CRITÉRIOS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a:lnSpc>
                          <a:spcPct val="100000"/>
                        </a:lnSpc>
                      </a:pPr>
                      <a:r>
                        <a:rPr lang="pt-BR" sz="1800" b="0">
                          <a:solidFill>
                            <a:schemeClr val="tx1"/>
                          </a:solidFill>
                          <a:latin typeface="Century Gothic" panose="020B0502020202020204" pitchFamily="34" charset="0"/>
                        </a:rPr>
                        <a:t>Solução atual</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pt-BR" sz="1800" b="0">
                          <a:solidFill>
                            <a:schemeClr val="tx1"/>
                          </a:solidFill>
                          <a:latin typeface="Century Gothic" panose="020B0502020202020204" pitchFamily="34" charset="0"/>
                        </a:rPr>
                        <a:t>Alternativa Um</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pt-BR" sz="1800" b="0">
                          <a:solidFill>
                            <a:schemeClr val="tx1"/>
                          </a:solidFill>
                          <a:latin typeface="Century Gothic" panose="020B0502020202020204" pitchFamily="34" charset="0"/>
                        </a:rPr>
                        <a:t>Alternativa Dois</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295922">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1400" b="0">
                          <a:solidFill>
                            <a:srgbClr val="3C636A"/>
                          </a:solidFill>
                          <a:latin typeface="Century Gothic" panose="020B0502020202020204" pitchFamily="34" charset="0"/>
                        </a:rPr>
                        <a:t>PESO</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489600">
                <a:tc>
                  <a:txBody>
                    <a:bodyPr/>
                    <a:lstStyle/>
                    <a:p>
                      <a:pPr rtl="0">
                        <a:lnSpc>
                          <a:spcPct val="100000"/>
                        </a:lnSpc>
                      </a:pPr>
                      <a:r>
                        <a:rPr lang="pt-BR" sz="1400" b="0" dirty="0">
                          <a:solidFill>
                            <a:schemeClr val="tx1"/>
                          </a:solidFill>
                          <a:latin typeface="Century Gothic" panose="020B0502020202020204" pitchFamily="34" charset="0"/>
                        </a:rPr>
                        <a:t>Fator 1</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Century Gothic" panose="020B0502020202020204" pitchFamily="34" charset="0"/>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699537522"/>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119141191"/>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11561401"/>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518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48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4896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600" b="0" spc="0">
                          <a:solidFill>
                            <a:srgbClr val="001033"/>
                          </a:solidFill>
                          <a:latin typeface="Century Gothic" panose="020B0502020202020204" pitchFamily="34" charset="0"/>
                        </a:rPr>
                        <a:t>TOTAL DE PONTUAÇÃO PONDERADA</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3717493"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pt-BR" sz="3200" kern="100" dirty="0">
                <a:solidFill>
                  <a:srgbClr val="3C636A"/>
                </a:solidFill>
                <a:latin typeface="Courier" pitchFamily="2" charset="0"/>
                <a:ea typeface="Calibri" panose="020F0502020204030204" pitchFamily="34" charset="0"/>
                <a:cs typeface="Times New Roman" panose="02020603050405020304" pitchFamily="18" charset="0"/>
              </a:rPr>
              <a:t>Matriz de Pugh</a:t>
            </a: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659864"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131520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olas conectadas com fios cruzado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845536445"/>
              </p:ext>
            </p:extLst>
          </p:nvPr>
        </p:nvGraphicFramePr>
        <p:xfrm>
          <a:off x="327121" y="414747"/>
          <a:ext cx="11529256" cy="6252485"/>
        </p:xfrm>
        <a:graphic>
          <a:graphicData uri="http://schemas.openxmlformats.org/drawingml/2006/table">
            <a:tbl>
              <a:tblPr firstRow="1" bandRow="1">
                <a:tableStyleId>{5C22544A-7EE6-4342-B048-85BDC9FD1C3A}</a:tableStyleId>
              </a:tblPr>
              <a:tblGrid>
                <a:gridCol w="2606998">
                  <a:extLst>
                    <a:ext uri="{9D8B030D-6E8A-4147-A177-3AD203B41FA5}">
                      <a16:colId xmlns:a16="http://schemas.microsoft.com/office/drawing/2014/main" val="602210714"/>
                    </a:ext>
                  </a:extLst>
                </a:gridCol>
                <a:gridCol w="892446">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875434">
                <a:tc rowSpan="2">
                  <a:txBody>
                    <a:bodyPr/>
                    <a:lstStyle/>
                    <a:p>
                      <a:pPr rtl="0">
                        <a:lnSpc>
                          <a:spcPct val="100000"/>
                        </a:lnSpc>
                      </a:pPr>
                      <a:r>
                        <a:rPr lang="pt-BR" sz="2400" b="0" spc="300">
                          <a:solidFill>
                            <a:srgbClr val="001033"/>
                          </a:solidFill>
                          <a:latin typeface="Century Gothic" panose="020B0502020202020204" pitchFamily="34" charset="0"/>
                        </a:rPr>
                        <a:t>CRITÉRIOS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a:lnSpc>
                          <a:spcPct val="100000"/>
                        </a:lnSpc>
                      </a:pPr>
                      <a:r>
                        <a:rPr lang="pt-BR" sz="1800" b="0">
                          <a:solidFill>
                            <a:schemeClr val="tx1"/>
                          </a:solidFill>
                          <a:latin typeface="Century Gothic" panose="020B0502020202020204" pitchFamily="34" charset="0"/>
                        </a:rPr>
                        <a:t>Solução atual</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pt-BR" sz="1800" b="0">
                          <a:solidFill>
                            <a:schemeClr val="tx1"/>
                          </a:solidFill>
                          <a:latin typeface="Century Gothic" panose="020B0502020202020204" pitchFamily="34" charset="0"/>
                        </a:rPr>
                        <a:t>Alternativa Um</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pt-BR" sz="1800" b="0">
                          <a:solidFill>
                            <a:schemeClr val="tx1"/>
                          </a:solidFill>
                          <a:latin typeface="Century Gothic" panose="020B0502020202020204" pitchFamily="34" charset="0"/>
                        </a:rPr>
                        <a:t>Alternativa Dois</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361884">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1400" b="0">
                          <a:solidFill>
                            <a:srgbClr val="3C636A"/>
                          </a:solidFill>
                          <a:latin typeface="Century Gothic" panose="020B0502020202020204" pitchFamily="34" charset="0"/>
                        </a:rPr>
                        <a:t>PESO</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864000">
                <a:tc>
                  <a:txBody>
                    <a:bodyPr/>
                    <a:lstStyle/>
                    <a:p>
                      <a:pPr rtl="0">
                        <a:lnSpc>
                          <a:spcPct val="100000"/>
                        </a:lnSpc>
                      </a:pPr>
                      <a:r>
                        <a:rPr lang="pt-BR" sz="1400" b="0" dirty="0">
                          <a:solidFill>
                            <a:schemeClr val="tx1"/>
                          </a:solidFill>
                          <a:latin typeface="Century Gothic" panose="020B0502020202020204" pitchFamily="34" charset="0"/>
                        </a:rPr>
                        <a:t>Fator 1</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9985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600" b="0" spc="0">
                          <a:solidFill>
                            <a:srgbClr val="001033"/>
                          </a:solidFill>
                          <a:latin typeface="Century Gothic" panose="020B0502020202020204" pitchFamily="34" charset="0"/>
                        </a:rPr>
                        <a:t>TOTAL DE PONTUAÇÃO PONDERADA</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4255172"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pt-BR" sz="3200" kern="100" dirty="0">
                <a:solidFill>
                  <a:srgbClr val="3C636A"/>
                </a:solidFill>
                <a:latin typeface="Courier" pitchFamily="2" charset="0"/>
                <a:ea typeface="Calibri" panose="020F0502020204030204" pitchFamily="34" charset="0"/>
                <a:cs typeface="Times New Roman" panose="02020603050405020304" pitchFamily="18" charset="0"/>
              </a:rPr>
              <a:t>Matriz de Pugh</a:t>
            </a: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659863"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158900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757D"/>
        </a:solidFill>
        <a:effectLst/>
      </p:bgPr>
    </p:bg>
    <p:spTree>
      <p:nvGrpSpPr>
        <p:cNvPr id="1" name="">
          <a:extLst>
            <a:ext uri="{FF2B5EF4-FFF2-40B4-BE49-F238E27FC236}">
              <a16:creationId xmlns:a16="http://schemas.microsoft.com/office/drawing/2014/main" id="{09974A29-DA3F-ADF7-C4CA-BE27632B6A3F}"/>
            </a:ext>
          </a:extLst>
        </p:cNvPr>
        <p:cNvGrpSpPr/>
        <p:nvPr/>
      </p:nvGrpSpPr>
      <p:grpSpPr>
        <a:xfrm>
          <a:off x="0" y="0"/>
          <a:ext cx="0" cy="0"/>
          <a:chOff x="0" y="0"/>
          <a:chExt cx="0" cy="0"/>
        </a:xfrm>
      </p:grpSpPr>
      <p:pic>
        <p:nvPicPr>
          <p:cNvPr id="15" name="Picture 14" descr="Bolas conectadas com fios cruzados">
            <a:extLst>
              <a:ext uri="{FF2B5EF4-FFF2-40B4-BE49-F238E27FC236}">
                <a16:creationId xmlns:a16="http://schemas.microsoft.com/office/drawing/2014/main" id="{04E1C27C-3DD4-A02B-F6BE-80C85107C0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76727" y="652671"/>
            <a:ext cx="6858002" cy="5552656"/>
          </a:xfrm>
          <a:prstGeom prst="rect">
            <a:avLst/>
          </a:prstGeom>
        </p:spPr>
      </p:pic>
      <p:grpSp>
        <p:nvGrpSpPr>
          <p:cNvPr id="236" name="Group 235">
            <a:extLst>
              <a:ext uri="{FF2B5EF4-FFF2-40B4-BE49-F238E27FC236}">
                <a16:creationId xmlns:a16="http://schemas.microsoft.com/office/drawing/2014/main" id="{7C6199C0-7350-333A-C329-96D92E03778F}"/>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6AE6B3D4-C009-49A4-6ADE-ADDD7A6E4E7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95AB0906-8471-BA97-EF9C-DA0F17D5CFE0}"/>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49306A8-4479-9AB5-6C75-1038C3585B8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4B6BC0C4-FCFE-687D-3A5D-FB99EC41563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13E67BAC-8416-CF20-B1B5-8C639B0641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7BF4969-44F3-A5F2-52D5-266BFCFF0AC4}"/>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6B4015C-0B9F-202F-5B3F-856A66DA4EBA}"/>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EA1446B-8C29-AD81-B351-11CE934AF5C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DE11EA4-9690-34CC-8703-ACC73116E1C1}"/>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EF9F05A-30BD-AFFC-F26A-1745968E971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60CD5D1A-84F9-148B-FE6F-5EE8C543D2F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E17AAAAF-211A-629C-75E3-4CB110A9F18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F112B28-56C4-A92B-AA7A-6B583487AD09}"/>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A4899DA-2492-349A-5C54-53C0F450F86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94C37C1F-5C42-9254-9D8C-0FB8D580123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FD05550B-67F0-7684-5725-0E9CF14FAC8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DBC29A3F-1B7D-0869-0034-3F20D24D30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E8CDFD3-F631-0BCB-8C39-C1070B5868AC}"/>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F7ADDCBA-80DA-4A90-F66B-FE4017CED351}"/>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3C5766E8-A61B-3338-6805-C395EAB0BC1C}"/>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B6D0AC4-B277-2EB7-40DB-486DE792B62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0D88CF3-520E-A6F1-61ED-249EF802040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657AEAA-1118-BB92-CED6-3CA305E86D0F}"/>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82A9C3C-C5C2-2532-606F-8EE0DBA2788C}"/>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1060DBE-04B2-4FEC-0979-A377D9589C2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D4A6781-0EF9-7938-D753-BB8EE4F8A86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13DA7BBE-2BFE-3BAD-04A1-FE2D0B64493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44786BD-BCEC-17AD-31EE-4AABB6325F2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62B78DD8-E84D-20D5-E19C-061974FC1E4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9BC96E19-0F40-F6B3-B394-D5F160719FAC}"/>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29BEECD7-44B3-7381-A0B6-A449529903A5}"/>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8FD7F62-05E2-FD12-8644-6A672994486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53E3710D-6205-54CC-07D6-B2C1FFF4734B}"/>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1B80C728-89C9-0C46-B2B9-323D125B67B9}"/>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9EE07371-7D0E-E5D5-5778-C76372D5F74C}"/>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DBC68D5-AD9E-7E5E-CA95-629616B7B4C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79ADA5C0-6F33-3F19-400F-96CBB076BF1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7BA186C-A6A5-9471-1651-35AB949BE0D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D9E36621-8B6D-9E89-F7A9-A09DBFDDBF66}"/>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4591CEC4-43B1-52F0-EDBE-A9EF06D08F2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9056893-5507-9F1E-36FF-EDB5DF28CC65}"/>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3889EC38-886C-C7D3-0CC6-7E5FD2611EF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7A53E23-78ED-8E56-3323-AEE813FF3539}"/>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21C8D3A8-87CF-9E20-2F4D-7A318D724E7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DA6824A-E0EE-820C-0CD5-A609F2C56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A7E7EA4-C06C-3D33-8212-46640F62215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76146377-2EF6-EB93-C2C5-124C83647BA4}"/>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4FAEB72-C74D-353E-0071-47121E68A79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483B63E-13E7-22C8-99D5-452884AA590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606449C-50A1-2F88-BDAC-E9098CFD5D88}"/>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218FB12-7F3F-49C4-E789-B00E0D29752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22921BC-8D71-AC91-F7C4-CEAB4C422D1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9D9EF7B-83DA-C177-C477-B64036BF05F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5C631F2F-3F0B-A175-1C87-1D75B94293E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8686EC7-70F1-2624-D40D-34119C11B7F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8DB1D36-94C7-A8CF-3481-F036BFB99DE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7E016A8-5DEB-9A9C-3C4A-2D9BE7C72B0F}"/>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A508B83-E98A-7854-9745-89A39F3370D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F44BB54-F677-6359-4739-E334EDF5381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8540717-337D-61BB-8466-0D4C333EB0C4}"/>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D67D2DFC-B9C9-5C49-7804-E009BFC2FA0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69BDAAD-C259-9AED-C872-BDE537937A1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92391B1C-4229-A044-CFE0-49B63286BFF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CD3E019-DF97-BC1D-86DE-2BC79EBE2A7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B782E61-D97C-FB64-1053-964AF3CE92E1}"/>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052B387-D0A8-C89A-C8DE-567BB2F9FF5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4216C73-A289-1637-DD78-E61AD2DF283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B25521A8-1A8F-8A9A-F131-7FD3D92FB4F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EEE57A03-E4D4-AA82-87D1-70C242A3B55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B1818AD8-2376-D8A3-2EFA-85781BEA7E16}"/>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0CA9F585-005F-CACB-50C1-7DAC8757081C}"/>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B46989-79EA-97E5-4BAA-90DA36C3594B}"/>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C630CF39-0DE6-9842-B871-FD54052E60CD}"/>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AFD62814-8841-E61A-AE24-65F36B84D4E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DD4CD568-D3C0-16F3-3842-CB05C468FAD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301B1F92-DEE8-1144-5090-F827AF882C1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CBC098A-9926-29A9-0155-43F3A0C7B96A}"/>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6AD9669-6A5A-2B79-F68A-DF2A5D5F7DD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0DCD269-3CC2-0B33-D624-AA49E1B165C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CF638A96-5C68-674A-1828-7EAE4EA5C0D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0CD1291-04E0-C091-8B8D-5E61351D9ED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25719CAE-FC69-D8A5-ABC3-62A84BFB0B4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DE0BF54-1825-37BA-87E3-0101C25239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88004EFA-28A9-1447-718B-151867994D35}"/>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CF0B76C2-20D6-31CF-93B2-53FCECF94DC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6F23D02B-D4E3-FF1B-B9C0-258DB69E0F3C}"/>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3C76304B-81DE-EA8C-9E88-D652755679C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C3ED704-1250-6D2D-660A-9EF150B41041}"/>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A6D5F7E-61A6-4E6E-666F-F4E8F7E4019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1E5DC440-2299-6FDC-EBF9-1BE380620FD8}"/>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9DFF316-7443-F539-1D4D-E71D07E20DE2}"/>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CE55FAF-D37C-53C7-BE7B-5E9269D5DA9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E0F5554-9E14-4264-6F0E-E2423FF070FA}"/>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3C57555-D22B-544E-D8C3-032A37BD78E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8648EB53-8B17-F097-2E55-885D5B188CE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3151C22B-E0EF-ABF6-420A-77BF863B6A9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5AE2CCF-4680-79B2-9151-CADFCC357A3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EEC7E60B-CF7A-ADA4-E868-38D54B107152}"/>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8194A8EE-77CE-BD9C-4E65-F09C683F65B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43AAD094-BFBD-787D-9FC2-E4841179954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A4BEBFD-7552-CA4A-9652-A5417B0F6BB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778DA1-1F9C-E62A-4B37-206A8F3E33E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AED662F1-39E6-9457-4888-F28B45E57C1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2870CCF9-5BB8-44AB-DC41-6B1458F40E2E}"/>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3B05434-0097-1448-9E33-DB819E8B539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15139F59-BD9F-5001-7088-D1F497BE363F}"/>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FA41D73C-C93A-A06F-66B2-AA1848AA931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2E4C336D-910A-FCCD-0588-0B71A3B14737}"/>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103AC243-E9BE-1386-E0B1-F7FD8F618DA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218F222-61AB-A672-C304-50E40605518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B7D46B1-E68B-7906-3EA5-C7052A5DEFD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513D5A6-336E-9965-0482-02877A98F92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B6E671F9-9FDD-36B2-E5ED-896544B8706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81AB5E22-45A9-F597-0CA7-F6550C1DC6D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00B5876-597C-E80C-F8E0-36B5E77A3507}"/>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887E0B72-6B1B-249E-A1CB-99550A9D9D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91871F59-0E26-A018-81C1-786ED3BE5DF6}"/>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1D920C36-F43E-BD69-BAFE-72A15243397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E9953019-BE7F-9AB4-C255-858A405EFAC4}"/>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EB9DDDB-121F-3015-C840-3448EAF3BD41}"/>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D4F3ED48-433C-07BE-F2F6-35F273EE2404}"/>
              </a:ext>
            </a:extLst>
          </p:cNvPr>
          <p:cNvSpPr/>
          <p:nvPr/>
        </p:nvSpPr>
        <p:spPr>
          <a:xfrm>
            <a:off x="-4906" y="1"/>
            <a:ext cx="3224095" cy="606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pt-BR" sz="3600" kern="100">
                <a:solidFill>
                  <a:schemeClr val="bg1"/>
                </a:solidFill>
                <a:latin typeface="Courier" pitchFamily="2" charset="0"/>
                <a:ea typeface="Calibri" panose="020F0502020204030204" pitchFamily="34" charset="0"/>
                <a:cs typeface="Times New Roman" panose="02020603050405020304" pitchFamily="18" charset="0"/>
              </a:rPr>
              <a:t>Conclusão</a:t>
            </a:r>
          </a:p>
        </p:txBody>
      </p:sp>
      <p:sp>
        <p:nvSpPr>
          <p:cNvPr id="5" name="Rectangle 4">
            <a:extLst>
              <a:ext uri="{FF2B5EF4-FFF2-40B4-BE49-F238E27FC236}">
                <a16:creationId xmlns:a16="http://schemas.microsoft.com/office/drawing/2014/main" id="{8468290C-1BFF-3A7F-F0D2-59B859D71380}"/>
              </a:ext>
            </a:extLst>
          </p:cNvPr>
          <p:cNvSpPr/>
          <p:nvPr/>
        </p:nvSpPr>
        <p:spPr>
          <a:xfrm>
            <a:off x="306917" y="1109022"/>
            <a:ext cx="5943571" cy="5341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rtl="0"/>
            <a:r>
              <a:rPr lang="pt-BR" sz="2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Texto de conclusão</a:t>
            </a:r>
          </a:p>
        </p:txBody>
      </p:sp>
    </p:spTree>
    <p:extLst>
      <p:ext uri="{BB962C8B-B14F-4D97-AF65-F5344CB8AC3E}">
        <p14:creationId xmlns:p14="http://schemas.microsoft.com/office/powerpoint/2010/main" val="264684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9433</TotalTime>
  <Words>287</Words>
  <Application>Microsoft Office PowerPoint</Application>
  <PresentationFormat>Widescreen</PresentationFormat>
  <Paragraphs>136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c060369</cp:lastModifiedBy>
  <cp:revision>116</cp:revision>
  <cp:lastPrinted>2024-08-26T03:42:12Z</cp:lastPrinted>
  <dcterms:created xsi:type="dcterms:W3CDTF">2021-07-07T23:54:57Z</dcterms:created>
  <dcterms:modified xsi:type="dcterms:W3CDTF">2024-11-01T08:23:42Z</dcterms:modified>
</cp:coreProperties>
</file>