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97" r:id="rId2"/>
    <p:sldId id="256"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2866"/>
    <a:srgbClr val="F05C4F"/>
    <a:srgbClr val="9C92C8"/>
    <a:srgbClr val="C8C2E0"/>
    <a:srgbClr val="000000"/>
    <a:srgbClr val="97D0B1"/>
    <a:srgbClr val="406352"/>
    <a:srgbClr val="737373"/>
    <a:srgbClr val="33D6AD"/>
    <a:srgbClr val="0010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668" autoAdjust="0"/>
    <p:restoredTop sz="96274" autoAdjust="0"/>
  </p:normalViewPr>
  <p:slideViewPr>
    <p:cSldViewPr snapToGrid="0">
      <p:cViewPr varScale="1">
        <p:scale>
          <a:sx n="76" d="100"/>
          <a:sy n="76" d="100"/>
        </p:scale>
        <p:origin x="132" y="79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CB7025-4018-49F6-B050-59D8F10E5030}" type="datetimeFigureOut">
              <a:rPr lang="en-US" smtClean="0"/>
              <a:t>10/24/2024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2D7A5B-DC59-4C1D-AF2E-A7C5BA8F20FA}" type="slidenum">
              <a:rPr lang="en-US" smtClean="0"/>
              <a:t>‹#›</a:t>
            </a:fld>
            <a:endParaRPr lang="en-US"/>
          </a:p>
        </p:txBody>
      </p:sp>
    </p:spTree>
    <p:extLst>
      <p:ext uri="{BB962C8B-B14F-4D97-AF65-F5344CB8AC3E}">
        <p14:creationId xmlns:p14="http://schemas.microsoft.com/office/powerpoint/2010/main" val="22218075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2e79d9e6279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2e79d9e6279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7" name="Google Shape;87;g2e79d9e6279_0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rtl="0"/>
            <a:fld id="{C0711C10-233D-DA48-A5CB-9365BBABB6B4}" type="slidenum">
              <a:rPr/>
              <a:t>3</a:t>
            </a:fld>
            <a:endParaRPr/>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2D7A6-44BD-D6A9-D55B-B5901B834DD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15EAD59-4519-9FCD-B39C-187D6AF6CCB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E45110F-1EE8-124F-A9B0-C87D86F1FD6D}"/>
              </a:ext>
            </a:extLst>
          </p:cNvPr>
          <p:cNvSpPr>
            <a:spLocks noGrp="1"/>
          </p:cNvSpPr>
          <p:nvPr>
            <p:ph type="dt" sz="half" idx="10"/>
          </p:nvPr>
        </p:nvSpPr>
        <p:spPr/>
        <p:txBody>
          <a:bodyPr/>
          <a:lstStyle/>
          <a:p>
            <a:fld id="{90E09F09-59B3-489E-8070-C50CD83CC364}" type="datetimeFigureOut">
              <a:rPr lang="en-US" smtClean="0"/>
              <a:t>10/24/2024</a:t>
            </a:fld>
            <a:endParaRPr lang="en-US"/>
          </a:p>
        </p:txBody>
      </p:sp>
      <p:sp>
        <p:nvSpPr>
          <p:cNvPr id="5" name="Footer Placeholder 4">
            <a:extLst>
              <a:ext uri="{FF2B5EF4-FFF2-40B4-BE49-F238E27FC236}">
                <a16:creationId xmlns:a16="http://schemas.microsoft.com/office/drawing/2014/main" id="{0B96A349-B1E8-D267-6F22-19AF2686F9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687765-B180-2FE9-4959-9717F81A64DA}"/>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4040682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415B4A-238F-7DD8-9008-AB9E737DB57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F576227-3CFA-4CA4-E90F-BF7EC30C3B8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3508E3-78C3-C128-5BA1-63F00AD3338E}"/>
              </a:ext>
            </a:extLst>
          </p:cNvPr>
          <p:cNvSpPr>
            <a:spLocks noGrp="1"/>
          </p:cNvSpPr>
          <p:nvPr>
            <p:ph type="dt" sz="half" idx="10"/>
          </p:nvPr>
        </p:nvSpPr>
        <p:spPr/>
        <p:txBody>
          <a:bodyPr/>
          <a:lstStyle/>
          <a:p>
            <a:fld id="{90E09F09-59B3-489E-8070-C50CD83CC364}" type="datetimeFigureOut">
              <a:rPr lang="en-US" smtClean="0"/>
              <a:t>10/24/2024</a:t>
            </a:fld>
            <a:endParaRPr lang="en-US"/>
          </a:p>
        </p:txBody>
      </p:sp>
      <p:sp>
        <p:nvSpPr>
          <p:cNvPr id="5" name="Footer Placeholder 4">
            <a:extLst>
              <a:ext uri="{FF2B5EF4-FFF2-40B4-BE49-F238E27FC236}">
                <a16:creationId xmlns:a16="http://schemas.microsoft.com/office/drawing/2014/main" id="{64D50FDA-1150-F2CE-9570-6EF3DDB12C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5CA881-1EB5-113B-5564-24D96B2D0A50}"/>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932678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DFBD56C-1158-1330-B18E-6E5EED108E8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F49280F-F22F-0D38-7A1D-6D533F0E182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D0EB41-FA28-65C0-8FD6-5B045AC78F1A}"/>
              </a:ext>
            </a:extLst>
          </p:cNvPr>
          <p:cNvSpPr>
            <a:spLocks noGrp="1"/>
          </p:cNvSpPr>
          <p:nvPr>
            <p:ph type="dt" sz="half" idx="10"/>
          </p:nvPr>
        </p:nvSpPr>
        <p:spPr/>
        <p:txBody>
          <a:bodyPr/>
          <a:lstStyle/>
          <a:p>
            <a:fld id="{90E09F09-59B3-489E-8070-C50CD83CC364}" type="datetimeFigureOut">
              <a:rPr lang="en-US" smtClean="0"/>
              <a:t>10/24/2024</a:t>
            </a:fld>
            <a:endParaRPr lang="en-US"/>
          </a:p>
        </p:txBody>
      </p:sp>
      <p:sp>
        <p:nvSpPr>
          <p:cNvPr id="5" name="Footer Placeholder 4">
            <a:extLst>
              <a:ext uri="{FF2B5EF4-FFF2-40B4-BE49-F238E27FC236}">
                <a16:creationId xmlns:a16="http://schemas.microsoft.com/office/drawing/2014/main" id="{76471C96-E78C-66B3-424A-429615C8AC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DEF0FB-652D-7D13-E3CB-41FA05FF1AF0}"/>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504756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3FE4CC-91D0-23BE-B341-CA0BA8C7700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4D5B640-BF25-831C-AE6B-24BA33A6A6C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987CAB-9CCC-5073-D260-F74FD1200D33}"/>
              </a:ext>
            </a:extLst>
          </p:cNvPr>
          <p:cNvSpPr>
            <a:spLocks noGrp="1"/>
          </p:cNvSpPr>
          <p:nvPr>
            <p:ph type="dt" sz="half" idx="10"/>
          </p:nvPr>
        </p:nvSpPr>
        <p:spPr/>
        <p:txBody>
          <a:bodyPr/>
          <a:lstStyle/>
          <a:p>
            <a:fld id="{90E09F09-59B3-489E-8070-C50CD83CC364}" type="datetimeFigureOut">
              <a:rPr lang="en-US" smtClean="0"/>
              <a:t>10/24/2024</a:t>
            </a:fld>
            <a:endParaRPr lang="en-US"/>
          </a:p>
        </p:txBody>
      </p:sp>
      <p:sp>
        <p:nvSpPr>
          <p:cNvPr id="5" name="Footer Placeholder 4">
            <a:extLst>
              <a:ext uri="{FF2B5EF4-FFF2-40B4-BE49-F238E27FC236}">
                <a16:creationId xmlns:a16="http://schemas.microsoft.com/office/drawing/2014/main" id="{5FF03CE5-66C8-0F37-1BCB-F677542200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24C3CE-901D-6506-12C6-9D227C707A55}"/>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103840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96967A-2B7E-27F7-6FB6-E756E73A206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7E7B5F3-2EE0-4C03-65BD-59779E53CDC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D3982A7-A780-B568-1E19-9C4DFDA9E8C9}"/>
              </a:ext>
            </a:extLst>
          </p:cNvPr>
          <p:cNvSpPr>
            <a:spLocks noGrp="1"/>
          </p:cNvSpPr>
          <p:nvPr>
            <p:ph type="dt" sz="half" idx="10"/>
          </p:nvPr>
        </p:nvSpPr>
        <p:spPr/>
        <p:txBody>
          <a:bodyPr/>
          <a:lstStyle/>
          <a:p>
            <a:fld id="{90E09F09-59B3-489E-8070-C50CD83CC364}" type="datetimeFigureOut">
              <a:rPr lang="en-US" smtClean="0"/>
              <a:t>10/24/2024</a:t>
            </a:fld>
            <a:endParaRPr lang="en-US"/>
          </a:p>
        </p:txBody>
      </p:sp>
      <p:sp>
        <p:nvSpPr>
          <p:cNvPr id="5" name="Footer Placeholder 4">
            <a:extLst>
              <a:ext uri="{FF2B5EF4-FFF2-40B4-BE49-F238E27FC236}">
                <a16:creationId xmlns:a16="http://schemas.microsoft.com/office/drawing/2014/main" id="{5597BE06-C164-E462-E7FC-A8BA391001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3D636C-24C4-E3CA-3320-0A9F4557A471}"/>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484225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FAAD2-37BE-F9CB-214B-B412C76050D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000116-014B-6263-F4E2-630EC654544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17B0F2D-8A14-0F9F-E979-657904083B8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B7659D1-E8B8-6D3F-08B6-0AB093D6DC8F}"/>
              </a:ext>
            </a:extLst>
          </p:cNvPr>
          <p:cNvSpPr>
            <a:spLocks noGrp="1"/>
          </p:cNvSpPr>
          <p:nvPr>
            <p:ph type="dt" sz="half" idx="10"/>
          </p:nvPr>
        </p:nvSpPr>
        <p:spPr/>
        <p:txBody>
          <a:bodyPr/>
          <a:lstStyle/>
          <a:p>
            <a:fld id="{90E09F09-59B3-489E-8070-C50CD83CC364}" type="datetimeFigureOut">
              <a:rPr lang="en-US" smtClean="0"/>
              <a:t>10/24/2024</a:t>
            </a:fld>
            <a:endParaRPr lang="en-US"/>
          </a:p>
        </p:txBody>
      </p:sp>
      <p:sp>
        <p:nvSpPr>
          <p:cNvPr id="6" name="Footer Placeholder 5">
            <a:extLst>
              <a:ext uri="{FF2B5EF4-FFF2-40B4-BE49-F238E27FC236}">
                <a16:creationId xmlns:a16="http://schemas.microsoft.com/office/drawing/2014/main" id="{1E9807FD-E0AF-8961-F864-B6CB93E645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A6493FB-0F2C-2AEC-3F0F-DCDC849605E1}"/>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42286790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0BB92-0B4A-4459-2307-CB85CDEEAF6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ACAD220-A626-4AD7-EEDB-7297C0A2F8B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83054B2-E284-C60C-CFFF-435AAD9F8FC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2457D66-B664-9076-336E-597882CE98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4BD92D0-1AD4-036D-7E6D-5D9C5852508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A2BDA72-8887-E2A7-D70F-A3B84CBCF264}"/>
              </a:ext>
            </a:extLst>
          </p:cNvPr>
          <p:cNvSpPr>
            <a:spLocks noGrp="1"/>
          </p:cNvSpPr>
          <p:nvPr>
            <p:ph type="dt" sz="half" idx="10"/>
          </p:nvPr>
        </p:nvSpPr>
        <p:spPr/>
        <p:txBody>
          <a:bodyPr/>
          <a:lstStyle/>
          <a:p>
            <a:fld id="{90E09F09-59B3-489E-8070-C50CD83CC364}" type="datetimeFigureOut">
              <a:rPr lang="en-US" smtClean="0"/>
              <a:t>10/24/2024</a:t>
            </a:fld>
            <a:endParaRPr lang="en-US"/>
          </a:p>
        </p:txBody>
      </p:sp>
      <p:sp>
        <p:nvSpPr>
          <p:cNvPr id="8" name="Footer Placeholder 7">
            <a:extLst>
              <a:ext uri="{FF2B5EF4-FFF2-40B4-BE49-F238E27FC236}">
                <a16:creationId xmlns:a16="http://schemas.microsoft.com/office/drawing/2014/main" id="{EBC463FF-63FE-411E-820E-90AFA9D48AB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6DC1345-2487-8CD8-C7BE-750607621782}"/>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16063468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FC71C-ECDC-4E0B-035B-14BA1FB764D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665225A-A95D-E532-DD6F-7D5B67EC3AE3}"/>
              </a:ext>
            </a:extLst>
          </p:cNvPr>
          <p:cNvSpPr>
            <a:spLocks noGrp="1"/>
          </p:cNvSpPr>
          <p:nvPr>
            <p:ph type="dt" sz="half" idx="10"/>
          </p:nvPr>
        </p:nvSpPr>
        <p:spPr/>
        <p:txBody>
          <a:bodyPr/>
          <a:lstStyle/>
          <a:p>
            <a:fld id="{90E09F09-59B3-489E-8070-C50CD83CC364}" type="datetimeFigureOut">
              <a:rPr lang="en-US" smtClean="0"/>
              <a:t>10/24/2024</a:t>
            </a:fld>
            <a:endParaRPr lang="en-US"/>
          </a:p>
        </p:txBody>
      </p:sp>
      <p:sp>
        <p:nvSpPr>
          <p:cNvPr id="4" name="Footer Placeholder 3">
            <a:extLst>
              <a:ext uri="{FF2B5EF4-FFF2-40B4-BE49-F238E27FC236}">
                <a16:creationId xmlns:a16="http://schemas.microsoft.com/office/drawing/2014/main" id="{930F1EB7-DD64-A56E-D65C-08AFA0830C4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E8B374C-8FB3-3858-EBF8-26A22DFBF9B9}"/>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35632376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235E991-EAE9-63A9-9D01-8633888FD980}"/>
              </a:ext>
            </a:extLst>
          </p:cNvPr>
          <p:cNvSpPr>
            <a:spLocks noGrp="1"/>
          </p:cNvSpPr>
          <p:nvPr>
            <p:ph type="dt" sz="half" idx="10"/>
          </p:nvPr>
        </p:nvSpPr>
        <p:spPr/>
        <p:txBody>
          <a:bodyPr/>
          <a:lstStyle/>
          <a:p>
            <a:fld id="{90E09F09-59B3-489E-8070-C50CD83CC364}" type="datetimeFigureOut">
              <a:rPr lang="en-US" smtClean="0"/>
              <a:t>10/24/2024</a:t>
            </a:fld>
            <a:endParaRPr lang="en-US"/>
          </a:p>
        </p:txBody>
      </p:sp>
      <p:sp>
        <p:nvSpPr>
          <p:cNvPr id="3" name="Footer Placeholder 2">
            <a:extLst>
              <a:ext uri="{FF2B5EF4-FFF2-40B4-BE49-F238E27FC236}">
                <a16:creationId xmlns:a16="http://schemas.microsoft.com/office/drawing/2014/main" id="{39E2FA4C-0A8A-81D2-F176-2209C7E8691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A4C79BB-39F1-DC4B-DF1C-895B06489BF9}"/>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16267037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73FC58-C7CB-DA18-8EAC-E77CDAB6AD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D351F3F-B32E-02F1-F395-AB64EB6247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4ECF226-9817-20FB-7E62-461AE41CB9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A8364A-C3DD-B9FA-29B2-FB6F3FAD6430}"/>
              </a:ext>
            </a:extLst>
          </p:cNvPr>
          <p:cNvSpPr>
            <a:spLocks noGrp="1"/>
          </p:cNvSpPr>
          <p:nvPr>
            <p:ph type="dt" sz="half" idx="10"/>
          </p:nvPr>
        </p:nvSpPr>
        <p:spPr/>
        <p:txBody>
          <a:bodyPr/>
          <a:lstStyle/>
          <a:p>
            <a:fld id="{90E09F09-59B3-489E-8070-C50CD83CC364}" type="datetimeFigureOut">
              <a:rPr lang="en-US" smtClean="0"/>
              <a:t>10/24/2024</a:t>
            </a:fld>
            <a:endParaRPr lang="en-US"/>
          </a:p>
        </p:txBody>
      </p:sp>
      <p:sp>
        <p:nvSpPr>
          <p:cNvPr id="6" name="Footer Placeholder 5">
            <a:extLst>
              <a:ext uri="{FF2B5EF4-FFF2-40B4-BE49-F238E27FC236}">
                <a16:creationId xmlns:a16="http://schemas.microsoft.com/office/drawing/2014/main" id="{E66BB917-862C-00A6-5DB4-ABC4386F592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9BDBA3-CA6A-25EE-42A7-EC7044ED101E}"/>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21818957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6980A4-EF5C-C09F-705A-FE0586E3BEF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29B3D25-C201-26FE-B4D5-FC2B1298ECD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F283C74-C571-FF1D-5151-36B2443F71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84B2BDC-2992-C7BD-6C63-8AC200524A36}"/>
              </a:ext>
            </a:extLst>
          </p:cNvPr>
          <p:cNvSpPr>
            <a:spLocks noGrp="1"/>
          </p:cNvSpPr>
          <p:nvPr>
            <p:ph type="dt" sz="half" idx="10"/>
          </p:nvPr>
        </p:nvSpPr>
        <p:spPr/>
        <p:txBody>
          <a:bodyPr/>
          <a:lstStyle/>
          <a:p>
            <a:fld id="{90E09F09-59B3-489E-8070-C50CD83CC364}" type="datetimeFigureOut">
              <a:rPr lang="en-US" smtClean="0"/>
              <a:t>10/24/2024</a:t>
            </a:fld>
            <a:endParaRPr lang="en-US"/>
          </a:p>
        </p:txBody>
      </p:sp>
      <p:sp>
        <p:nvSpPr>
          <p:cNvPr id="6" name="Footer Placeholder 5">
            <a:extLst>
              <a:ext uri="{FF2B5EF4-FFF2-40B4-BE49-F238E27FC236}">
                <a16:creationId xmlns:a16="http://schemas.microsoft.com/office/drawing/2014/main" id="{E485DD9E-76CC-CB4D-D27E-67EEA3FA967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FF54F1-71B6-6AF2-65B4-ABB249D696BF}"/>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1523304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BAA5F9E-D0E2-06E6-5BBA-ED33E5B158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CE71F33-6D35-FF6F-AB7C-4E8EB9880DC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EABCB7-21D8-9DAF-B59B-25D902AE28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0E09F09-59B3-489E-8070-C50CD83CC364}" type="datetimeFigureOut">
              <a:rPr lang="en-US" smtClean="0"/>
              <a:t>10/24/2024</a:t>
            </a:fld>
            <a:endParaRPr lang="en-US"/>
          </a:p>
        </p:txBody>
      </p:sp>
      <p:sp>
        <p:nvSpPr>
          <p:cNvPr id="5" name="Footer Placeholder 4">
            <a:extLst>
              <a:ext uri="{FF2B5EF4-FFF2-40B4-BE49-F238E27FC236}">
                <a16:creationId xmlns:a16="http://schemas.microsoft.com/office/drawing/2014/main" id="{696C322A-E287-F097-A6D5-EFB9616E0A1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0C23976-799C-A377-4815-94AB941CAB2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0803649-8F28-4ADE-8A7F-AF0847E9D09B}" type="slidenum">
              <a:rPr lang="en-US" smtClean="0"/>
              <a:t>‹#›</a:t>
            </a:fld>
            <a:endParaRPr lang="en-US"/>
          </a:p>
        </p:txBody>
      </p:sp>
    </p:spTree>
    <p:extLst>
      <p:ext uri="{BB962C8B-B14F-4D97-AF65-F5344CB8AC3E}">
        <p14:creationId xmlns:p14="http://schemas.microsoft.com/office/powerpoint/2010/main" val="42163016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pt.smartsheet.com/try-it?trp=58131"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 Id="rId9" Type="http://schemas.openxmlformats.org/officeDocument/2006/relationships/image" Target="../media/image10.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27000">
              <a:schemeClr val="accent1">
                <a:lumMod val="40000"/>
                <a:lumOff val="60000"/>
              </a:schemeClr>
            </a:gs>
            <a:gs pos="93000">
              <a:srgbClr val="737373"/>
            </a:gs>
          </a:gsLst>
          <a:path path="circle">
            <a:fillToRect t="100000" r="100000"/>
          </a:path>
          <a:tileRect l="-100000" b="-100000"/>
        </a:gradFill>
        <a:effectLst/>
      </p:bgPr>
    </p:bg>
    <p:spTree>
      <p:nvGrpSpPr>
        <p:cNvPr id="1" name="Shape 88"/>
        <p:cNvGrpSpPr/>
        <p:nvPr/>
      </p:nvGrpSpPr>
      <p:grpSpPr>
        <a:xfrm>
          <a:off x="0" y="0"/>
          <a:ext cx="0" cy="0"/>
          <a:chOff x="0" y="0"/>
          <a:chExt cx="0" cy="0"/>
        </a:xfrm>
      </p:grpSpPr>
      <p:sp>
        <p:nvSpPr>
          <p:cNvPr id="2" name="TextBox 1">
            <a:extLst>
              <a:ext uri="{FF2B5EF4-FFF2-40B4-BE49-F238E27FC236}">
                <a16:creationId xmlns:a16="http://schemas.microsoft.com/office/drawing/2014/main" id="{EDC4AD65-1A1A-5D38-30AC-4EF78B2D8807}"/>
              </a:ext>
            </a:extLst>
          </p:cNvPr>
          <p:cNvSpPr txBox="1"/>
          <p:nvPr/>
        </p:nvSpPr>
        <p:spPr>
          <a:xfrm>
            <a:off x="361544" y="2073093"/>
            <a:ext cx="4435308" cy="4258282"/>
          </a:xfrm>
          <a:prstGeom prst="rect">
            <a:avLst/>
          </a:prstGeom>
          <a:noFill/>
        </p:spPr>
        <p:txBody>
          <a:bodyPr wrap="square" rtlCol="0">
            <a:spAutoFit/>
          </a:bodyPr>
          <a:lstStyle/>
          <a:p>
            <a:pPr algn="l" rtl="0">
              <a:lnSpc>
                <a:spcPct val="125000"/>
              </a:lnSpc>
              <a:spcBef>
                <a:spcPts val="0"/>
              </a:spcBef>
              <a:spcAft>
                <a:spcPts val="1200"/>
              </a:spcAft>
            </a:pPr>
            <a:r>
              <a:rPr lang="pt-BR" sz="1400" b="1" i="0" u="none" strike="noStrike" dirty="0">
                <a:solidFill>
                  <a:srgbClr val="000000"/>
                </a:solidFill>
                <a:effectLst/>
                <a:latin typeface="Century Gothic" panose="020B0502020202020204" pitchFamily="34" charset="0"/>
              </a:rPr>
              <a:t>Quando usar este modelo: </a:t>
            </a:r>
            <a:br>
              <a:rPr lang="en-US" sz="1400" b="1" i="0" u="none" strike="noStrike" dirty="0">
                <a:solidFill>
                  <a:srgbClr val="000000"/>
                </a:solidFill>
                <a:effectLst/>
                <a:latin typeface="Century Gothic" panose="020B0502020202020204" pitchFamily="34" charset="0"/>
              </a:rPr>
            </a:br>
            <a:r>
              <a:rPr lang="pt-BR" sz="1400" i="0" u="none" strike="noStrike" dirty="0">
                <a:solidFill>
                  <a:srgbClr val="000000"/>
                </a:solidFill>
                <a:effectLst/>
                <a:latin typeface="Century Gothic" panose="020B0502020202020204" pitchFamily="34" charset="0"/>
              </a:rPr>
              <a:t>use este modelo para gerenciar e escalonar incidentes do serviço de atendimento ao cliente de tecnologia da informação (TI) de forma eficaz, garantindo que os problemas sejam resolvidos no nível apropriado de acordo com as práticas recomendadas ITIL.</a:t>
            </a:r>
          </a:p>
          <a:p>
            <a:pPr algn="l" rtl="0">
              <a:lnSpc>
                <a:spcPct val="125000"/>
              </a:lnSpc>
              <a:spcBef>
                <a:spcPts val="0"/>
              </a:spcBef>
              <a:spcAft>
                <a:spcPts val="1200"/>
              </a:spcAft>
            </a:pPr>
            <a:r>
              <a:rPr lang="pt-BR" sz="1400" b="1" i="0" u="none" strike="noStrike" dirty="0">
                <a:solidFill>
                  <a:srgbClr val="000000"/>
                </a:solidFill>
                <a:effectLst/>
                <a:latin typeface="Century Gothic" panose="020B0502020202020204" pitchFamily="34" charset="0"/>
              </a:rPr>
              <a:t>Recursos interessantes do modelo: </a:t>
            </a:r>
            <a:br>
              <a:rPr lang="en-US" sz="1400" b="1" i="0" u="none" strike="noStrike" dirty="0">
                <a:solidFill>
                  <a:srgbClr val="000000"/>
                </a:solidFill>
                <a:effectLst/>
                <a:latin typeface="Century Gothic" panose="020B0502020202020204" pitchFamily="34" charset="0"/>
              </a:rPr>
            </a:br>
            <a:r>
              <a:rPr lang="pt-BR" sz="1400" i="0" u="none" strike="noStrike" dirty="0">
                <a:solidFill>
                  <a:srgbClr val="000000"/>
                </a:solidFill>
                <a:effectLst/>
                <a:latin typeface="Century Gothic" panose="020B0502020202020204" pitchFamily="34" charset="0"/>
              </a:rPr>
              <a:t>este modelo apresenta níveis detalhados para suporte do serviço de atendimento ao cliente de TI (Nível 1), Nível 2 e Nível 3, juntamente com um diagrama de fluxo de trabalho de trabalho de escalonamento personalizável para adaptar o processo às necessidades específicas de sua organização de TI. </a:t>
            </a:r>
          </a:p>
        </p:txBody>
      </p:sp>
      <p:pic>
        <p:nvPicPr>
          <p:cNvPr id="90" name="Google Shape;90;p13">
            <a:hlinkClick r:id="rId3"/>
          </p:cNvPr>
          <p:cNvPicPr preferRelativeResize="0"/>
          <p:nvPr/>
        </p:nvPicPr>
        <p:blipFill>
          <a:blip r:embed="rId4">
            <a:extLst>
              <a:ext uri="{28A0092B-C50C-407E-A947-70E740481C1C}">
                <a14:useLocalDpi xmlns:a14="http://schemas.microsoft.com/office/drawing/2010/main" val="0"/>
              </a:ext>
            </a:extLst>
          </a:blip>
          <a:srcRect/>
          <a:stretch/>
        </p:blipFill>
        <p:spPr>
          <a:xfrm>
            <a:off x="7969966" y="496430"/>
            <a:ext cx="3744565" cy="744775"/>
          </a:xfrm>
          <a:prstGeom prst="rect">
            <a:avLst/>
          </a:prstGeom>
          <a:noFill/>
          <a:ln>
            <a:noFill/>
          </a:ln>
        </p:spPr>
      </p:pic>
      <p:sp>
        <p:nvSpPr>
          <p:cNvPr id="91" name="Google Shape;91;p13"/>
          <p:cNvSpPr txBox="1"/>
          <p:nvPr/>
        </p:nvSpPr>
        <p:spPr>
          <a:xfrm>
            <a:off x="361544" y="258507"/>
            <a:ext cx="6503951" cy="156963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pt-BR" sz="3000" b="1" dirty="0">
                <a:solidFill>
                  <a:srgbClr val="011033"/>
                </a:solidFill>
                <a:latin typeface="Century Gothic"/>
                <a:ea typeface="Century Gothic"/>
                <a:cs typeface="Century Gothic"/>
                <a:sym typeface="Century Gothic"/>
              </a:rPr>
              <a:t>Exemplo de modelo de matriz de escalonamento ITIL/serviço de atendimento ao cliente de TI</a:t>
            </a:r>
          </a:p>
        </p:txBody>
      </p:sp>
      <p:pic>
        <p:nvPicPr>
          <p:cNvPr id="5" name="Picture 4">
            <a:extLst>
              <a:ext uri="{FF2B5EF4-FFF2-40B4-BE49-F238E27FC236}">
                <a16:creationId xmlns:a16="http://schemas.microsoft.com/office/drawing/2014/main" id="{25AA1BDA-B231-0BDA-21D9-DF8551C54263}"/>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5384002" y="2589308"/>
            <a:ext cx="6318358" cy="2964933"/>
          </a:xfrm>
          <a:prstGeom prst="rect">
            <a:avLst/>
          </a:prstGeom>
          <a:effectLst>
            <a:outerShdw blurRad="50800" dist="38100" dir="10800000" algn="r" rotWithShape="0">
              <a:prstClr val="black">
                <a:alpha val="40000"/>
              </a:prstClr>
            </a:outerShdw>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D9EA558F-2BA9-24E0-CD66-A49A1D91A513}"/>
              </a:ext>
            </a:extLst>
          </p:cNvPr>
          <p:cNvSpPr txBox="1"/>
          <p:nvPr/>
        </p:nvSpPr>
        <p:spPr>
          <a:xfrm>
            <a:off x="232095" y="66362"/>
            <a:ext cx="8886190" cy="929485"/>
          </a:xfrm>
          <a:prstGeom prst="rect">
            <a:avLst/>
          </a:prstGeom>
          <a:noFill/>
        </p:spPr>
        <p:txBody>
          <a:bodyPr wrap="square">
            <a:spAutoFit/>
          </a:bodyPr>
          <a:lstStyle/>
          <a:p>
            <a:pPr rtl="0">
              <a:lnSpc>
                <a:spcPct val="85000"/>
              </a:lnSpc>
              <a:spcBef>
                <a:spcPts val="0"/>
              </a:spcBef>
              <a:spcAft>
                <a:spcPts val="0"/>
              </a:spcAft>
            </a:pPr>
            <a:r>
              <a:rPr lang="pt-BR" sz="3200" b="1" dirty="0">
                <a:solidFill>
                  <a:srgbClr val="011033"/>
                </a:solidFill>
                <a:latin typeface="Century Gothic"/>
                <a:ea typeface="Century Gothic"/>
                <a:cs typeface="Century Gothic"/>
                <a:sym typeface="Century Gothic"/>
              </a:rPr>
              <a:t>Matriz de escalonamento ITIL/serviço de atendimento ao cliente de TI</a:t>
            </a:r>
          </a:p>
        </p:txBody>
      </p:sp>
      <p:grpSp>
        <p:nvGrpSpPr>
          <p:cNvPr id="58" name="Group 57">
            <a:extLst>
              <a:ext uri="{FF2B5EF4-FFF2-40B4-BE49-F238E27FC236}">
                <a16:creationId xmlns:a16="http://schemas.microsoft.com/office/drawing/2014/main" id="{35DCAD6B-D29E-0BA6-CA76-AC39EB4507EF}"/>
              </a:ext>
            </a:extLst>
          </p:cNvPr>
          <p:cNvGrpSpPr/>
          <p:nvPr/>
        </p:nvGrpSpPr>
        <p:grpSpPr>
          <a:xfrm>
            <a:off x="74975" y="927678"/>
            <a:ext cx="12042046" cy="5589873"/>
            <a:chOff x="0" y="0"/>
            <a:chExt cx="12051574" cy="5589873"/>
          </a:xfrm>
        </p:grpSpPr>
        <p:sp>
          <p:nvSpPr>
            <p:cNvPr id="59" name="Flowchart: Manual Input 58">
              <a:extLst>
                <a:ext uri="{FF2B5EF4-FFF2-40B4-BE49-F238E27FC236}">
                  <a16:creationId xmlns:a16="http://schemas.microsoft.com/office/drawing/2014/main" id="{ADA34733-C0A7-1C7D-28E4-004C3ACDA395}"/>
                </a:ext>
              </a:extLst>
            </p:cNvPr>
            <p:cNvSpPr/>
            <p:nvPr/>
          </p:nvSpPr>
          <p:spPr>
            <a:xfrm>
              <a:off x="0" y="2035724"/>
              <a:ext cx="1711354" cy="578841"/>
            </a:xfrm>
            <a:prstGeom prst="flowChartManualInput">
              <a:avLst/>
            </a:prstGeom>
            <a:solidFill>
              <a:schemeClr val="bg1">
                <a:lumMod val="50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rtl="0"/>
              <a:r>
                <a:rPr lang="pt-BR" dirty="0">
                  <a:latin typeface="Century Gothic" panose="020B0502020202020204" pitchFamily="34" charset="0"/>
                </a:rPr>
                <a:t>Falha na instalação do software</a:t>
              </a:r>
            </a:p>
          </p:txBody>
        </p:sp>
        <p:sp>
          <p:nvSpPr>
            <p:cNvPr id="60" name="Rectangle: Diagonal Corners Rounded 59">
              <a:extLst>
                <a:ext uri="{FF2B5EF4-FFF2-40B4-BE49-F238E27FC236}">
                  <a16:creationId xmlns:a16="http://schemas.microsoft.com/office/drawing/2014/main" id="{69ACA092-E104-7695-ECF0-37DB8C522E3E}"/>
                </a:ext>
              </a:extLst>
            </p:cNvPr>
            <p:cNvSpPr/>
            <p:nvPr/>
          </p:nvSpPr>
          <p:spPr>
            <a:xfrm>
              <a:off x="2127405" y="660013"/>
              <a:ext cx="2114027" cy="1096657"/>
            </a:xfrm>
            <a:prstGeom prst="round2DiagRect">
              <a:avLst/>
            </a:prstGeom>
            <a:solidFill>
              <a:srgbClr val="0F9ED5">
                <a:alpha val="69804"/>
              </a:srgbClr>
            </a:solidFill>
            <a:ln>
              <a:solidFill>
                <a:srgbClr val="0F9ED5">
                  <a:alpha val="69804"/>
                </a:srgbClr>
              </a:solidFill>
            </a:ln>
          </p:spPr>
          <p:style>
            <a:lnRef idx="2">
              <a:schemeClr val="accent1">
                <a:shade val="15000"/>
              </a:schemeClr>
            </a:lnRef>
            <a:fillRef idx="1">
              <a:schemeClr val="accent1"/>
            </a:fillRef>
            <a:effectRef idx="0">
              <a:schemeClr val="accent1"/>
            </a:effectRef>
            <a:fontRef idx="minor">
              <a:schemeClr val="lt1"/>
            </a:fontRef>
          </p:style>
          <p:txBody>
            <a:bodyPr wrap="square" tIns="16200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rtl="0"/>
              <a:r>
                <a:rPr lang="pt-BR" sz="900" b="0" i="0" u="none" strike="noStrike" dirty="0">
                  <a:solidFill>
                    <a:sysClr val="windowText" lastClr="000000"/>
                  </a:solidFill>
                  <a:effectLst/>
                  <a:latin typeface="Century Gothic" panose="020B0502020202020204" pitchFamily="34" charset="0"/>
                </a:rPr>
                <a:t>Como </a:t>
              </a:r>
              <a:r>
                <a:rPr lang="pt-BR" sz="900" b="0" i="0" u="none" strike="noStrike" baseline="0" dirty="0">
                  <a:solidFill>
                    <a:sysClr val="windowText" lastClr="000000"/>
                  </a:solidFill>
                  <a:effectLst/>
                  <a:latin typeface="Century Gothic" panose="020B0502020202020204" pitchFamily="34" charset="0"/>
                </a:rPr>
                <a:t>ponto</a:t>
              </a:r>
              <a:r>
                <a:rPr lang="pt-BR" sz="900" b="0" i="0" u="none" strike="noStrike" dirty="0">
                  <a:solidFill>
                    <a:sysClr val="windowText" lastClr="000000"/>
                  </a:solidFill>
                  <a:effectLst/>
                  <a:latin typeface="Century Gothic" panose="020B0502020202020204" pitchFamily="34" charset="0"/>
                </a:rPr>
                <a:t> de contato inicial para todos os problemas de TI,</a:t>
              </a:r>
              <a:r>
                <a:rPr lang="pt-BR" sz="900" b="0" i="0" u="none" strike="noStrike" baseline="0" dirty="0">
                  <a:solidFill>
                    <a:sysClr val="windowText" lastClr="000000"/>
                  </a:solidFill>
                  <a:effectLst/>
                  <a:latin typeface="Century Gothic" panose="020B0502020202020204" pitchFamily="34" charset="0"/>
                </a:rPr>
                <a:t> o serviço de atendimento ao cliente</a:t>
              </a:r>
              <a:r>
                <a:rPr lang="pt-BR" sz="900" b="0" i="0" u="none" strike="noStrike" dirty="0">
                  <a:solidFill>
                    <a:sysClr val="windowText" lastClr="000000"/>
                  </a:solidFill>
                  <a:effectLst/>
                  <a:latin typeface="Century Gothic" panose="020B0502020202020204" pitchFamily="34" charset="0"/>
                </a:rPr>
                <a:t> trata de consultas gerais e </a:t>
              </a:r>
              <a:r>
                <a:rPr lang="pt-BR" sz="900" b="0" i="0" u="none" strike="noStrike" kern="1200" dirty="0">
                  <a:solidFill>
                    <a:sysClr val="windowText" lastClr="000000"/>
                  </a:solidFill>
                  <a:effectLst/>
                  <a:latin typeface="Century Gothic" panose="020B0502020202020204" pitchFamily="34" charset="0"/>
                  <a:ea typeface="+mn-ea"/>
                  <a:cs typeface="+mn-cs"/>
                </a:rPr>
                <a:t>resolução básica de problemas</a:t>
              </a:r>
              <a:r>
                <a:rPr lang="pt-BR" sz="900" b="0" i="0" u="none" strike="noStrike" dirty="0">
                  <a:solidFill>
                    <a:sysClr val="windowText" lastClr="000000"/>
                  </a:solidFill>
                  <a:effectLst/>
                  <a:latin typeface="Century Gothic" panose="020B0502020202020204" pitchFamily="34" charset="0"/>
                </a:rPr>
                <a:t>.</a:t>
              </a:r>
            </a:p>
          </p:txBody>
        </p:sp>
        <p:sp>
          <p:nvSpPr>
            <p:cNvPr id="61" name="Rectangle: Diagonal Corners Rounded 60">
              <a:extLst>
                <a:ext uri="{FF2B5EF4-FFF2-40B4-BE49-F238E27FC236}">
                  <a16:creationId xmlns:a16="http://schemas.microsoft.com/office/drawing/2014/main" id="{D650965C-D120-B9A2-280D-64A7EC386DED}"/>
                </a:ext>
              </a:extLst>
            </p:cNvPr>
            <p:cNvSpPr/>
            <p:nvPr/>
          </p:nvSpPr>
          <p:spPr>
            <a:xfrm>
              <a:off x="4712460" y="676711"/>
              <a:ext cx="2114027" cy="1096657"/>
            </a:xfrm>
            <a:prstGeom prst="round2DiagRect">
              <a:avLst/>
            </a:prstGeom>
            <a:solidFill>
              <a:srgbClr val="E97132">
                <a:alpha val="69804"/>
              </a:srgbClr>
            </a:solidFill>
            <a:ln>
              <a:solidFill>
                <a:srgbClr val="E97132">
                  <a:alpha val="69804"/>
                </a:srgbClr>
              </a:solidFill>
            </a:ln>
          </p:spPr>
          <p:style>
            <a:lnRef idx="2">
              <a:schemeClr val="accent1">
                <a:shade val="15000"/>
              </a:schemeClr>
            </a:lnRef>
            <a:fillRef idx="1">
              <a:schemeClr val="accent1"/>
            </a:fillRef>
            <a:effectRef idx="0">
              <a:schemeClr val="accent1"/>
            </a:effectRef>
            <a:fontRef idx="minor">
              <a:schemeClr val="lt1"/>
            </a:fontRef>
          </p:style>
          <p:txBody>
            <a:bodyPr wrap="square" tIns="16200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rtl="0"/>
              <a:r>
                <a:rPr lang="pt-BR" sz="900" b="0" i="0" u="none" strike="noStrike">
                  <a:solidFill>
                    <a:sysClr val="windowText" lastClr="000000"/>
                  </a:solidFill>
                  <a:effectLst/>
                  <a:latin typeface="Century Gothic" panose="020B0502020202020204" pitchFamily="34" charset="0"/>
                </a:rPr>
                <a:t>O nível 2 lida com questões mais complexas que exigem conhecimento especializado ou habilidades técnicas adicionais.</a:t>
              </a:r>
              <a:r>
                <a:rPr lang="pt-BR" sz="900">
                  <a:solidFill>
                    <a:sysClr val="windowText" lastClr="000000"/>
                  </a:solidFill>
                  <a:latin typeface="Century Gothic" panose="020B0502020202020204" pitchFamily="34" charset="0"/>
                </a:rPr>
                <a:t> </a:t>
              </a:r>
            </a:p>
          </p:txBody>
        </p:sp>
        <p:sp>
          <p:nvSpPr>
            <p:cNvPr id="62" name="Rectangle: Diagonal Corners Rounded 61">
              <a:extLst>
                <a:ext uri="{FF2B5EF4-FFF2-40B4-BE49-F238E27FC236}">
                  <a16:creationId xmlns:a16="http://schemas.microsoft.com/office/drawing/2014/main" id="{36D6306E-513D-5679-11B4-1E88654A470A}"/>
                </a:ext>
              </a:extLst>
            </p:cNvPr>
            <p:cNvSpPr/>
            <p:nvPr/>
          </p:nvSpPr>
          <p:spPr>
            <a:xfrm>
              <a:off x="7297515" y="676712"/>
              <a:ext cx="2114027" cy="1096657"/>
            </a:xfrm>
            <a:prstGeom prst="round2DiagRect">
              <a:avLst/>
            </a:prstGeom>
            <a:solidFill>
              <a:srgbClr val="4EA72E">
                <a:alpha val="69804"/>
              </a:srgbClr>
            </a:solidFill>
            <a:ln>
              <a:solidFill>
                <a:srgbClr val="4EA72E">
                  <a:alpha val="69804"/>
                </a:srgbClr>
              </a:solidFill>
            </a:ln>
          </p:spPr>
          <p:style>
            <a:lnRef idx="2">
              <a:schemeClr val="accent1">
                <a:shade val="15000"/>
              </a:schemeClr>
            </a:lnRef>
            <a:fillRef idx="1">
              <a:schemeClr val="accent1"/>
            </a:fillRef>
            <a:effectRef idx="0">
              <a:schemeClr val="accent1"/>
            </a:effectRef>
            <a:fontRef idx="minor">
              <a:schemeClr val="lt1"/>
            </a:fontRef>
          </p:style>
          <p:txBody>
            <a:bodyPr wrap="square" tIns="16200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rtl="0"/>
              <a:r>
                <a:rPr lang="pt-BR" sz="900" b="0" i="0" u="none" strike="noStrike">
                  <a:solidFill>
                    <a:sysClr val="windowText" lastClr="000000"/>
                  </a:solidFill>
                  <a:effectLst/>
                  <a:latin typeface="Century Gothic" panose="020B0502020202020204" pitchFamily="34" charset="0"/>
                </a:rPr>
                <a:t>O nível 3 aborda desafios técnicos de alta complexidade que envolvem a infraestrutura do sistema ou problemas profundos de software.</a:t>
              </a:r>
              <a:r>
                <a:rPr lang="pt-BR" sz="900">
                  <a:solidFill>
                    <a:sysClr val="windowText" lastClr="000000"/>
                  </a:solidFill>
                  <a:latin typeface="Century Gothic" panose="020B0502020202020204" pitchFamily="34" charset="0"/>
                </a:rPr>
                <a:t> </a:t>
              </a:r>
            </a:p>
          </p:txBody>
        </p:sp>
        <p:sp>
          <p:nvSpPr>
            <p:cNvPr id="63" name="Rectangle: Diagonal Corners Rounded 62">
              <a:extLst>
                <a:ext uri="{FF2B5EF4-FFF2-40B4-BE49-F238E27FC236}">
                  <a16:creationId xmlns:a16="http://schemas.microsoft.com/office/drawing/2014/main" id="{1E83C183-A9FE-0E57-5E91-2E34C16D2470}"/>
                </a:ext>
              </a:extLst>
            </p:cNvPr>
            <p:cNvSpPr/>
            <p:nvPr/>
          </p:nvSpPr>
          <p:spPr>
            <a:xfrm>
              <a:off x="9882570" y="676713"/>
              <a:ext cx="2114027" cy="1096657"/>
            </a:xfrm>
            <a:prstGeom prst="round2DiagRect">
              <a:avLst/>
            </a:prstGeom>
            <a:solidFill>
              <a:srgbClr val="FFC000">
                <a:alpha val="69804"/>
              </a:srgbClr>
            </a:solidFill>
            <a:ln>
              <a:solidFill>
                <a:srgbClr val="FFC000">
                  <a:alpha val="69804"/>
                </a:srgbClr>
              </a:solidFill>
            </a:ln>
          </p:spPr>
          <p:style>
            <a:lnRef idx="2">
              <a:schemeClr val="accent1">
                <a:shade val="15000"/>
              </a:schemeClr>
            </a:lnRef>
            <a:fillRef idx="1">
              <a:schemeClr val="accent1"/>
            </a:fillRef>
            <a:effectRef idx="0">
              <a:schemeClr val="accent1"/>
            </a:effectRef>
            <a:fontRef idx="minor">
              <a:schemeClr val="lt1"/>
            </a:fontRef>
          </p:style>
          <p:txBody>
            <a:bodyPr wrap="square" tIns="16200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rtl="0"/>
              <a:r>
                <a:rPr lang="pt-BR" sz="900" b="0" i="0" u="none" strike="noStrike">
                  <a:solidFill>
                    <a:sysClr val="windowText" lastClr="000000"/>
                  </a:solidFill>
                  <a:effectLst/>
                  <a:latin typeface="Century Gothic" panose="020B0502020202020204" pitchFamily="34" charset="0"/>
                </a:rPr>
                <a:t>O nível </a:t>
              </a:r>
              <a:r>
                <a:rPr lang="pt-BR" sz="900" b="0" i="0" u="none" strike="noStrike" baseline="0">
                  <a:solidFill>
                    <a:sysClr val="windowText" lastClr="000000"/>
                  </a:solidFill>
                  <a:effectLst/>
                  <a:latin typeface="Century Gothic" panose="020B0502020202020204" pitchFamily="34" charset="0"/>
                </a:rPr>
                <a:t>X</a:t>
              </a:r>
              <a:r>
                <a:rPr lang="pt-BR" sz="900" b="0" i="0" u="none" strike="noStrike">
                  <a:solidFill>
                    <a:sysClr val="windowText" lastClr="000000"/>
                  </a:solidFill>
                  <a:effectLst/>
                  <a:latin typeface="Century Gothic" panose="020B0502020202020204" pitchFamily="34" charset="0"/>
                </a:rPr>
                <a:t> representa suporte externo especializado ou assistência específica do fornecedor para problemas altamente especializados.</a:t>
              </a:r>
              <a:r>
                <a:rPr lang="pt-BR" sz="900">
                  <a:solidFill>
                    <a:sysClr val="windowText" lastClr="000000"/>
                  </a:solidFill>
                  <a:latin typeface="Century Gothic" panose="020B0502020202020204" pitchFamily="34" charset="0"/>
                </a:rPr>
                <a:t> </a:t>
              </a:r>
            </a:p>
          </p:txBody>
        </p:sp>
        <p:sp>
          <p:nvSpPr>
            <p:cNvPr id="64" name="Rectangle: Diagonal Corners Rounded 63">
              <a:extLst>
                <a:ext uri="{FF2B5EF4-FFF2-40B4-BE49-F238E27FC236}">
                  <a16:creationId xmlns:a16="http://schemas.microsoft.com/office/drawing/2014/main" id="{17F6C2F7-6290-ADC3-4CB8-A4735D09BB71}"/>
                </a:ext>
              </a:extLst>
            </p:cNvPr>
            <p:cNvSpPr/>
            <p:nvPr/>
          </p:nvSpPr>
          <p:spPr>
            <a:xfrm>
              <a:off x="2127405" y="0"/>
              <a:ext cx="2114027" cy="806910"/>
            </a:xfrm>
            <a:prstGeom prst="round2DiagRect">
              <a:avLst/>
            </a:prstGeom>
            <a:solidFill>
              <a:schemeClr val="accent4"/>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wrap="square" bIns="0" rtlCol="0" anchor="b"/>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rtl="0"/>
              <a:r>
                <a:rPr lang="pt-BR" sz="1000" b="1" i="0" u="none" strike="noStrike">
                  <a:solidFill>
                    <a:sysClr val="windowText" lastClr="000000"/>
                  </a:solidFill>
                  <a:effectLst/>
                  <a:latin typeface="Century Gothic" panose="020B0502020202020204" pitchFamily="34" charset="0"/>
                </a:rPr>
                <a:t>Serviço de atendimento ao cliente de TI (Nível 1)</a:t>
              </a:r>
              <a:r>
                <a:rPr lang="pt-BR" sz="1000" b="1">
                  <a:solidFill>
                    <a:sysClr val="windowText" lastClr="000000"/>
                  </a:solidFill>
                  <a:latin typeface="Century Gothic" panose="020B0502020202020204" pitchFamily="34" charset="0"/>
                </a:rPr>
                <a:t> </a:t>
              </a:r>
            </a:p>
          </p:txBody>
        </p:sp>
        <p:sp>
          <p:nvSpPr>
            <p:cNvPr id="65" name="Rectangle: Diagonal Corners Rounded 64">
              <a:extLst>
                <a:ext uri="{FF2B5EF4-FFF2-40B4-BE49-F238E27FC236}">
                  <a16:creationId xmlns:a16="http://schemas.microsoft.com/office/drawing/2014/main" id="{D9E275AA-29E3-D448-BB05-2400227B2D3D}"/>
                </a:ext>
              </a:extLst>
            </p:cNvPr>
            <p:cNvSpPr/>
            <p:nvPr/>
          </p:nvSpPr>
          <p:spPr>
            <a:xfrm>
              <a:off x="4712460" y="3168"/>
              <a:ext cx="2114027" cy="806452"/>
            </a:xfrm>
            <a:prstGeom prst="round2Diag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wrap="square" bIns="0" rtlCol="0" anchor="b"/>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rtl="0"/>
              <a:r>
                <a:rPr lang="pt-BR" sz="1000" b="1" i="0" u="none" strike="noStrike">
                  <a:solidFill>
                    <a:sysClr val="windowText" lastClr="000000"/>
                  </a:solidFill>
                  <a:effectLst/>
                  <a:latin typeface="Century Gothic" panose="020B0502020202020204" pitchFamily="34" charset="0"/>
                </a:rPr>
                <a:t>Suporte de nível 2</a:t>
              </a:r>
              <a:r>
                <a:rPr lang="pt-BR" sz="1000" b="1">
                  <a:solidFill>
                    <a:sysClr val="windowText" lastClr="000000"/>
                  </a:solidFill>
                  <a:latin typeface="Century Gothic" panose="020B0502020202020204" pitchFamily="34" charset="0"/>
                </a:rPr>
                <a:t> </a:t>
              </a:r>
            </a:p>
          </p:txBody>
        </p:sp>
        <p:sp>
          <p:nvSpPr>
            <p:cNvPr id="66" name="Rectangle: Diagonal Corners Rounded 65">
              <a:extLst>
                <a:ext uri="{FF2B5EF4-FFF2-40B4-BE49-F238E27FC236}">
                  <a16:creationId xmlns:a16="http://schemas.microsoft.com/office/drawing/2014/main" id="{49F26A03-7E37-674C-8936-6C6CC153BED8}"/>
                </a:ext>
              </a:extLst>
            </p:cNvPr>
            <p:cNvSpPr/>
            <p:nvPr/>
          </p:nvSpPr>
          <p:spPr>
            <a:xfrm>
              <a:off x="7297515" y="3168"/>
              <a:ext cx="2114027" cy="806452"/>
            </a:xfrm>
            <a:prstGeom prst="round2DiagRect">
              <a:avLst/>
            </a:prstGeom>
            <a:solidFill>
              <a:schemeClr val="accent6"/>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wrap="square" bIns="0" rtlCol="0" anchor="b"/>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rtl="0"/>
              <a:r>
                <a:rPr lang="pt-BR" sz="1000" b="1" i="0" u="none" strike="noStrike">
                  <a:solidFill>
                    <a:sysClr val="windowText" lastClr="000000"/>
                  </a:solidFill>
                  <a:effectLst/>
                  <a:latin typeface="Century Gothic" panose="020B0502020202020204" pitchFamily="34" charset="0"/>
                </a:rPr>
                <a:t>Suporte de nível 3</a:t>
              </a:r>
              <a:r>
                <a:rPr lang="pt-BR" sz="1000" b="1">
                  <a:solidFill>
                    <a:sysClr val="windowText" lastClr="000000"/>
                  </a:solidFill>
                  <a:latin typeface="Century Gothic" panose="020B0502020202020204" pitchFamily="34" charset="0"/>
                </a:rPr>
                <a:t> </a:t>
              </a:r>
            </a:p>
          </p:txBody>
        </p:sp>
        <p:sp>
          <p:nvSpPr>
            <p:cNvPr id="67" name="Rectangle: Diagonal Corners Rounded 66">
              <a:extLst>
                <a:ext uri="{FF2B5EF4-FFF2-40B4-BE49-F238E27FC236}">
                  <a16:creationId xmlns:a16="http://schemas.microsoft.com/office/drawing/2014/main" id="{23E23BB1-2BB7-4ACB-ACEF-64ED8097D837}"/>
                </a:ext>
              </a:extLst>
            </p:cNvPr>
            <p:cNvSpPr/>
            <p:nvPr/>
          </p:nvSpPr>
          <p:spPr>
            <a:xfrm>
              <a:off x="9882570" y="3168"/>
              <a:ext cx="2114027" cy="806452"/>
            </a:xfrm>
            <a:prstGeom prst="round2DiagRect">
              <a:avLst/>
            </a:prstGeom>
            <a:solidFill>
              <a:srgbClr val="FFC000"/>
            </a:solid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wrap="square" bIns="0" rtlCol="0" anchor="b"/>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rtl="0"/>
              <a:r>
                <a:rPr lang="pt-BR" sz="1000" b="1" i="0" u="none" strike="noStrike" dirty="0">
                  <a:solidFill>
                    <a:sysClr val="windowText" lastClr="000000"/>
                  </a:solidFill>
                  <a:effectLst/>
                  <a:latin typeface="Century Gothic" panose="020B0502020202020204" pitchFamily="34" charset="0"/>
                </a:rPr>
                <a:t>Suporte de nível X</a:t>
              </a:r>
              <a:r>
                <a:rPr lang="pt-BR" sz="1000" b="1" dirty="0">
                  <a:solidFill>
                    <a:sysClr val="windowText" lastClr="000000"/>
                  </a:solidFill>
                  <a:latin typeface="Century Gothic" panose="020B0502020202020204" pitchFamily="34" charset="0"/>
                </a:rPr>
                <a:t> </a:t>
              </a:r>
            </a:p>
          </p:txBody>
        </p:sp>
        <p:sp>
          <p:nvSpPr>
            <p:cNvPr id="68" name="Flowchart: Manual Input 67">
              <a:extLst>
                <a:ext uri="{FF2B5EF4-FFF2-40B4-BE49-F238E27FC236}">
                  <a16:creationId xmlns:a16="http://schemas.microsoft.com/office/drawing/2014/main" id="{2A2377AB-8252-1883-BDEE-185BDD6A5BCC}"/>
                </a:ext>
              </a:extLst>
            </p:cNvPr>
            <p:cNvSpPr/>
            <p:nvPr/>
          </p:nvSpPr>
          <p:spPr>
            <a:xfrm>
              <a:off x="0" y="3004660"/>
              <a:ext cx="1711354" cy="578841"/>
            </a:xfrm>
            <a:prstGeom prst="flowChartManualInput">
              <a:avLst/>
            </a:prstGeom>
            <a:solidFill>
              <a:schemeClr val="bg1">
                <a:lumMod val="50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rtl="0"/>
              <a:r>
                <a:rPr lang="pt-BR">
                  <a:latin typeface="Century Gothic" panose="020B0502020202020204" pitchFamily="34" charset="0"/>
                </a:rPr>
                <a:t>Tempo de inatividade da rede</a:t>
              </a:r>
            </a:p>
          </p:txBody>
        </p:sp>
        <p:sp>
          <p:nvSpPr>
            <p:cNvPr id="69" name="Flowchart: Manual Input 68">
              <a:extLst>
                <a:ext uri="{FF2B5EF4-FFF2-40B4-BE49-F238E27FC236}">
                  <a16:creationId xmlns:a16="http://schemas.microsoft.com/office/drawing/2014/main" id="{48C900A0-8B89-EA8A-4655-3E9EA85185B5}"/>
                </a:ext>
              </a:extLst>
            </p:cNvPr>
            <p:cNvSpPr/>
            <p:nvPr/>
          </p:nvSpPr>
          <p:spPr>
            <a:xfrm>
              <a:off x="0" y="3973596"/>
              <a:ext cx="1711354" cy="578841"/>
            </a:xfrm>
            <a:prstGeom prst="flowChartManualInput">
              <a:avLst/>
            </a:prstGeom>
            <a:solidFill>
              <a:schemeClr val="bg1">
                <a:lumMod val="50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rtl="0"/>
              <a:r>
                <a:rPr lang="pt-BR">
                  <a:latin typeface="Century Gothic" panose="020B0502020202020204" pitchFamily="34" charset="0"/>
                </a:rPr>
                <a:t>Violação de segurança de dados</a:t>
              </a:r>
            </a:p>
          </p:txBody>
        </p:sp>
        <p:sp>
          <p:nvSpPr>
            <p:cNvPr id="70" name="Flowchart: Manual Input 69">
              <a:extLst>
                <a:ext uri="{FF2B5EF4-FFF2-40B4-BE49-F238E27FC236}">
                  <a16:creationId xmlns:a16="http://schemas.microsoft.com/office/drawing/2014/main" id="{FDBB6B3F-01BD-0092-132F-B6EFCF029B06}"/>
                </a:ext>
              </a:extLst>
            </p:cNvPr>
            <p:cNvSpPr/>
            <p:nvPr/>
          </p:nvSpPr>
          <p:spPr>
            <a:xfrm>
              <a:off x="0" y="4942521"/>
              <a:ext cx="1711354" cy="578841"/>
            </a:xfrm>
            <a:prstGeom prst="flowChartManualInput">
              <a:avLst/>
            </a:prstGeom>
            <a:solidFill>
              <a:schemeClr val="bg1">
                <a:lumMod val="50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rtl="0"/>
              <a:r>
                <a:rPr lang="pt-BR">
                  <a:latin typeface="Century Gothic" panose="020B0502020202020204" pitchFamily="34" charset="0"/>
                </a:rPr>
                <a:t>Interrupções de serviços em nuvem</a:t>
              </a:r>
            </a:p>
          </p:txBody>
        </p:sp>
        <p:sp>
          <p:nvSpPr>
            <p:cNvPr id="71" name="Flowchart: Terminator 70">
              <a:extLst>
                <a:ext uri="{FF2B5EF4-FFF2-40B4-BE49-F238E27FC236}">
                  <a16:creationId xmlns:a16="http://schemas.microsoft.com/office/drawing/2014/main" id="{32DF4E3D-5E86-4F2E-9E79-B27E78F4CC23}"/>
                </a:ext>
              </a:extLst>
            </p:cNvPr>
            <p:cNvSpPr/>
            <p:nvPr/>
          </p:nvSpPr>
          <p:spPr>
            <a:xfrm>
              <a:off x="2072427" y="1967213"/>
              <a:ext cx="2223982" cy="715863"/>
            </a:xfrm>
            <a:prstGeom prst="flowChartTerminator">
              <a:avLst/>
            </a:prstGeom>
            <a:solidFill>
              <a:srgbClr val="0F9ED5">
                <a:alpha val="80000"/>
              </a:srgbClr>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rtl="0"/>
              <a:r>
                <a:rPr lang="pt-BR" sz="800" i="0" u="none" strike="noStrike" dirty="0">
                  <a:solidFill>
                    <a:sysClr val="windowText" lastClr="000000"/>
                  </a:solidFill>
                  <a:effectLst/>
                  <a:latin typeface="Century Gothic" panose="020B0502020202020204" pitchFamily="34" charset="0"/>
                </a:rPr>
                <a:t>Confirme os requisitos do sistema e teste os procedimentos básicos de reinstalação.</a:t>
              </a:r>
            </a:p>
          </p:txBody>
        </p:sp>
        <p:sp>
          <p:nvSpPr>
            <p:cNvPr id="72" name="Flowchart: Terminator 71">
              <a:extLst>
                <a:ext uri="{FF2B5EF4-FFF2-40B4-BE49-F238E27FC236}">
                  <a16:creationId xmlns:a16="http://schemas.microsoft.com/office/drawing/2014/main" id="{B9F7F77A-B0F5-9988-7F87-45A5C9033BB6}"/>
                </a:ext>
              </a:extLst>
            </p:cNvPr>
            <p:cNvSpPr/>
            <p:nvPr/>
          </p:nvSpPr>
          <p:spPr>
            <a:xfrm>
              <a:off x="2072427" y="2936147"/>
              <a:ext cx="2223982" cy="715863"/>
            </a:xfrm>
            <a:prstGeom prst="flowChartTerminator">
              <a:avLst/>
            </a:prstGeom>
            <a:solidFill>
              <a:srgbClr val="0F9ED5">
                <a:alpha val="80000"/>
              </a:srgbClr>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rtl="0"/>
              <a:r>
                <a:rPr lang="pt-BR" sz="800" i="0" u="none" strike="noStrike" dirty="0">
                  <a:solidFill>
                    <a:sysClr val="windowText" lastClr="000000"/>
                  </a:solidFill>
                  <a:effectLst/>
                  <a:latin typeface="Century Gothic" panose="020B0502020202020204" pitchFamily="34" charset="0"/>
                </a:rPr>
                <a:t>Realize diagnósticos detalhados para identificar conflitos ou arquivos corrompidos. Se necessário, teste em sistemas alternativos.</a:t>
              </a:r>
            </a:p>
          </p:txBody>
        </p:sp>
        <p:sp>
          <p:nvSpPr>
            <p:cNvPr id="73" name="Flowchart: Terminator 72">
              <a:extLst>
                <a:ext uri="{FF2B5EF4-FFF2-40B4-BE49-F238E27FC236}">
                  <a16:creationId xmlns:a16="http://schemas.microsoft.com/office/drawing/2014/main" id="{19A99C81-F4A0-C53E-E81D-7B9C8F4A927A}"/>
                </a:ext>
              </a:extLst>
            </p:cNvPr>
            <p:cNvSpPr/>
            <p:nvPr/>
          </p:nvSpPr>
          <p:spPr>
            <a:xfrm>
              <a:off x="2072427" y="3905077"/>
              <a:ext cx="2223982" cy="715863"/>
            </a:xfrm>
            <a:prstGeom prst="flowChartTerminator">
              <a:avLst/>
            </a:prstGeom>
            <a:solidFill>
              <a:srgbClr val="0F9ED5">
                <a:alpha val="80000"/>
              </a:srgbClr>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rtl="0"/>
              <a:r>
                <a:rPr lang="pt-BR" sz="800" i="0" u="none" strike="noStrike" dirty="0">
                  <a:solidFill>
                    <a:sysClr val="windowText" lastClr="000000"/>
                  </a:solidFill>
                  <a:effectLst/>
                  <a:latin typeface="Century Gothic" panose="020B0502020202020204" pitchFamily="34" charset="0"/>
                </a:rPr>
                <a:t>Revise e retifique configurações avançadas do sistema ou conflitos de registro que possam estar impedindo o funcionamento do sistema de</a:t>
              </a:r>
              <a:r>
                <a:rPr lang="pt-BR" sz="800" i="0" u="none" strike="noStrike" baseline="0" dirty="0">
                  <a:solidFill>
                    <a:sysClr val="windowText" lastClr="000000"/>
                  </a:solidFill>
                  <a:effectLst/>
                  <a:latin typeface="Century Gothic" panose="020B0502020202020204" pitchFamily="34" charset="0"/>
                </a:rPr>
                <a:t> segurança</a:t>
              </a:r>
              <a:r>
                <a:rPr lang="pt-BR" sz="800" i="0" u="none" strike="noStrike" dirty="0">
                  <a:solidFill>
                    <a:sysClr val="windowText" lastClr="000000"/>
                  </a:solidFill>
                  <a:effectLst/>
                  <a:latin typeface="Century Gothic" panose="020B0502020202020204" pitchFamily="34" charset="0"/>
                </a:rPr>
                <a:t>.</a:t>
              </a:r>
            </a:p>
          </p:txBody>
        </p:sp>
        <p:sp>
          <p:nvSpPr>
            <p:cNvPr id="74" name="Flowchart: Terminator 73">
              <a:extLst>
                <a:ext uri="{FF2B5EF4-FFF2-40B4-BE49-F238E27FC236}">
                  <a16:creationId xmlns:a16="http://schemas.microsoft.com/office/drawing/2014/main" id="{1ABAC143-F70A-6D59-CCF6-35551F8DC236}"/>
                </a:ext>
              </a:extLst>
            </p:cNvPr>
            <p:cNvSpPr/>
            <p:nvPr/>
          </p:nvSpPr>
          <p:spPr>
            <a:xfrm>
              <a:off x="2072427" y="4874010"/>
              <a:ext cx="2223982" cy="715863"/>
            </a:xfrm>
            <a:prstGeom prst="flowChartTerminator">
              <a:avLst/>
            </a:prstGeom>
            <a:solidFill>
              <a:srgbClr val="0F9ED5">
                <a:alpha val="80000"/>
              </a:srgbClr>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rtl="0"/>
              <a:r>
                <a:rPr lang="pt-BR" sz="800" i="0" u="none" strike="noStrike">
                  <a:solidFill>
                    <a:sysClr val="windowText" lastClr="000000"/>
                  </a:solidFill>
                  <a:effectLst/>
                  <a:latin typeface="Century Gothic" panose="020B0502020202020204" pitchFamily="34" charset="0"/>
                </a:rPr>
                <a:t>Consulte o fornecedor do software para resolver problemas de instalação proprietária ou para receber patches.</a:t>
              </a:r>
            </a:p>
          </p:txBody>
        </p:sp>
        <p:sp>
          <p:nvSpPr>
            <p:cNvPr id="75" name="Flowchart: Terminator 74">
              <a:extLst>
                <a:ext uri="{FF2B5EF4-FFF2-40B4-BE49-F238E27FC236}">
                  <a16:creationId xmlns:a16="http://schemas.microsoft.com/office/drawing/2014/main" id="{6C38BCA3-D22D-26B6-A206-38D46ED52D1D}"/>
                </a:ext>
              </a:extLst>
            </p:cNvPr>
            <p:cNvSpPr/>
            <p:nvPr/>
          </p:nvSpPr>
          <p:spPr>
            <a:xfrm>
              <a:off x="4657482" y="1967213"/>
              <a:ext cx="2223982" cy="715863"/>
            </a:xfrm>
            <a:prstGeom prst="flowChartTerminator">
              <a:avLst/>
            </a:prstGeom>
            <a:solidFill>
              <a:srgbClr val="E97132">
                <a:alpha val="80000"/>
              </a:srgbClr>
            </a:solidFill>
            <a:ln>
              <a:solidFill>
                <a:srgbClr val="E9713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rtl="0"/>
              <a:r>
                <a:rPr lang="pt-BR" sz="800" i="0" u="none" strike="noStrike">
                  <a:solidFill>
                    <a:sysClr val="windowText" lastClr="000000"/>
                  </a:solidFill>
                  <a:effectLst/>
                  <a:latin typeface="Century Gothic" panose="020B0502020202020204" pitchFamily="34" charset="0"/>
                </a:rPr>
                <a:t>Verifique os relatórios iniciais e confirme se o problema é geral ou localizado. Se aplicável, reinicie roteadores ou switches.</a:t>
              </a:r>
            </a:p>
          </p:txBody>
        </p:sp>
        <p:sp>
          <p:nvSpPr>
            <p:cNvPr id="76" name="Flowchart: Terminator 75">
              <a:extLst>
                <a:ext uri="{FF2B5EF4-FFF2-40B4-BE49-F238E27FC236}">
                  <a16:creationId xmlns:a16="http://schemas.microsoft.com/office/drawing/2014/main" id="{FD588D93-7F4A-D890-60EA-046DC8684A9B}"/>
                </a:ext>
              </a:extLst>
            </p:cNvPr>
            <p:cNvSpPr/>
            <p:nvPr/>
          </p:nvSpPr>
          <p:spPr>
            <a:xfrm>
              <a:off x="4657482" y="2936147"/>
              <a:ext cx="2223982" cy="715863"/>
            </a:xfrm>
            <a:prstGeom prst="flowChartTerminator">
              <a:avLst/>
            </a:prstGeom>
            <a:solidFill>
              <a:srgbClr val="E97132">
                <a:alpha val="80000"/>
              </a:srgbClr>
            </a:solidFill>
            <a:ln>
              <a:solidFill>
                <a:srgbClr val="E9713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rtl="0"/>
              <a:r>
                <a:rPr lang="pt-BR" sz="800" i="0" u="none" strike="noStrike">
                  <a:solidFill>
                    <a:sysClr val="windowText" lastClr="000000"/>
                  </a:solidFill>
                  <a:effectLst/>
                  <a:latin typeface="Century Gothic" panose="020B0502020202020204" pitchFamily="34" charset="0"/>
                </a:rPr>
                <a:t>Analise os registros de rede e trabalhe com provedores de serviços de internet ou equipes internas de rede para identificar interrupções.</a:t>
              </a:r>
            </a:p>
          </p:txBody>
        </p:sp>
        <p:sp>
          <p:nvSpPr>
            <p:cNvPr id="77" name="Flowchart: Terminator 76">
              <a:extLst>
                <a:ext uri="{FF2B5EF4-FFF2-40B4-BE49-F238E27FC236}">
                  <a16:creationId xmlns:a16="http://schemas.microsoft.com/office/drawing/2014/main" id="{6D77F121-9083-FC63-4B60-1ED401CDC9B3}"/>
                </a:ext>
              </a:extLst>
            </p:cNvPr>
            <p:cNvSpPr/>
            <p:nvPr/>
          </p:nvSpPr>
          <p:spPr>
            <a:xfrm>
              <a:off x="4657482" y="3905077"/>
              <a:ext cx="2223982" cy="715863"/>
            </a:xfrm>
            <a:prstGeom prst="flowChartTerminator">
              <a:avLst/>
            </a:prstGeom>
            <a:solidFill>
              <a:srgbClr val="E97132">
                <a:alpha val="80000"/>
              </a:srgbClr>
            </a:solidFill>
            <a:ln>
              <a:solidFill>
                <a:srgbClr val="E9713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rtl="0"/>
              <a:r>
                <a:rPr lang="pt-BR" sz="800" i="0" u="none" strike="noStrike">
                  <a:solidFill>
                    <a:sysClr val="windowText" lastClr="000000"/>
                  </a:solidFill>
                  <a:effectLst/>
                  <a:latin typeface="Century Gothic" panose="020B0502020202020204" pitchFamily="34" charset="0"/>
                </a:rPr>
                <a:t>Implemente procedimentos avançados de recuperação de rede e reconfigure os protocolos de roteamento principais.</a:t>
              </a:r>
            </a:p>
          </p:txBody>
        </p:sp>
        <p:sp>
          <p:nvSpPr>
            <p:cNvPr id="78" name="Flowchart: Terminator 77">
              <a:extLst>
                <a:ext uri="{FF2B5EF4-FFF2-40B4-BE49-F238E27FC236}">
                  <a16:creationId xmlns:a16="http://schemas.microsoft.com/office/drawing/2014/main" id="{85340F13-CA83-D69D-4F33-D4347BD1BF78}"/>
                </a:ext>
              </a:extLst>
            </p:cNvPr>
            <p:cNvSpPr/>
            <p:nvPr/>
          </p:nvSpPr>
          <p:spPr>
            <a:xfrm>
              <a:off x="4657482" y="4874010"/>
              <a:ext cx="2223982" cy="715863"/>
            </a:xfrm>
            <a:prstGeom prst="flowChartTerminator">
              <a:avLst/>
            </a:prstGeom>
            <a:solidFill>
              <a:srgbClr val="E97132">
                <a:alpha val="80000"/>
              </a:srgbClr>
            </a:solidFill>
            <a:ln>
              <a:solidFill>
                <a:srgbClr val="E9713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rtl="0"/>
              <a:r>
                <a:rPr lang="pt-BR" sz="800" i="0" u="none" strike="noStrike">
                  <a:solidFill>
                    <a:sysClr val="windowText" lastClr="000000"/>
                  </a:solidFill>
                  <a:effectLst/>
                  <a:latin typeface="Century Gothic" panose="020B0502020202020204" pitchFamily="34" charset="0"/>
                </a:rPr>
                <a:t>Envolva fornecedores de equipamentos de rede em atualizações críticas de firmware ou diagnósticos especializados.</a:t>
              </a:r>
            </a:p>
          </p:txBody>
        </p:sp>
        <p:sp>
          <p:nvSpPr>
            <p:cNvPr id="79" name="Flowchart: Terminator 78">
              <a:extLst>
                <a:ext uri="{FF2B5EF4-FFF2-40B4-BE49-F238E27FC236}">
                  <a16:creationId xmlns:a16="http://schemas.microsoft.com/office/drawing/2014/main" id="{7BF4B306-BF6E-3C11-97A2-314B116BB601}"/>
                </a:ext>
              </a:extLst>
            </p:cNvPr>
            <p:cNvSpPr/>
            <p:nvPr/>
          </p:nvSpPr>
          <p:spPr>
            <a:xfrm>
              <a:off x="7242537" y="1967212"/>
              <a:ext cx="2223982" cy="715863"/>
            </a:xfrm>
            <a:prstGeom prst="flowChartTerminator">
              <a:avLst/>
            </a:prstGeom>
            <a:solidFill>
              <a:srgbClr val="4EA72E">
                <a:alpha val="80000"/>
              </a:srgb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rtl="0"/>
              <a:r>
                <a:rPr lang="pt-BR" sz="800" i="0" u="none" strike="noStrike">
                  <a:solidFill>
                    <a:sysClr val="windowText" lastClr="000000"/>
                  </a:solidFill>
                  <a:effectLst/>
                  <a:latin typeface="Century Gothic" panose="020B0502020202020204" pitchFamily="34" charset="0"/>
                </a:rPr>
                <a:t>Registre o incidente, alerte as equipes de segurança e inicie um procedimento preliminar de bloqueio de dados.</a:t>
              </a:r>
            </a:p>
          </p:txBody>
        </p:sp>
        <p:sp>
          <p:nvSpPr>
            <p:cNvPr id="80" name="Flowchart: Terminator 79">
              <a:extLst>
                <a:ext uri="{FF2B5EF4-FFF2-40B4-BE49-F238E27FC236}">
                  <a16:creationId xmlns:a16="http://schemas.microsoft.com/office/drawing/2014/main" id="{6728A035-064F-39DE-01D5-D53A66BA0B17}"/>
                </a:ext>
              </a:extLst>
            </p:cNvPr>
            <p:cNvSpPr/>
            <p:nvPr/>
          </p:nvSpPr>
          <p:spPr>
            <a:xfrm>
              <a:off x="7242537" y="2936146"/>
              <a:ext cx="2223982" cy="715863"/>
            </a:xfrm>
            <a:prstGeom prst="flowChartTerminator">
              <a:avLst/>
            </a:prstGeom>
            <a:solidFill>
              <a:srgbClr val="4EA72E">
                <a:alpha val="80000"/>
              </a:srgb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rtl="0"/>
              <a:r>
                <a:rPr lang="pt-BR" sz="800" i="0" u="none" strike="noStrike">
                  <a:solidFill>
                    <a:sysClr val="windowText" lastClr="000000"/>
                  </a:solidFill>
                  <a:effectLst/>
                  <a:latin typeface="Century Gothic" panose="020B0502020202020204" pitchFamily="34" charset="0"/>
                </a:rPr>
                <a:t>Realize uma análise forense inicial para avaliar a extensão da violação e identificar os sistemas comprometidos.</a:t>
              </a:r>
            </a:p>
          </p:txBody>
        </p:sp>
        <p:sp>
          <p:nvSpPr>
            <p:cNvPr id="81" name="Flowchart: Terminator 80">
              <a:extLst>
                <a:ext uri="{FF2B5EF4-FFF2-40B4-BE49-F238E27FC236}">
                  <a16:creationId xmlns:a16="http://schemas.microsoft.com/office/drawing/2014/main" id="{DA1F30FA-E09D-F7ED-6BB3-EA9A7CB0ADBD}"/>
                </a:ext>
              </a:extLst>
            </p:cNvPr>
            <p:cNvSpPr/>
            <p:nvPr/>
          </p:nvSpPr>
          <p:spPr>
            <a:xfrm>
              <a:off x="7242537" y="3905076"/>
              <a:ext cx="2223982" cy="715863"/>
            </a:xfrm>
            <a:prstGeom prst="flowChartTerminator">
              <a:avLst/>
            </a:prstGeom>
            <a:solidFill>
              <a:srgbClr val="4EA72E">
                <a:alpha val="80000"/>
              </a:srgb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rtl="0"/>
              <a:r>
                <a:rPr lang="pt-BR" sz="800" i="0" u="none" strike="noStrike">
                  <a:solidFill>
                    <a:sysClr val="windowText" lastClr="000000"/>
                  </a:solidFill>
                  <a:effectLst/>
                  <a:latin typeface="Century Gothic" panose="020B0502020202020204" pitchFamily="34" charset="0"/>
                </a:rPr>
                <a:t>Lidere auditorias de segurança abrangentes e implemente estratégias de remediação para proteger todos os pontos de dados.</a:t>
              </a:r>
            </a:p>
          </p:txBody>
        </p:sp>
        <p:sp>
          <p:nvSpPr>
            <p:cNvPr id="82" name="Flowchart: Terminator 81">
              <a:extLst>
                <a:ext uri="{FF2B5EF4-FFF2-40B4-BE49-F238E27FC236}">
                  <a16:creationId xmlns:a16="http://schemas.microsoft.com/office/drawing/2014/main" id="{03D9B196-BA07-B0CA-7B4A-C8E68E8280D4}"/>
                </a:ext>
              </a:extLst>
            </p:cNvPr>
            <p:cNvSpPr/>
            <p:nvPr/>
          </p:nvSpPr>
          <p:spPr>
            <a:xfrm>
              <a:off x="7242537" y="4874009"/>
              <a:ext cx="2223982" cy="715863"/>
            </a:xfrm>
            <a:prstGeom prst="flowChartTerminator">
              <a:avLst/>
            </a:prstGeom>
            <a:solidFill>
              <a:srgbClr val="4EA72E">
                <a:alpha val="80000"/>
              </a:srgb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rtl="0"/>
              <a:r>
                <a:rPr lang="pt-BR" sz="800" i="0" u="none" strike="noStrike">
                  <a:solidFill>
                    <a:sysClr val="windowText" lastClr="000000"/>
                  </a:solidFill>
                  <a:effectLst/>
                  <a:latin typeface="Century Gothic" panose="020B0502020202020204" pitchFamily="34" charset="0"/>
                </a:rPr>
                <a:t>Trabalhe com empresas de segurança cibernética para obter soluções avançadas de detecção de ameaças e técnicas de mitigação.</a:t>
              </a:r>
            </a:p>
          </p:txBody>
        </p:sp>
        <p:sp>
          <p:nvSpPr>
            <p:cNvPr id="83" name="Flowchart: Terminator 82">
              <a:extLst>
                <a:ext uri="{FF2B5EF4-FFF2-40B4-BE49-F238E27FC236}">
                  <a16:creationId xmlns:a16="http://schemas.microsoft.com/office/drawing/2014/main" id="{EACD8E14-40D7-4372-1A7E-5628780BDB4F}"/>
                </a:ext>
              </a:extLst>
            </p:cNvPr>
            <p:cNvSpPr/>
            <p:nvPr/>
          </p:nvSpPr>
          <p:spPr>
            <a:xfrm>
              <a:off x="9827592" y="1967213"/>
              <a:ext cx="2223982" cy="715863"/>
            </a:xfrm>
            <a:prstGeom prst="flowChartTerminator">
              <a:avLst/>
            </a:prstGeom>
            <a:solidFill>
              <a:srgbClr val="FFC000">
                <a:alpha val="80000"/>
              </a:srgbClr>
            </a:solid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rtl="0"/>
              <a:r>
                <a:rPr lang="pt-BR" sz="800" i="0" u="none" strike="noStrike">
                  <a:solidFill>
                    <a:sysClr val="windowText" lastClr="000000"/>
                  </a:solidFill>
                  <a:effectLst/>
                  <a:latin typeface="Century Gothic" panose="020B0502020202020204" pitchFamily="34" charset="0"/>
                </a:rPr>
                <a:t>Verifique o status do serviço com os provedores de nuvem e relate os detalhes da interrupção aos usuários.</a:t>
              </a:r>
            </a:p>
          </p:txBody>
        </p:sp>
        <p:sp>
          <p:nvSpPr>
            <p:cNvPr id="84" name="Flowchart: Terminator 83">
              <a:extLst>
                <a:ext uri="{FF2B5EF4-FFF2-40B4-BE49-F238E27FC236}">
                  <a16:creationId xmlns:a16="http://schemas.microsoft.com/office/drawing/2014/main" id="{3EAB794E-5A46-932A-E118-CBDAEAD4267F}"/>
                </a:ext>
              </a:extLst>
            </p:cNvPr>
            <p:cNvSpPr/>
            <p:nvPr/>
          </p:nvSpPr>
          <p:spPr>
            <a:xfrm>
              <a:off x="9827592" y="2936147"/>
              <a:ext cx="2223982" cy="715863"/>
            </a:xfrm>
            <a:prstGeom prst="flowChartTerminator">
              <a:avLst/>
            </a:prstGeom>
            <a:solidFill>
              <a:srgbClr val="FFC000">
                <a:alpha val="80000"/>
              </a:srgbClr>
            </a:solid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rtl="0"/>
              <a:r>
                <a:rPr lang="pt-BR" sz="800" i="0" u="none" strike="noStrike">
                  <a:solidFill>
                    <a:sysClr val="windowText" lastClr="000000"/>
                  </a:solidFill>
                  <a:effectLst/>
                  <a:latin typeface="Century Gothic" panose="020B0502020202020204" pitchFamily="34" charset="0"/>
                </a:rPr>
                <a:t>Avalie as integrações de API e realize verificações nos serviços relacionados para garantir a conectividade.</a:t>
              </a:r>
            </a:p>
          </p:txBody>
        </p:sp>
        <p:sp>
          <p:nvSpPr>
            <p:cNvPr id="85" name="Flowchart: Terminator 84">
              <a:extLst>
                <a:ext uri="{FF2B5EF4-FFF2-40B4-BE49-F238E27FC236}">
                  <a16:creationId xmlns:a16="http://schemas.microsoft.com/office/drawing/2014/main" id="{3C986181-75FB-37FD-DB24-F8AFA3B58AA4}"/>
                </a:ext>
              </a:extLst>
            </p:cNvPr>
            <p:cNvSpPr/>
            <p:nvPr/>
          </p:nvSpPr>
          <p:spPr>
            <a:xfrm>
              <a:off x="9827592" y="3905077"/>
              <a:ext cx="2223982" cy="715863"/>
            </a:xfrm>
            <a:prstGeom prst="flowChartTerminator">
              <a:avLst/>
            </a:prstGeom>
            <a:solidFill>
              <a:srgbClr val="FFC000">
                <a:alpha val="80000"/>
              </a:srgbClr>
            </a:solid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rtl="0"/>
              <a:r>
                <a:rPr lang="pt-BR" sz="800" i="0" u="none" strike="noStrike">
                  <a:solidFill>
                    <a:sysClr val="windowText" lastClr="000000"/>
                  </a:solidFill>
                  <a:effectLst/>
                  <a:latin typeface="Century Gothic" panose="020B0502020202020204" pitchFamily="34" charset="0"/>
                </a:rPr>
                <a:t>Trabalhe com engenheiros de nuvem para restaurar serviços e gerenciar verificações de integridade de dados.</a:t>
              </a:r>
            </a:p>
          </p:txBody>
        </p:sp>
        <p:sp>
          <p:nvSpPr>
            <p:cNvPr id="86" name="Flowchart: Terminator 85">
              <a:extLst>
                <a:ext uri="{FF2B5EF4-FFF2-40B4-BE49-F238E27FC236}">
                  <a16:creationId xmlns:a16="http://schemas.microsoft.com/office/drawing/2014/main" id="{1F8E0943-4C6E-8F93-E18C-128816A2AB1A}"/>
                </a:ext>
              </a:extLst>
            </p:cNvPr>
            <p:cNvSpPr/>
            <p:nvPr/>
          </p:nvSpPr>
          <p:spPr>
            <a:xfrm>
              <a:off x="9827592" y="4874010"/>
              <a:ext cx="2223982" cy="715863"/>
            </a:xfrm>
            <a:prstGeom prst="flowChartTerminator">
              <a:avLst/>
            </a:prstGeom>
            <a:solidFill>
              <a:srgbClr val="FFC000">
                <a:alpha val="80000"/>
              </a:srgbClr>
            </a:solid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rtl="0"/>
              <a:r>
                <a:rPr lang="pt-BR" sz="800" i="0" u="none" strike="noStrike">
                  <a:solidFill>
                    <a:sysClr val="windowText" lastClr="000000"/>
                  </a:solidFill>
                  <a:effectLst/>
                  <a:latin typeface="Century Gothic" panose="020B0502020202020204" pitchFamily="34" charset="0"/>
                </a:rPr>
                <a:t>Entre em contato com provedores de serviços em nuvem para obter uma análise detalhada de causa raiz e evitar interrupções futuras.</a:t>
              </a:r>
            </a:p>
          </p:txBody>
        </p:sp>
        <p:pic>
          <p:nvPicPr>
            <p:cNvPr id="87" name="Graphic 36" descr="Contorno de círculos com setas">
              <a:extLst>
                <a:ext uri="{FF2B5EF4-FFF2-40B4-BE49-F238E27FC236}">
                  <a16:creationId xmlns:a16="http://schemas.microsoft.com/office/drawing/2014/main" id="{2461B125-52C8-1D4E-CA15-FB852CC007E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9618" y="73172"/>
              <a:ext cx="449820" cy="449820"/>
            </a:xfrm>
            <a:prstGeom prst="rect">
              <a:avLst/>
            </a:prstGeom>
          </p:spPr>
        </p:pic>
        <p:pic>
          <p:nvPicPr>
            <p:cNvPr id="88" name="Graphic 38" descr="Contorno de terminal Cmd">
              <a:extLst>
                <a:ext uri="{FF2B5EF4-FFF2-40B4-BE49-F238E27FC236}">
                  <a16:creationId xmlns:a16="http://schemas.microsoft.com/office/drawing/2014/main" id="{FDA9D46A-50FD-60AB-3816-2C7E0BE9FE5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0714673" y="73172"/>
              <a:ext cx="449820" cy="449820"/>
            </a:xfrm>
            <a:prstGeom prst="rect">
              <a:avLst/>
            </a:prstGeom>
          </p:spPr>
        </p:pic>
        <p:pic>
          <p:nvPicPr>
            <p:cNvPr id="89" name="Graphic 40" descr="Contorno de chave inglesa">
              <a:extLst>
                <a:ext uri="{FF2B5EF4-FFF2-40B4-BE49-F238E27FC236}">
                  <a16:creationId xmlns:a16="http://schemas.microsoft.com/office/drawing/2014/main" id="{3D73BB35-47B3-69C7-861A-A88D262468A9}"/>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544563" y="73172"/>
              <a:ext cx="449820" cy="449820"/>
            </a:xfrm>
            <a:prstGeom prst="rect">
              <a:avLst/>
            </a:prstGeom>
          </p:spPr>
        </p:pic>
        <p:pic>
          <p:nvPicPr>
            <p:cNvPr id="90" name="Graphic 42" descr="Contorno de vlog">
              <a:extLst>
                <a:ext uri="{FF2B5EF4-FFF2-40B4-BE49-F238E27FC236}">
                  <a16:creationId xmlns:a16="http://schemas.microsoft.com/office/drawing/2014/main" id="{BAF8F6DC-A47E-5892-A096-5A57ABEC67F0}"/>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2959508" y="43192"/>
              <a:ext cx="449820" cy="449820"/>
            </a:xfrm>
            <a:prstGeom prst="rect">
              <a:avLst/>
            </a:prstGeom>
          </p:spPr>
        </p:pic>
        <p:cxnSp>
          <p:nvCxnSpPr>
            <p:cNvPr id="91" name="Straight Arrow Connector 90">
              <a:extLst>
                <a:ext uri="{FF2B5EF4-FFF2-40B4-BE49-F238E27FC236}">
                  <a16:creationId xmlns:a16="http://schemas.microsoft.com/office/drawing/2014/main" id="{9575746F-CD3F-71C1-6643-18511CA6407A}"/>
                </a:ext>
              </a:extLst>
            </p:cNvPr>
            <p:cNvCxnSpPr>
              <a:cxnSpLocks/>
              <a:stCxn id="59" idx="3"/>
              <a:endCxn id="71" idx="1"/>
            </p:cNvCxnSpPr>
            <p:nvPr/>
          </p:nvCxnSpPr>
          <p:spPr>
            <a:xfrm>
              <a:off x="1711354" y="2325145"/>
              <a:ext cx="361073" cy="0"/>
            </a:xfrm>
            <a:prstGeom prst="straightConnector1">
              <a:avLst/>
            </a:prstGeom>
            <a:ln>
              <a:solidFill>
                <a:srgbClr val="0F9ED5"/>
              </a:solidFill>
              <a:prstDash val="sysDot"/>
              <a:tailEnd type="triangle"/>
            </a:ln>
          </p:spPr>
          <p:style>
            <a:lnRef idx="2">
              <a:schemeClr val="accent1"/>
            </a:lnRef>
            <a:fillRef idx="0">
              <a:schemeClr val="accent1"/>
            </a:fillRef>
            <a:effectRef idx="1">
              <a:schemeClr val="accent1"/>
            </a:effectRef>
            <a:fontRef idx="minor">
              <a:schemeClr val="tx1"/>
            </a:fontRef>
          </p:style>
        </p:cxnSp>
        <p:cxnSp>
          <p:nvCxnSpPr>
            <p:cNvPr id="92" name="Straight Arrow Connector 91">
              <a:extLst>
                <a:ext uri="{FF2B5EF4-FFF2-40B4-BE49-F238E27FC236}">
                  <a16:creationId xmlns:a16="http://schemas.microsoft.com/office/drawing/2014/main" id="{DA7D04D6-98F7-5171-A6BE-B03CA0994124}"/>
                </a:ext>
              </a:extLst>
            </p:cNvPr>
            <p:cNvCxnSpPr>
              <a:cxnSpLocks/>
              <a:stCxn id="68" idx="3"/>
              <a:endCxn id="72" idx="1"/>
            </p:cNvCxnSpPr>
            <p:nvPr/>
          </p:nvCxnSpPr>
          <p:spPr>
            <a:xfrm flipV="1">
              <a:off x="1711354" y="3294079"/>
              <a:ext cx="361073" cy="2"/>
            </a:xfrm>
            <a:prstGeom prst="straightConnector1">
              <a:avLst/>
            </a:prstGeom>
            <a:ln>
              <a:solidFill>
                <a:srgbClr val="0F9ED5"/>
              </a:solidFill>
              <a:prstDash val="sysDot"/>
              <a:tailEnd type="triangle"/>
            </a:ln>
          </p:spPr>
          <p:style>
            <a:lnRef idx="2">
              <a:schemeClr val="accent1"/>
            </a:lnRef>
            <a:fillRef idx="0">
              <a:schemeClr val="accent1"/>
            </a:fillRef>
            <a:effectRef idx="1">
              <a:schemeClr val="accent1"/>
            </a:effectRef>
            <a:fontRef idx="minor">
              <a:schemeClr val="tx1"/>
            </a:fontRef>
          </p:style>
        </p:cxnSp>
        <p:cxnSp>
          <p:nvCxnSpPr>
            <p:cNvPr id="93" name="Straight Arrow Connector 92">
              <a:extLst>
                <a:ext uri="{FF2B5EF4-FFF2-40B4-BE49-F238E27FC236}">
                  <a16:creationId xmlns:a16="http://schemas.microsoft.com/office/drawing/2014/main" id="{C4C6E932-6B87-A2EA-608E-8354DE711525}"/>
                </a:ext>
              </a:extLst>
            </p:cNvPr>
            <p:cNvCxnSpPr>
              <a:cxnSpLocks/>
              <a:stCxn id="69" idx="3"/>
              <a:endCxn id="73" idx="1"/>
            </p:cNvCxnSpPr>
            <p:nvPr/>
          </p:nvCxnSpPr>
          <p:spPr>
            <a:xfrm flipV="1">
              <a:off x="1711354" y="4263009"/>
              <a:ext cx="361073" cy="8"/>
            </a:xfrm>
            <a:prstGeom prst="straightConnector1">
              <a:avLst/>
            </a:prstGeom>
            <a:ln>
              <a:solidFill>
                <a:srgbClr val="0F9ED5"/>
              </a:solidFill>
              <a:prstDash val="sysDot"/>
              <a:tailEnd type="triangle"/>
            </a:ln>
          </p:spPr>
          <p:style>
            <a:lnRef idx="2">
              <a:schemeClr val="accent1"/>
            </a:lnRef>
            <a:fillRef idx="0">
              <a:schemeClr val="accent1"/>
            </a:fillRef>
            <a:effectRef idx="1">
              <a:schemeClr val="accent1"/>
            </a:effectRef>
            <a:fontRef idx="minor">
              <a:schemeClr val="tx1"/>
            </a:fontRef>
          </p:style>
        </p:cxnSp>
        <p:cxnSp>
          <p:nvCxnSpPr>
            <p:cNvPr id="94" name="Straight Arrow Connector 93">
              <a:extLst>
                <a:ext uri="{FF2B5EF4-FFF2-40B4-BE49-F238E27FC236}">
                  <a16:creationId xmlns:a16="http://schemas.microsoft.com/office/drawing/2014/main" id="{15225CA5-8B71-930E-30F8-BDF48B31C841}"/>
                </a:ext>
              </a:extLst>
            </p:cNvPr>
            <p:cNvCxnSpPr>
              <a:cxnSpLocks/>
              <a:stCxn id="70" idx="3"/>
              <a:endCxn id="74" idx="1"/>
            </p:cNvCxnSpPr>
            <p:nvPr/>
          </p:nvCxnSpPr>
          <p:spPr>
            <a:xfrm>
              <a:off x="1711354" y="5231942"/>
              <a:ext cx="361073" cy="0"/>
            </a:xfrm>
            <a:prstGeom prst="straightConnector1">
              <a:avLst/>
            </a:prstGeom>
            <a:ln>
              <a:solidFill>
                <a:srgbClr val="0F9ED5"/>
              </a:solidFill>
              <a:prstDash val="sysDot"/>
              <a:tailEnd type="triangle"/>
            </a:ln>
          </p:spPr>
          <p:style>
            <a:lnRef idx="2">
              <a:schemeClr val="accent1"/>
            </a:lnRef>
            <a:fillRef idx="0">
              <a:schemeClr val="accent1"/>
            </a:fillRef>
            <a:effectRef idx="1">
              <a:schemeClr val="accent1"/>
            </a:effectRef>
            <a:fontRef idx="minor">
              <a:schemeClr val="tx1"/>
            </a:fontRef>
          </p:style>
        </p:cxnSp>
        <p:cxnSp>
          <p:nvCxnSpPr>
            <p:cNvPr id="95" name="Straight Arrow Connector 94">
              <a:extLst>
                <a:ext uri="{FF2B5EF4-FFF2-40B4-BE49-F238E27FC236}">
                  <a16:creationId xmlns:a16="http://schemas.microsoft.com/office/drawing/2014/main" id="{3F084361-7076-D613-8D58-DA020FF55427}"/>
                </a:ext>
              </a:extLst>
            </p:cNvPr>
            <p:cNvCxnSpPr>
              <a:cxnSpLocks/>
              <a:stCxn id="71" idx="3"/>
              <a:endCxn id="75" idx="1"/>
            </p:cNvCxnSpPr>
            <p:nvPr/>
          </p:nvCxnSpPr>
          <p:spPr>
            <a:xfrm>
              <a:off x="4296409" y="2325145"/>
              <a:ext cx="361073" cy="0"/>
            </a:xfrm>
            <a:prstGeom prst="straightConnector1">
              <a:avLst/>
            </a:prstGeom>
            <a:ln>
              <a:solidFill>
                <a:schemeClr val="accent2"/>
              </a:solidFill>
              <a:prstDash val="sysDot"/>
              <a:tailEnd type="triangle"/>
            </a:ln>
          </p:spPr>
          <p:style>
            <a:lnRef idx="2">
              <a:schemeClr val="accent1"/>
            </a:lnRef>
            <a:fillRef idx="0">
              <a:schemeClr val="accent1"/>
            </a:fillRef>
            <a:effectRef idx="1">
              <a:schemeClr val="accent1"/>
            </a:effectRef>
            <a:fontRef idx="minor">
              <a:schemeClr val="tx1"/>
            </a:fontRef>
          </p:style>
        </p:cxnSp>
        <p:cxnSp>
          <p:nvCxnSpPr>
            <p:cNvPr id="96" name="Straight Arrow Connector 95">
              <a:extLst>
                <a:ext uri="{FF2B5EF4-FFF2-40B4-BE49-F238E27FC236}">
                  <a16:creationId xmlns:a16="http://schemas.microsoft.com/office/drawing/2014/main" id="{A69E5BB0-50FE-B9E6-EFAC-386666C0E3A1}"/>
                </a:ext>
              </a:extLst>
            </p:cNvPr>
            <p:cNvCxnSpPr>
              <a:cxnSpLocks/>
              <a:stCxn id="72" idx="3"/>
              <a:endCxn id="76" idx="1"/>
            </p:cNvCxnSpPr>
            <p:nvPr/>
          </p:nvCxnSpPr>
          <p:spPr>
            <a:xfrm>
              <a:off x="4296409" y="3294079"/>
              <a:ext cx="361073" cy="0"/>
            </a:xfrm>
            <a:prstGeom prst="straightConnector1">
              <a:avLst/>
            </a:prstGeom>
            <a:ln>
              <a:solidFill>
                <a:schemeClr val="accent2"/>
              </a:solidFill>
              <a:prstDash val="sysDot"/>
              <a:tailEnd type="triangle"/>
            </a:ln>
          </p:spPr>
          <p:style>
            <a:lnRef idx="2">
              <a:schemeClr val="accent1"/>
            </a:lnRef>
            <a:fillRef idx="0">
              <a:schemeClr val="accent1"/>
            </a:fillRef>
            <a:effectRef idx="1">
              <a:schemeClr val="accent1"/>
            </a:effectRef>
            <a:fontRef idx="minor">
              <a:schemeClr val="tx1"/>
            </a:fontRef>
          </p:style>
        </p:cxnSp>
        <p:cxnSp>
          <p:nvCxnSpPr>
            <p:cNvPr id="97" name="Straight Arrow Connector 96">
              <a:extLst>
                <a:ext uri="{FF2B5EF4-FFF2-40B4-BE49-F238E27FC236}">
                  <a16:creationId xmlns:a16="http://schemas.microsoft.com/office/drawing/2014/main" id="{6EEB463C-A004-1111-2276-6E015B14E372}"/>
                </a:ext>
              </a:extLst>
            </p:cNvPr>
            <p:cNvCxnSpPr>
              <a:cxnSpLocks/>
              <a:stCxn id="73" idx="3"/>
              <a:endCxn id="77" idx="1"/>
            </p:cNvCxnSpPr>
            <p:nvPr/>
          </p:nvCxnSpPr>
          <p:spPr>
            <a:xfrm>
              <a:off x="4296409" y="4263009"/>
              <a:ext cx="361073" cy="0"/>
            </a:xfrm>
            <a:prstGeom prst="straightConnector1">
              <a:avLst/>
            </a:prstGeom>
            <a:ln>
              <a:solidFill>
                <a:schemeClr val="accent2"/>
              </a:solidFill>
              <a:prstDash val="sysDot"/>
              <a:tailEnd type="triangle"/>
            </a:ln>
          </p:spPr>
          <p:style>
            <a:lnRef idx="2">
              <a:schemeClr val="accent1"/>
            </a:lnRef>
            <a:fillRef idx="0">
              <a:schemeClr val="accent1"/>
            </a:fillRef>
            <a:effectRef idx="1">
              <a:schemeClr val="accent1"/>
            </a:effectRef>
            <a:fontRef idx="minor">
              <a:schemeClr val="tx1"/>
            </a:fontRef>
          </p:style>
        </p:cxnSp>
        <p:cxnSp>
          <p:nvCxnSpPr>
            <p:cNvPr id="98" name="Straight Arrow Connector 97">
              <a:extLst>
                <a:ext uri="{FF2B5EF4-FFF2-40B4-BE49-F238E27FC236}">
                  <a16:creationId xmlns:a16="http://schemas.microsoft.com/office/drawing/2014/main" id="{BF6BEC37-AB83-1477-9083-65764F536FB0}"/>
                </a:ext>
              </a:extLst>
            </p:cNvPr>
            <p:cNvCxnSpPr>
              <a:cxnSpLocks/>
              <a:stCxn id="74" idx="3"/>
              <a:endCxn id="78" idx="1"/>
            </p:cNvCxnSpPr>
            <p:nvPr/>
          </p:nvCxnSpPr>
          <p:spPr>
            <a:xfrm>
              <a:off x="4296409" y="5231942"/>
              <a:ext cx="361073" cy="0"/>
            </a:xfrm>
            <a:prstGeom prst="straightConnector1">
              <a:avLst/>
            </a:prstGeom>
            <a:ln>
              <a:solidFill>
                <a:schemeClr val="accent2"/>
              </a:solidFill>
              <a:prstDash val="sysDot"/>
              <a:tailEnd type="triangle"/>
            </a:ln>
          </p:spPr>
          <p:style>
            <a:lnRef idx="2">
              <a:schemeClr val="accent1"/>
            </a:lnRef>
            <a:fillRef idx="0">
              <a:schemeClr val="accent1"/>
            </a:fillRef>
            <a:effectRef idx="1">
              <a:schemeClr val="accent1"/>
            </a:effectRef>
            <a:fontRef idx="minor">
              <a:schemeClr val="tx1"/>
            </a:fontRef>
          </p:style>
        </p:cxnSp>
        <p:cxnSp>
          <p:nvCxnSpPr>
            <p:cNvPr id="99" name="Straight Arrow Connector 98">
              <a:extLst>
                <a:ext uri="{FF2B5EF4-FFF2-40B4-BE49-F238E27FC236}">
                  <a16:creationId xmlns:a16="http://schemas.microsoft.com/office/drawing/2014/main" id="{2F0A4694-2D8E-6116-9D16-AE9352B152D4}"/>
                </a:ext>
              </a:extLst>
            </p:cNvPr>
            <p:cNvCxnSpPr>
              <a:cxnSpLocks/>
              <a:stCxn id="75" idx="3"/>
              <a:endCxn id="79" idx="1"/>
            </p:cNvCxnSpPr>
            <p:nvPr/>
          </p:nvCxnSpPr>
          <p:spPr>
            <a:xfrm flipV="1">
              <a:off x="6881464" y="2325144"/>
              <a:ext cx="361073" cy="1"/>
            </a:xfrm>
            <a:prstGeom prst="straightConnector1">
              <a:avLst/>
            </a:prstGeom>
            <a:ln>
              <a:solidFill>
                <a:schemeClr val="accent6"/>
              </a:solidFill>
              <a:prstDash val="sysDot"/>
              <a:tailEnd type="triangle"/>
            </a:ln>
          </p:spPr>
          <p:style>
            <a:lnRef idx="2">
              <a:schemeClr val="accent1"/>
            </a:lnRef>
            <a:fillRef idx="0">
              <a:schemeClr val="accent1"/>
            </a:fillRef>
            <a:effectRef idx="1">
              <a:schemeClr val="accent1"/>
            </a:effectRef>
            <a:fontRef idx="minor">
              <a:schemeClr val="tx1"/>
            </a:fontRef>
          </p:style>
        </p:cxnSp>
        <p:cxnSp>
          <p:nvCxnSpPr>
            <p:cNvPr id="100" name="Straight Arrow Connector 99">
              <a:extLst>
                <a:ext uri="{FF2B5EF4-FFF2-40B4-BE49-F238E27FC236}">
                  <a16:creationId xmlns:a16="http://schemas.microsoft.com/office/drawing/2014/main" id="{B40AB30E-58B2-8CB2-B1FD-F09A27C32246}"/>
                </a:ext>
              </a:extLst>
            </p:cNvPr>
            <p:cNvCxnSpPr>
              <a:cxnSpLocks/>
              <a:stCxn id="76" idx="3"/>
              <a:endCxn id="80" idx="1"/>
            </p:cNvCxnSpPr>
            <p:nvPr/>
          </p:nvCxnSpPr>
          <p:spPr>
            <a:xfrm flipV="1">
              <a:off x="6881464" y="3294078"/>
              <a:ext cx="361073" cy="1"/>
            </a:xfrm>
            <a:prstGeom prst="straightConnector1">
              <a:avLst/>
            </a:prstGeom>
            <a:ln>
              <a:solidFill>
                <a:schemeClr val="accent6"/>
              </a:solidFill>
              <a:prstDash val="sysDot"/>
              <a:tailEnd type="triangle"/>
            </a:ln>
          </p:spPr>
          <p:style>
            <a:lnRef idx="2">
              <a:schemeClr val="accent1"/>
            </a:lnRef>
            <a:fillRef idx="0">
              <a:schemeClr val="accent1"/>
            </a:fillRef>
            <a:effectRef idx="1">
              <a:schemeClr val="accent1"/>
            </a:effectRef>
            <a:fontRef idx="minor">
              <a:schemeClr val="tx1"/>
            </a:fontRef>
          </p:style>
        </p:cxnSp>
        <p:cxnSp>
          <p:nvCxnSpPr>
            <p:cNvPr id="101" name="Straight Arrow Connector 100">
              <a:extLst>
                <a:ext uri="{FF2B5EF4-FFF2-40B4-BE49-F238E27FC236}">
                  <a16:creationId xmlns:a16="http://schemas.microsoft.com/office/drawing/2014/main" id="{E0AFA3E2-E15B-688A-91B4-3217FFD96D36}"/>
                </a:ext>
              </a:extLst>
            </p:cNvPr>
            <p:cNvCxnSpPr>
              <a:cxnSpLocks/>
              <a:stCxn id="77" idx="3"/>
              <a:endCxn id="81" idx="1"/>
            </p:cNvCxnSpPr>
            <p:nvPr/>
          </p:nvCxnSpPr>
          <p:spPr>
            <a:xfrm flipV="1">
              <a:off x="6881464" y="4263008"/>
              <a:ext cx="361073" cy="1"/>
            </a:xfrm>
            <a:prstGeom prst="straightConnector1">
              <a:avLst/>
            </a:prstGeom>
            <a:ln>
              <a:solidFill>
                <a:schemeClr val="accent6"/>
              </a:solidFill>
              <a:prstDash val="sysDot"/>
              <a:tailEnd type="triangle"/>
            </a:ln>
          </p:spPr>
          <p:style>
            <a:lnRef idx="2">
              <a:schemeClr val="accent1"/>
            </a:lnRef>
            <a:fillRef idx="0">
              <a:schemeClr val="accent1"/>
            </a:fillRef>
            <a:effectRef idx="1">
              <a:schemeClr val="accent1"/>
            </a:effectRef>
            <a:fontRef idx="minor">
              <a:schemeClr val="tx1"/>
            </a:fontRef>
          </p:style>
        </p:cxnSp>
        <p:cxnSp>
          <p:nvCxnSpPr>
            <p:cNvPr id="102" name="Straight Arrow Connector 101">
              <a:extLst>
                <a:ext uri="{FF2B5EF4-FFF2-40B4-BE49-F238E27FC236}">
                  <a16:creationId xmlns:a16="http://schemas.microsoft.com/office/drawing/2014/main" id="{C04DBE67-F523-3CA6-CDB0-1956D3CA674A}"/>
                </a:ext>
              </a:extLst>
            </p:cNvPr>
            <p:cNvCxnSpPr>
              <a:cxnSpLocks/>
              <a:stCxn id="78" idx="3"/>
              <a:endCxn id="82" idx="1"/>
            </p:cNvCxnSpPr>
            <p:nvPr/>
          </p:nvCxnSpPr>
          <p:spPr>
            <a:xfrm flipV="1">
              <a:off x="6881464" y="5231941"/>
              <a:ext cx="361073" cy="1"/>
            </a:xfrm>
            <a:prstGeom prst="straightConnector1">
              <a:avLst/>
            </a:prstGeom>
            <a:ln>
              <a:solidFill>
                <a:schemeClr val="accent6"/>
              </a:solidFill>
              <a:prstDash val="sysDot"/>
              <a:tailEnd type="triangle"/>
            </a:ln>
          </p:spPr>
          <p:style>
            <a:lnRef idx="2">
              <a:schemeClr val="accent1"/>
            </a:lnRef>
            <a:fillRef idx="0">
              <a:schemeClr val="accent1"/>
            </a:fillRef>
            <a:effectRef idx="1">
              <a:schemeClr val="accent1"/>
            </a:effectRef>
            <a:fontRef idx="minor">
              <a:schemeClr val="tx1"/>
            </a:fontRef>
          </p:style>
        </p:cxnSp>
        <p:cxnSp>
          <p:nvCxnSpPr>
            <p:cNvPr id="103" name="Straight Arrow Connector 102">
              <a:extLst>
                <a:ext uri="{FF2B5EF4-FFF2-40B4-BE49-F238E27FC236}">
                  <a16:creationId xmlns:a16="http://schemas.microsoft.com/office/drawing/2014/main" id="{E2EDC778-3DB3-BDCE-7E53-DFEABD77A8D6}"/>
                </a:ext>
              </a:extLst>
            </p:cNvPr>
            <p:cNvCxnSpPr>
              <a:cxnSpLocks/>
              <a:stCxn id="79" idx="3"/>
              <a:endCxn id="83" idx="1"/>
            </p:cNvCxnSpPr>
            <p:nvPr/>
          </p:nvCxnSpPr>
          <p:spPr>
            <a:xfrm>
              <a:off x="9466519" y="2325144"/>
              <a:ext cx="361073" cy="1"/>
            </a:xfrm>
            <a:prstGeom prst="straightConnector1">
              <a:avLst/>
            </a:prstGeom>
            <a:ln>
              <a:solidFill>
                <a:srgbClr val="FFC000"/>
              </a:solidFill>
              <a:prstDash val="sysDot"/>
              <a:tailEnd type="triangle"/>
            </a:ln>
          </p:spPr>
          <p:style>
            <a:lnRef idx="2">
              <a:schemeClr val="accent1"/>
            </a:lnRef>
            <a:fillRef idx="0">
              <a:schemeClr val="accent1"/>
            </a:fillRef>
            <a:effectRef idx="1">
              <a:schemeClr val="accent1"/>
            </a:effectRef>
            <a:fontRef idx="minor">
              <a:schemeClr val="tx1"/>
            </a:fontRef>
          </p:style>
        </p:cxnSp>
        <p:cxnSp>
          <p:nvCxnSpPr>
            <p:cNvPr id="104" name="Straight Arrow Connector 103">
              <a:extLst>
                <a:ext uri="{FF2B5EF4-FFF2-40B4-BE49-F238E27FC236}">
                  <a16:creationId xmlns:a16="http://schemas.microsoft.com/office/drawing/2014/main" id="{8B9E6692-E1F7-FA03-76E0-B9CC73B4AAF3}"/>
                </a:ext>
              </a:extLst>
            </p:cNvPr>
            <p:cNvCxnSpPr>
              <a:cxnSpLocks/>
              <a:stCxn id="80" idx="3"/>
              <a:endCxn id="84" idx="1"/>
            </p:cNvCxnSpPr>
            <p:nvPr/>
          </p:nvCxnSpPr>
          <p:spPr>
            <a:xfrm>
              <a:off x="9466519" y="3294078"/>
              <a:ext cx="361073" cy="1"/>
            </a:xfrm>
            <a:prstGeom prst="straightConnector1">
              <a:avLst/>
            </a:prstGeom>
            <a:ln>
              <a:solidFill>
                <a:srgbClr val="FFC000"/>
              </a:solidFill>
              <a:prstDash val="sysDot"/>
              <a:tailEnd type="triangle"/>
            </a:ln>
          </p:spPr>
          <p:style>
            <a:lnRef idx="2">
              <a:schemeClr val="accent1"/>
            </a:lnRef>
            <a:fillRef idx="0">
              <a:schemeClr val="accent1"/>
            </a:fillRef>
            <a:effectRef idx="1">
              <a:schemeClr val="accent1"/>
            </a:effectRef>
            <a:fontRef idx="minor">
              <a:schemeClr val="tx1"/>
            </a:fontRef>
          </p:style>
        </p:cxnSp>
        <p:cxnSp>
          <p:nvCxnSpPr>
            <p:cNvPr id="105" name="Straight Arrow Connector 104">
              <a:extLst>
                <a:ext uri="{FF2B5EF4-FFF2-40B4-BE49-F238E27FC236}">
                  <a16:creationId xmlns:a16="http://schemas.microsoft.com/office/drawing/2014/main" id="{1E164F3E-6E6D-926D-4659-B8EA3111ACC3}"/>
                </a:ext>
              </a:extLst>
            </p:cNvPr>
            <p:cNvCxnSpPr>
              <a:cxnSpLocks/>
              <a:stCxn id="81" idx="3"/>
              <a:endCxn id="85" idx="1"/>
            </p:cNvCxnSpPr>
            <p:nvPr/>
          </p:nvCxnSpPr>
          <p:spPr>
            <a:xfrm>
              <a:off x="9466519" y="4263008"/>
              <a:ext cx="361073" cy="1"/>
            </a:xfrm>
            <a:prstGeom prst="straightConnector1">
              <a:avLst/>
            </a:prstGeom>
            <a:ln>
              <a:solidFill>
                <a:srgbClr val="FFC000"/>
              </a:solidFill>
              <a:prstDash val="sysDot"/>
              <a:tailEnd type="triangle"/>
            </a:ln>
          </p:spPr>
          <p:style>
            <a:lnRef idx="2">
              <a:schemeClr val="accent1"/>
            </a:lnRef>
            <a:fillRef idx="0">
              <a:schemeClr val="accent1"/>
            </a:fillRef>
            <a:effectRef idx="1">
              <a:schemeClr val="accent1"/>
            </a:effectRef>
            <a:fontRef idx="minor">
              <a:schemeClr val="tx1"/>
            </a:fontRef>
          </p:style>
        </p:cxnSp>
        <p:cxnSp>
          <p:nvCxnSpPr>
            <p:cNvPr id="106" name="Straight Arrow Connector 105">
              <a:extLst>
                <a:ext uri="{FF2B5EF4-FFF2-40B4-BE49-F238E27FC236}">
                  <a16:creationId xmlns:a16="http://schemas.microsoft.com/office/drawing/2014/main" id="{3CF18C60-A0C6-14EA-3D88-085AE90DCAA7}"/>
                </a:ext>
              </a:extLst>
            </p:cNvPr>
            <p:cNvCxnSpPr>
              <a:cxnSpLocks/>
              <a:stCxn id="82" idx="3"/>
              <a:endCxn id="86" idx="1"/>
            </p:cNvCxnSpPr>
            <p:nvPr/>
          </p:nvCxnSpPr>
          <p:spPr>
            <a:xfrm>
              <a:off x="9466519" y="5231941"/>
              <a:ext cx="361073" cy="1"/>
            </a:xfrm>
            <a:prstGeom prst="straightConnector1">
              <a:avLst/>
            </a:prstGeom>
            <a:ln>
              <a:solidFill>
                <a:srgbClr val="FFC000"/>
              </a:solidFill>
              <a:prstDash val="sysDot"/>
              <a:tailEnd type="triangle"/>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36312514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rtl="0">
                        <a:spcBef>
                          <a:spcPts val="0"/>
                        </a:spcBef>
                        <a:spcAft>
                          <a:spcPts val="0"/>
                        </a:spcAft>
                      </a:pPr>
                      <a:r>
                        <a:rPr lang="pt-BR" sz="1600" b="1">
                          <a:solidFill>
                            <a:schemeClr val="tx1"/>
                          </a:solidFill>
                          <a:effectLst/>
                          <a:latin typeface="Century Gothic" panose="020B0502020202020204" pitchFamily="34" charset="0"/>
                        </a:rPr>
                        <a:t>AVISO DE ISENÇÃO DE RESPONSABILIDADE</a:t>
                      </a:r>
                    </a:p>
                    <a:p>
                      <a:pPr marL="0" marR="0" rtl="0">
                        <a:spcBef>
                          <a:spcPts val="0"/>
                        </a:spcBef>
                        <a:spcAft>
                          <a:spcPts val="0"/>
                        </a:spcAft>
                      </a:pPr>
                      <a:r>
                        <a:rPr lang="pt-BR" sz="1200" b="0">
                          <a:solidFill>
                            <a:schemeClr val="tx1"/>
                          </a:solidFill>
                          <a:effectLst/>
                          <a:latin typeface="Century Gothic" panose="020B0502020202020204" pitchFamily="34" charset="0"/>
                        </a:rPr>
                        <a:t> </a:t>
                      </a:r>
                    </a:p>
                    <a:p>
                      <a:pPr marL="0" marR="0" rtl="0">
                        <a:spcBef>
                          <a:spcPts val="0"/>
                        </a:spcBef>
                        <a:spcAft>
                          <a:spcPts val="0"/>
                        </a:spcAft>
                      </a:pPr>
                      <a:r>
                        <a:rPr lang="pt-BR" sz="1400" b="0">
                          <a:solidFill>
                            <a:schemeClr val="tx1"/>
                          </a:solidFill>
                          <a:effectLst/>
                          <a:latin typeface="Century Gothic" panose="020B0502020202020204" pitchFamily="34" charset="0"/>
                        </a:rPr>
                        <a:t>Os artigos, os modelos ou as informações disponibilizados pela Smartsheet no site são apenas para referência. Nós nos esforçamos para manter as informações atualizadas e corretas, mas não damos garantia de qualquer natureza, seja explícita ou implícita, a respeito da integridade, precisão, confiabilidade, adequação ou disponibilidade do site ou das informações, dos artigos, dos modelos ou dos gráficos contidos no site. Portanto, toda confiança que você depositar nas informações será estritamente por sua própria conta e risco.</a:t>
                      </a: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145</TotalTime>
  <Words>646</Words>
  <Application>Microsoft Office PowerPoint</Application>
  <PresentationFormat>Widescreen</PresentationFormat>
  <Paragraphs>37</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Aptos</vt:lpstr>
      <vt:lpstr>Aptos Display</vt:lpstr>
      <vt:lpstr>Arial</vt:lpstr>
      <vt:lpstr>Century Gothic</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Agustina Moschcovich</dc:creator>
  <cp:lastModifiedBy>c060369</cp:lastModifiedBy>
  <cp:revision>23</cp:revision>
  <dcterms:created xsi:type="dcterms:W3CDTF">2024-06-23T02:36:30Z</dcterms:created>
  <dcterms:modified xsi:type="dcterms:W3CDTF">2024-10-24T10:57:24Z</dcterms:modified>
</cp:coreProperties>
</file>