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7"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B420"/>
    <a:srgbClr val="FCD6E8"/>
    <a:srgbClr val="FC2DAA"/>
    <a:srgbClr val="BBBADB"/>
    <a:srgbClr val="D0E5E7"/>
    <a:srgbClr val="5EA795"/>
    <a:srgbClr val="89C1B0"/>
    <a:srgbClr val="598CA6"/>
    <a:srgbClr val="12B9A9"/>
    <a:srgbClr val="7AA6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14" autoAdjust="0"/>
    <p:restoredTop sz="95850"/>
  </p:normalViewPr>
  <p:slideViewPr>
    <p:cSldViewPr snapToGrid="0" snapToObjects="1">
      <p:cViewPr varScale="1">
        <p:scale>
          <a:sx n="103" d="100"/>
          <a:sy n="103" d="100"/>
        </p:scale>
        <p:origin x="1470" y="11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323470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pt.smartsheet.com/try-it?trp=58115"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7127156" cy="1077218"/>
          </a:xfrm>
          <a:prstGeom prst="rect">
            <a:avLst/>
          </a:prstGeom>
          <a:noFill/>
          <a:effectLst/>
        </p:spPr>
        <p:txBody>
          <a:bodyPr wrap="square" rtlCol="0">
            <a:spAutoFit/>
          </a:bodyPr>
          <a:lstStyle/>
          <a:p>
            <a:pPr rtl="0"/>
            <a:r>
              <a:rPr lang="pt-BR" sz="3200" b="1">
                <a:solidFill>
                  <a:schemeClr val="tx1">
                    <a:lumMod val="65000"/>
                    <a:lumOff val="35000"/>
                  </a:schemeClr>
                </a:solidFill>
                <a:latin typeface="Century Gothic" panose="020B0502020202020204" pitchFamily="34" charset="0"/>
              </a:rPr>
              <a:t>Mo</a:t>
            </a:r>
            <a:r>
              <a:rPr lang="pt-BR" sz="3200" b="1" i="0" u="none" strike="noStrike">
                <a:solidFill>
                  <a:schemeClr val="tx1">
                    <a:lumMod val="65000"/>
                    <a:lumOff val="35000"/>
                  </a:schemeClr>
                </a:solidFill>
                <a:effectLst/>
                <a:latin typeface="Century Gothic" panose="020B0502020202020204" pitchFamily="34" charset="0"/>
              </a:rPr>
              <a:t>delo de roteiro de infraestrutura de TI </a:t>
            </a:r>
            <a:r>
              <a:rPr lang="pt-BR" sz="3200" b="1">
                <a:solidFill>
                  <a:schemeClr val="tx1">
                    <a:lumMod val="65000"/>
                    <a:lumOff val="35000"/>
                  </a:schemeClr>
                </a:solidFill>
                <a:latin typeface="Century Gothic" panose="020B0502020202020204" pitchFamily="34" charset="0"/>
              </a:rPr>
              <a:t>de um ano</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3181" y="1515560"/>
            <a:ext cx="4465590" cy="1791003"/>
          </a:xfrm>
          <a:prstGeom prst="rect">
            <a:avLst/>
          </a:prstGeom>
          <a:noFill/>
        </p:spPr>
        <p:txBody>
          <a:bodyPr wrap="square" rtlCol="0">
            <a:spAutoFit/>
          </a:bodyPr>
          <a:lstStyle/>
          <a:p>
            <a:pPr rtl="0">
              <a:lnSpc>
                <a:spcPct val="150000"/>
              </a:lnSpc>
              <a:spcAft>
                <a:spcPts val="1200"/>
              </a:spcAft>
            </a:pPr>
            <a:r>
              <a:rPr lang="pt-BR" sz="1900">
                <a:latin typeface="Century Gothic" panose="020B0502020202020204" pitchFamily="34" charset="0"/>
              </a:rPr>
              <a:t>Use este roteiro de infraestrutura de TI de um ano para ajudar a visualizar as iniciativas e atualizações planejadas para o próximo ano.</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4"/>
          <a:srcRect/>
          <a:stretch/>
        </p:blipFill>
        <p:spPr>
          <a:xfrm>
            <a:off x="5174423" y="1713047"/>
            <a:ext cx="6677276" cy="3755967"/>
          </a:xfrm>
          <a:prstGeom prst="rect">
            <a:avLst/>
          </a:prstGeom>
          <a:effectLst>
            <a:outerShdw blurRad="152400" dist="38100" dir="2700000" sx="101000" sy="101000" algn="tl" rotWithShape="0">
              <a:prstClr val="black">
                <a:alpha val="40000"/>
              </a:prstClr>
            </a:outerShdw>
          </a:effectLst>
        </p:spPr>
      </p:pic>
      <p:pic>
        <p:nvPicPr>
          <p:cNvPr id="2" name="Picture 1" descr="A blue background with white text&#10;&#10;Description automatically generated">
            <a:hlinkClick r:id="rId5"/>
            <a:extLst>
              <a:ext uri="{FF2B5EF4-FFF2-40B4-BE49-F238E27FC236}">
                <a16:creationId xmlns:a16="http://schemas.microsoft.com/office/drawing/2014/main" id="{45FC4C05-3D70-ED32-B9F0-D35414241472}"/>
              </a:ext>
            </a:extLst>
          </p:cNvPr>
          <p:cNvPicPr>
            <a:picLocks noChangeAspect="1"/>
          </p:cNvPicPr>
          <p:nvPr/>
        </p:nvPicPr>
        <p:blipFill>
          <a:blip r:embed="rId6"/>
          <a:stretch>
            <a:fillRect/>
          </a:stretch>
        </p:blipFill>
        <p:spPr>
          <a:xfrm>
            <a:off x="9114390" y="280262"/>
            <a:ext cx="2758095" cy="548572"/>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9245934" y="1123552"/>
            <a:ext cx="2834640" cy="5734447"/>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7" name="Rectangle 246">
            <a:extLst>
              <a:ext uri="{FF2B5EF4-FFF2-40B4-BE49-F238E27FC236}">
                <a16:creationId xmlns:a16="http://schemas.microsoft.com/office/drawing/2014/main" id="{0629233C-00C9-D8B5-C9E6-C6413511AA00}"/>
              </a:ext>
            </a:extLst>
          </p:cNvPr>
          <p:cNvSpPr/>
          <p:nvPr/>
        </p:nvSpPr>
        <p:spPr>
          <a:xfrm>
            <a:off x="9245934" y="6817776"/>
            <a:ext cx="2834640" cy="45720"/>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6349567" y="1123552"/>
            <a:ext cx="2834640" cy="5734447"/>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7" name="Rectangle 26">
            <a:extLst>
              <a:ext uri="{FF2B5EF4-FFF2-40B4-BE49-F238E27FC236}">
                <a16:creationId xmlns:a16="http://schemas.microsoft.com/office/drawing/2014/main" id="{BB8ACC2F-C3E3-EED9-A79E-943755EEBFD1}"/>
              </a:ext>
            </a:extLst>
          </p:cNvPr>
          <p:cNvSpPr/>
          <p:nvPr/>
        </p:nvSpPr>
        <p:spPr>
          <a:xfrm>
            <a:off x="6349567" y="971153"/>
            <a:ext cx="2834640" cy="117649"/>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1" name="Rectangle 30">
            <a:extLst>
              <a:ext uri="{FF2B5EF4-FFF2-40B4-BE49-F238E27FC236}">
                <a16:creationId xmlns:a16="http://schemas.microsoft.com/office/drawing/2014/main" id="{2C4DCFC6-E8E8-AC40-2783-1E0544ABD36C}"/>
              </a:ext>
            </a:extLst>
          </p:cNvPr>
          <p:cNvSpPr/>
          <p:nvPr/>
        </p:nvSpPr>
        <p:spPr>
          <a:xfrm>
            <a:off x="6349567" y="6817776"/>
            <a:ext cx="2834640" cy="45720"/>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4" name="Right Triangle 43">
            <a:extLst>
              <a:ext uri="{FF2B5EF4-FFF2-40B4-BE49-F238E27FC236}">
                <a16:creationId xmlns:a16="http://schemas.microsoft.com/office/drawing/2014/main" id="{4CEB05A9-4F1F-2FB1-0A03-4829480D455D}"/>
              </a:ext>
            </a:extLst>
          </p:cNvPr>
          <p:cNvSpPr>
            <a:spLocks/>
          </p:cNvSpPr>
          <p:nvPr/>
        </p:nvSpPr>
        <p:spPr>
          <a:xfrm rot="10800000" flipV="1">
            <a:off x="8946547" y="6625837"/>
            <a:ext cx="237660" cy="237660"/>
          </a:xfrm>
          <a:prstGeom prst="rtTriangle">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556831" y="1123552"/>
            <a:ext cx="2834640" cy="5734447"/>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3453199" y="1123552"/>
            <a:ext cx="2834640" cy="5734447"/>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 name="Right Triangle 2">
            <a:extLst>
              <a:ext uri="{FF2B5EF4-FFF2-40B4-BE49-F238E27FC236}">
                <a16:creationId xmlns:a16="http://schemas.microsoft.com/office/drawing/2014/main" id="{9C1D6557-E1B8-2B92-1B3C-166798022025}"/>
              </a:ext>
            </a:extLst>
          </p:cNvPr>
          <p:cNvSpPr>
            <a:spLocks/>
          </p:cNvSpPr>
          <p:nvPr/>
        </p:nvSpPr>
        <p:spPr>
          <a:xfrm rot="10800000" flipV="1">
            <a:off x="3153811" y="6625837"/>
            <a:ext cx="237660" cy="237660"/>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218202" y="427675"/>
            <a:ext cx="869331" cy="261610"/>
          </a:xfrm>
          <a:prstGeom prst="rect">
            <a:avLst/>
          </a:prstGeom>
          <a:noFill/>
        </p:spPr>
        <p:txBody>
          <a:bodyPr wrap="square">
            <a:spAutoFit/>
          </a:bodyPr>
          <a:lstStyle/>
          <a:p>
            <a:pPr marL="0" marR="0" rtl="0">
              <a:spcBef>
                <a:spcPts val="0"/>
              </a:spcBef>
              <a:spcAft>
                <a:spcPts val="0"/>
              </a:spcAft>
            </a:pPr>
            <a:r>
              <a:rPr lang="pt-B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TRIMESTRE</a:t>
            </a:r>
          </a:p>
        </p:txBody>
      </p:sp>
      <p:sp>
        <p:nvSpPr>
          <p:cNvPr id="67" name="TextBox 66">
            <a:extLst>
              <a:ext uri="{FF2B5EF4-FFF2-40B4-BE49-F238E27FC236}">
                <a16:creationId xmlns:a16="http://schemas.microsoft.com/office/drawing/2014/main" id="{82043EC6-1834-7B66-472E-C0DDFE893BED}"/>
              </a:ext>
            </a:extLst>
          </p:cNvPr>
          <p:cNvSpPr txBox="1"/>
          <p:nvPr/>
        </p:nvSpPr>
        <p:spPr>
          <a:xfrm>
            <a:off x="702293" y="32569"/>
            <a:ext cx="474921"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1</a:t>
            </a:r>
          </a:p>
        </p:txBody>
      </p:sp>
      <p:sp>
        <p:nvSpPr>
          <p:cNvPr id="4" name="Rectangle 3">
            <a:extLst>
              <a:ext uri="{FF2B5EF4-FFF2-40B4-BE49-F238E27FC236}">
                <a16:creationId xmlns:a16="http://schemas.microsoft.com/office/drawing/2014/main" id="{23FE9C5B-7B06-2C16-5610-EE3D378C602F}"/>
              </a:ext>
            </a:extLst>
          </p:cNvPr>
          <p:cNvSpPr/>
          <p:nvPr/>
        </p:nvSpPr>
        <p:spPr>
          <a:xfrm>
            <a:off x="556831" y="971153"/>
            <a:ext cx="2834640" cy="11764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4" name="Rectangle 93">
            <a:extLst>
              <a:ext uri="{FF2B5EF4-FFF2-40B4-BE49-F238E27FC236}">
                <a16:creationId xmlns:a16="http://schemas.microsoft.com/office/drawing/2014/main" id="{D48E91EC-6B75-D889-9C87-1019CB15E026}"/>
              </a:ext>
            </a:extLst>
          </p:cNvPr>
          <p:cNvSpPr/>
          <p:nvPr/>
        </p:nvSpPr>
        <p:spPr>
          <a:xfrm>
            <a:off x="3453199" y="971153"/>
            <a:ext cx="2834640" cy="117649"/>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7" name="Rectangle 126">
            <a:extLst>
              <a:ext uri="{FF2B5EF4-FFF2-40B4-BE49-F238E27FC236}">
                <a16:creationId xmlns:a16="http://schemas.microsoft.com/office/drawing/2014/main" id="{5D2C42A4-FF86-5F66-A074-FD514314010F}"/>
              </a:ext>
            </a:extLst>
          </p:cNvPr>
          <p:cNvSpPr/>
          <p:nvPr/>
        </p:nvSpPr>
        <p:spPr>
          <a:xfrm>
            <a:off x="9245934" y="971153"/>
            <a:ext cx="2834640" cy="117649"/>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5" name="Rectangle 244">
            <a:extLst>
              <a:ext uri="{FF2B5EF4-FFF2-40B4-BE49-F238E27FC236}">
                <a16:creationId xmlns:a16="http://schemas.microsoft.com/office/drawing/2014/main" id="{CD2D5E1E-67C1-23FA-2686-E3ACB533816A}"/>
              </a:ext>
            </a:extLst>
          </p:cNvPr>
          <p:cNvSpPr/>
          <p:nvPr/>
        </p:nvSpPr>
        <p:spPr>
          <a:xfrm>
            <a:off x="556831" y="6817777"/>
            <a:ext cx="2834640" cy="4572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6" name="Rectangle 245">
            <a:extLst>
              <a:ext uri="{FF2B5EF4-FFF2-40B4-BE49-F238E27FC236}">
                <a16:creationId xmlns:a16="http://schemas.microsoft.com/office/drawing/2014/main" id="{8BA844EE-9458-5167-1FAE-E5C18ABEEE13}"/>
              </a:ext>
            </a:extLst>
          </p:cNvPr>
          <p:cNvSpPr/>
          <p:nvPr/>
        </p:nvSpPr>
        <p:spPr>
          <a:xfrm>
            <a:off x="3453199" y="6817776"/>
            <a:ext cx="2834640" cy="45720"/>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Right Triangle 4">
            <a:extLst>
              <a:ext uri="{FF2B5EF4-FFF2-40B4-BE49-F238E27FC236}">
                <a16:creationId xmlns:a16="http://schemas.microsoft.com/office/drawing/2014/main" id="{83D1BF6E-92C5-B489-7940-4889E1564356}"/>
              </a:ext>
            </a:extLst>
          </p:cNvPr>
          <p:cNvSpPr>
            <a:spLocks/>
          </p:cNvSpPr>
          <p:nvPr/>
        </p:nvSpPr>
        <p:spPr>
          <a:xfrm rot="10800000" flipV="1">
            <a:off x="6050179" y="6625836"/>
            <a:ext cx="237660" cy="237660"/>
          </a:xfrm>
          <a:prstGeom prst="rtTriangle">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TextBox 16">
            <a:extLst>
              <a:ext uri="{FF2B5EF4-FFF2-40B4-BE49-F238E27FC236}">
                <a16:creationId xmlns:a16="http://schemas.microsoft.com/office/drawing/2014/main" id="{B6AAC3D4-C658-A228-FF68-AD6D6D18B53F}"/>
              </a:ext>
            </a:extLst>
          </p:cNvPr>
          <p:cNvSpPr txBox="1"/>
          <p:nvPr/>
        </p:nvSpPr>
        <p:spPr>
          <a:xfrm>
            <a:off x="3582835" y="32567"/>
            <a:ext cx="558463"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2</a:t>
            </a:r>
          </a:p>
        </p:txBody>
      </p:sp>
      <p:sp>
        <p:nvSpPr>
          <p:cNvPr id="7" name="Right Triangle 6">
            <a:extLst>
              <a:ext uri="{FF2B5EF4-FFF2-40B4-BE49-F238E27FC236}">
                <a16:creationId xmlns:a16="http://schemas.microsoft.com/office/drawing/2014/main" id="{87D1DD4A-E478-3EDE-0D3A-2D911098CF29}"/>
              </a:ext>
            </a:extLst>
          </p:cNvPr>
          <p:cNvSpPr>
            <a:spLocks/>
          </p:cNvSpPr>
          <p:nvPr/>
        </p:nvSpPr>
        <p:spPr>
          <a:xfrm rot="10800000" flipV="1">
            <a:off x="11842914" y="6625836"/>
            <a:ext cx="237660" cy="237660"/>
          </a:xfrm>
          <a:prstGeom prst="rtTriangle">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 name="TextBox 23">
            <a:extLst>
              <a:ext uri="{FF2B5EF4-FFF2-40B4-BE49-F238E27FC236}">
                <a16:creationId xmlns:a16="http://schemas.microsoft.com/office/drawing/2014/main" id="{2E8A3D20-687D-5D76-BE71-8F9D170712E7}"/>
              </a:ext>
            </a:extLst>
          </p:cNvPr>
          <p:cNvSpPr txBox="1"/>
          <p:nvPr/>
        </p:nvSpPr>
        <p:spPr>
          <a:xfrm>
            <a:off x="6483859" y="28129"/>
            <a:ext cx="558463"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3</a:t>
            </a:r>
          </a:p>
        </p:txBody>
      </p:sp>
      <p:sp>
        <p:nvSpPr>
          <p:cNvPr id="38" name="TextBox 37">
            <a:extLst>
              <a:ext uri="{FF2B5EF4-FFF2-40B4-BE49-F238E27FC236}">
                <a16:creationId xmlns:a16="http://schemas.microsoft.com/office/drawing/2014/main" id="{CEE9D365-304D-1EE9-D3FC-9C7CC1CD48D2}"/>
              </a:ext>
            </a:extLst>
          </p:cNvPr>
          <p:cNvSpPr txBox="1"/>
          <p:nvPr/>
        </p:nvSpPr>
        <p:spPr>
          <a:xfrm>
            <a:off x="9416412" y="32568"/>
            <a:ext cx="558463"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4</a:t>
            </a:r>
          </a:p>
        </p:txBody>
      </p:sp>
      <p:sp>
        <p:nvSpPr>
          <p:cNvPr id="6" name="TextBox 5">
            <a:extLst>
              <a:ext uri="{FF2B5EF4-FFF2-40B4-BE49-F238E27FC236}">
                <a16:creationId xmlns:a16="http://schemas.microsoft.com/office/drawing/2014/main" id="{C1CFBD67-31D5-027C-ED54-AF913A8855B5}"/>
              </a:ext>
            </a:extLst>
          </p:cNvPr>
          <p:cNvSpPr txBox="1"/>
          <p:nvPr/>
        </p:nvSpPr>
        <p:spPr>
          <a:xfrm rot="16200000">
            <a:off x="3102469" y="427675"/>
            <a:ext cx="869331" cy="261610"/>
          </a:xfrm>
          <a:prstGeom prst="rect">
            <a:avLst/>
          </a:prstGeom>
          <a:noFill/>
        </p:spPr>
        <p:txBody>
          <a:bodyPr wrap="square">
            <a:spAutoFit/>
          </a:bodyPr>
          <a:lstStyle/>
          <a:p>
            <a:pPr marL="0" marR="0" rtl="0">
              <a:spcBef>
                <a:spcPts val="0"/>
              </a:spcBef>
              <a:spcAft>
                <a:spcPts val="0"/>
              </a:spcAft>
            </a:pPr>
            <a:r>
              <a:rPr lang="pt-B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TRIMESTRE</a:t>
            </a: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5994430" y="427675"/>
            <a:ext cx="869331" cy="261610"/>
          </a:xfrm>
          <a:prstGeom prst="rect">
            <a:avLst/>
          </a:prstGeom>
          <a:noFill/>
        </p:spPr>
        <p:txBody>
          <a:bodyPr wrap="square">
            <a:spAutoFit/>
          </a:bodyPr>
          <a:lstStyle/>
          <a:p>
            <a:pPr marL="0" marR="0" rtl="0">
              <a:spcBef>
                <a:spcPts val="0"/>
              </a:spcBef>
              <a:spcAft>
                <a:spcPts val="0"/>
              </a:spcAft>
            </a:pPr>
            <a:r>
              <a:rPr lang="pt-B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TRIMESTRE</a:t>
            </a: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8886390" y="427675"/>
            <a:ext cx="869331" cy="261610"/>
          </a:xfrm>
          <a:prstGeom prst="rect">
            <a:avLst/>
          </a:prstGeom>
          <a:noFill/>
        </p:spPr>
        <p:txBody>
          <a:bodyPr wrap="square">
            <a:spAutoFit/>
          </a:bodyPr>
          <a:lstStyle/>
          <a:p>
            <a:pPr marL="0" marR="0" rtl="0">
              <a:spcBef>
                <a:spcPts val="0"/>
              </a:spcBef>
              <a:spcAft>
                <a:spcPts val="0"/>
              </a:spcAft>
            </a:pPr>
            <a:r>
              <a:rPr lang="pt-B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TRIMESTRE</a:t>
            </a:r>
          </a:p>
        </p:txBody>
      </p:sp>
      <p:sp>
        <p:nvSpPr>
          <p:cNvPr id="22" name="TextBox 21">
            <a:extLst>
              <a:ext uri="{FF2B5EF4-FFF2-40B4-BE49-F238E27FC236}">
                <a16:creationId xmlns:a16="http://schemas.microsoft.com/office/drawing/2014/main" id="{D0EEF7DF-D503-635E-B992-E06553C7DFC7}"/>
              </a:ext>
            </a:extLst>
          </p:cNvPr>
          <p:cNvSpPr txBox="1"/>
          <p:nvPr/>
        </p:nvSpPr>
        <p:spPr>
          <a:xfrm rot="16200000">
            <a:off x="-3205663" y="3202168"/>
            <a:ext cx="6856159" cy="455509"/>
          </a:xfrm>
          <a:prstGeom prst="rect">
            <a:avLst/>
          </a:prstGeom>
          <a:gradFill>
            <a:gsLst>
              <a:gs pos="53000">
                <a:schemeClr val="bg2">
                  <a:lumMod val="50000"/>
                  <a:alpha val="91041"/>
                </a:schemeClr>
              </a:gs>
              <a:gs pos="3000">
                <a:schemeClr val="bg2">
                  <a:lumMod val="75000"/>
                  <a:alpha val="35285"/>
                </a:schemeClr>
              </a:gs>
            </a:gsLst>
            <a:lin ang="0" scaled="0"/>
          </a:gradFill>
          <a:effectLst/>
        </p:spPr>
        <p:txBody>
          <a:bodyPr wrap="square" lIns="91440" tIns="73152" rIns="182880" bIns="73152" rtlCol="0" anchor="t" anchorCtr="0">
            <a:spAutoFit/>
          </a:bodyPr>
          <a:lstStyle/>
          <a:p>
            <a:pPr algn="r" rtl="0"/>
            <a:r>
              <a:rPr lang="pt-BR" sz="2000" dirty="0">
                <a:solidFill>
                  <a:schemeClr val="bg1"/>
                </a:solidFill>
                <a:latin typeface="Century Gothic" panose="020B0502020202020204" pitchFamily="34" charset="0"/>
              </a:rPr>
              <a:t>Ro</a:t>
            </a:r>
            <a:r>
              <a:rPr lang="pt-BR" sz="2000" i="0" u="none" strike="noStrike" dirty="0">
                <a:solidFill>
                  <a:schemeClr val="bg1"/>
                </a:solidFill>
                <a:effectLst/>
                <a:latin typeface="Century Gothic" panose="020B0502020202020204" pitchFamily="34" charset="0"/>
              </a:rPr>
              <a:t>teiro de infraestrutura de TI de um ano</a:t>
            </a:r>
          </a:p>
        </p:txBody>
      </p:sp>
      <p:sp>
        <p:nvSpPr>
          <p:cNvPr id="25" name="TextBox 24">
            <a:extLst>
              <a:ext uri="{FF2B5EF4-FFF2-40B4-BE49-F238E27FC236}">
                <a16:creationId xmlns:a16="http://schemas.microsoft.com/office/drawing/2014/main" id="{DFA02415-1459-60A6-D0EC-8043DA6E0290}"/>
              </a:ext>
            </a:extLst>
          </p:cNvPr>
          <p:cNvSpPr txBox="1"/>
          <p:nvPr/>
        </p:nvSpPr>
        <p:spPr>
          <a:xfrm>
            <a:off x="2064756" y="546501"/>
            <a:ext cx="1331336" cy="365760"/>
          </a:xfrm>
          <a:prstGeom prst="rect">
            <a:avLst/>
          </a:prstGeom>
          <a:noFill/>
        </p:spPr>
        <p:txBody>
          <a:bodyPr wrap="square" rIns="0">
            <a:spAutoFit/>
          </a:bodyPr>
          <a:lstStyle/>
          <a:p>
            <a:pPr marL="0" marR="0" algn="r" rtl="0">
              <a:spcBef>
                <a:spcPts val="0"/>
              </a:spcBef>
              <a:spcAft>
                <a:spcPts val="0"/>
              </a:spcAft>
            </a:pPr>
            <a:r>
              <a:rPr lang="pt-BR" sz="2400" kern="100" spc="30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29" name="TextBox 28">
            <a:extLst>
              <a:ext uri="{FF2B5EF4-FFF2-40B4-BE49-F238E27FC236}">
                <a16:creationId xmlns:a16="http://schemas.microsoft.com/office/drawing/2014/main" id="{4F97C197-B95C-4712-4985-751626F8D692}"/>
              </a:ext>
            </a:extLst>
          </p:cNvPr>
          <p:cNvSpPr txBox="1"/>
          <p:nvPr/>
        </p:nvSpPr>
        <p:spPr>
          <a:xfrm>
            <a:off x="4950875" y="546501"/>
            <a:ext cx="1331336" cy="365760"/>
          </a:xfrm>
          <a:prstGeom prst="rect">
            <a:avLst/>
          </a:prstGeom>
          <a:noFill/>
        </p:spPr>
        <p:txBody>
          <a:bodyPr wrap="square" rIns="0">
            <a:spAutoFit/>
          </a:bodyPr>
          <a:lstStyle/>
          <a:p>
            <a:pPr marL="0" marR="0" algn="r" rtl="0">
              <a:spcBef>
                <a:spcPts val="0"/>
              </a:spcBef>
              <a:spcAft>
                <a:spcPts val="0"/>
              </a:spcAft>
            </a:pPr>
            <a:r>
              <a:rPr lang="pt-BR" sz="2400" kern="100" spc="300">
                <a:solidFill>
                  <a:srgbClr val="B0B420"/>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2" name="TextBox 31">
            <a:extLst>
              <a:ext uri="{FF2B5EF4-FFF2-40B4-BE49-F238E27FC236}">
                <a16:creationId xmlns:a16="http://schemas.microsoft.com/office/drawing/2014/main" id="{878603D1-2DE0-2085-B395-D07E0D97588C}"/>
              </a:ext>
            </a:extLst>
          </p:cNvPr>
          <p:cNvSpPr txBox="1"/>
          <p:nvPr/>
        </p:nvSpPr>
        <p:spPr>
          <a:xfrm>
            <a:off x="7836994" y="546501"/>
            <a:ext cx="1331336" cy="365760"/>
          </a:xfrm>
          <a:prstGeom prst="rect">
            <a:avLst/>
          </a:prstGeom>
          <a:noFill/>
        </p:spPr>
        <p:txBody>
          <a:bodyPr wrap="square" rIns="0">
            <a:spAutoFit/>
          </a:bodyPr>
          <a:lstStyle/>
          <a:p>
            <a:pPr marL="0" marR="0" algn="r" rtl="0">
              <a:spcBef>
                <a:spcPts val="0"/>
              </a:spcBef>
              <a:spcAft>
                <a:spcPts val="0"/>
              </a:spcAft>
            </a:pPr>
            <a:r>
              <a:rPr lang="pt-BR" sz="2400" kern="100" spc="30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41" name="TextBox 40">
            <a:extLst>
              <a:ext uri="{FF2B5EF4-FFF2-40B4-BE49-F238E27FC236}">
                <a16:creationId xmlns:a16="http://schemas.microsoft.com/office/drawing/2014/main" id="{95C39FD1-A458-9097-CE6A-F87B9170372B}"/>
              </a:ext>
            </a:extLst>
          </p:cNvPr>
          <p:cNvSpPr txBox="1"/>
          <p:nvPr/>
        </p:nvSpPr>
        <p:spPr>
          <a:xfrm>
            <a:off x="10723112" y="546501"/>
            <a:ext cx="1331336" cy="365760"/>
          </a:xfrm>
          <a:prstGeom prst="rect">
            <a:avLst/>
          </a:prstGeom>
          <a:noFill/>
        </p:spPr>
        <p:txBody>
          <a:bodyPr wrap="square" rIns="0">
            <a:spAutoFit/>
          </a:bodyPr>
          <a:lstStyle/>
          <a:p>
            <a:pPr marL="0" marR="0" algn="r" rtl="0">
              <a:spcBef>
                <a:spcPts val="0"/>
              </a:spcBef>
              <a:spcAft>
                <a:spcPts val="0"/>
              </a:spcAft>
            </a:pPr>
            <a:r>
              <a:rPr lang="pt-BR" sz="2400" kern="100" spc="30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cxnSp>
        <p:nvCxnSpPr>
          <p:cNvPr id="28" name="Straight Connector 27">
            <a:extLst>
              <a:ext uri="{FF2B5EF4-FFF2-40B4-BE49-F238E27FC236}">
                <a16:creationId xmlns:a16="http://schemas.microsoft.com/office/drawing/2014/main" id="{81C5DFF1-4DEE-488E-8D19-927F860903BF}"/>
              </a:ext>
            </a:extLst>
          </p:cNvPr>
          <p:cNvCxnSpPr/>
          <p:nvPr/>
        </p:nvCxnSpPr>
        <p:spPr>
          <a:xfrm>
            <a:off x="556831" y="1241438"/>
            <a:ext cx="11512296" cy="0"/>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4" name="Diamond 33">
            <a:extLst>
              <a:ext uri="{FF2B5EF4-FFF2-40B4-BE49-F238E27FC236}">
                <a16:creationId xmlns:a16="http://schemas.microsoft.com/office/drawing/2014/main" id="{9DD2889B-92D8-384F-6486-32D04A3E55D7}"/>
              </a:ext>
            </a:extLst>
          </p:cNvPr>
          <p:cNvSpPr/>
          <p:nvPr/>
        </p:nvSpPr>
        <p:spPr>
          <a:xfrm>
            <a:off x="1636359" y="1162780"/>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7C2E872D-EA4D-5CBA-3EDF-B262DF2A6FAF}"/>
              </a:ext>
            </a:extLst>
          </p:cNvPr>
          <p:cNvSpPr txBox="1"/>
          <p:nvPr/>
        </p:nvSpPr>
        <p:spPr>
          <a:xfrm>
            <a:off x="1217881" y="1228637"/>
            <a:ext cx="734022" cy="334259"/>
          </a:xfrm>
          <a:prstGeom prst="rect">
            <a:avLst/>
          </a:prstGeom>
          <a:noFill/>
        </p:spPr>
        <p:txBody>
          <a:bodyPr wrap="square" rtlCol="0">
            <a:spAutoFit/>
          </a:bodyPr>
          <a:lstStyle/>
          <a:p>
            <a:pPr rtl="0">
              <a:lnSpc>
                <a:spcPct val="150000"/>
              </a:lnSpc>
              <a:spcAft>
                <a:spcPts val="1200"/>
              </a:spcAft>
            </a:pPr>
            <a:r>
              <a:rPr lang="pt-BR" sz="1200">
                <a:latin typeface="Century Gothic" panose="020B0502020202020204" pitchFamily="34" charset="0"/>
              </a:rPr>
              <a:t>v1.0</a:t>
            </a:r>
          </a:p>
        </p:txBody>
      </p:sp>
      <p:sp>
        <p:nvSpPr>
          <p:cNvPr id="42" name="Diamond 41">
            <a:extLst>
              <a:ext uri="{FF2B5EF4-FFF2-40B4-BE49-F238E27FC236}">
                <a16:creationId xmlns:a16="http://schemas.microsoft.com/office/drawing/2014/main" id="{65FE2E23-F350-1D88-1B7A-05AEAAEA6493}"/>
              </a:ext>
            </a:extLst>
          </p:cNvPr>
          <p:cNvSpPr/>
          <p:nvPr/>
        </p:nvSpPr>
        <p:spPr>
          <a:xfrm>
            <a:off x="4940496" y="1157283"/>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3221D4D6-A40D-A47D-9BA6-C4E9DF84EAAE}"/>
              </a:ext>
            </a:extLst>
          </p:cNvPr>
          <p:cNvSpPr txBox="1"/>
          <p:nvPr/>
        </p:nvSpPr>
        <p:spPr>
          <a:xfrm>
            <a:off x="4522018" y="1223140"/>
            <a:ext cx="734022" cy="334259"/>
          </a:xfrm>
          <a:prstGeom prst="rect">
            <a:avLst/>
          </a:prstGeom>
          <a:noFill/>
        </p:spPr>
        <p:txBody>
          <a:bodyPr wrap="square" rtlCol="0">
            <a:spAutoFit/>
          </a:bodyPr>
          <a:lstStyle/>
          <a:p>
            <a:pPr rtl="0">
              <a:lnSpc>
                <a:spcPct val="150000"/>
              </a:lnSpc>
              <a:spcAft>
                <a:spcPts val="1200"/>
              </a:spcAft>
            </a:pPr>
            <a:r>
              <a:rPr lang="pt-BR" sz="1200">
                <a:latin typeface="Century Gothic" panose="020B0502020202020204" pitchFamily="34" charset="0"/>
              </a:rPr>
              <a:t>v1.1</a:t>
            </a:r>
          </a:p>
        </p:txBody>
      </p:sp>
      <p:sp>
        <p:nvSpPr>
          <p:cNvPr id="45" name="Diamond 44">
            <a:extLst>
              <a:ext uri="{FF2B5EF4-FFF2-40B4-BE49-F238E27FC236}">
                <a16:creationId xmlns:a16="http://schemas.microsoft.com/office/drawing/2014/main" id="{7B637263-11E0-0B11-4D64-905D9D0C4E55}"/>
              </a:ext>
            </a:extLst>
          </p:cNvPr>
          <p:cNvSpPr/>
          <p:nvPr/>
        </p:nvSpPr>
        <p:spPr>
          <a:xfrm>
            <a:off x="10920526" y="1151787"/>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880F4CEF-D71E-50ED-A31E-75F0001BC2D5}"/>
              </a:ext>
            </a:extLst>
          </p:cNvPr>
          <p:cNvSpPr txBox="1"/>
          <p:nvPr/>
        </p:nvSpPr>
        <p:spPr>
          <a:xfrm>
            <a:off x="10502048" y="1217644"/>
            <a:ext cx="734022" cy="334259"/>
          </a:xfrm>
          <a:prstGeom prst="rect">
            <a:avLst/>
          </a:prstGeom>
          <a:noFill/>
        </p:spPr>
        <p:txBody>
          <a:bodyPr wrap="square" rtlCol="0">
            <a:spAutoFit/>
          </a:bodyPr>
          <a:lstStyle/>
          <a:p>
            <a:pPr rtl="0">
              <a:lnSpc>
                <a:spcPct val="150000"/>
              </a:lnSpc>
              <a:spcAft>
                <a:spcPts val="1200"/>
              </a:spcAft>
            </a:pPr>
            <a:r>
              <a:rPr lang="pt-BR" sz="1200">
                <a:latin typeface="Century Gothic" panose="020B0502020202020204" pitchFamily="34" charset="0"/>
              </a:rPr>
              <a:t>v1.2</a:t>
            </a:r>
          </a:p>
        </p:txBody>
      </p:sp>
      <p:grpSp>
        <p:nvGrpSpPr>
          <p:cNvPr id="51" name="Group 50">
            <a:extLst>
              <a:ext uri="{FF2B5EF4-FFF2-40B4-BE49-F238E27FC236}">
                <a16:creationId xmlns:a16="http://schemas.microsoft.com/office/drawing/2014/main" id="{5013EA92-F224-E5B1-70B0-A91C82FDE24C}"/>
              </a:ext>
            </a:extLst>
          </p:cNvPr>
          <p:cNvGrpSpPr/>
          <p:nvPr/>
        </p:nvGrpSpPr>
        <p:grpSpPr>
          <a:xfrm>
            <a:off x="8999010" y="1061649"/>
            <a:ext cx="445669" cy="445668"/>
            <a:chOff x="3905968" y="1457623"/>
            <a:chExt cx="445669" cy="445668"/>
          </a:xfrm>
        </p:grpSpPr>
        <p:sp>
          <p:nvSpPr>
            <p:cNvPr id="48" name="Oval 47">
              <a:extLst>
                <a:ext uri="{FF2B5EF4-FFF2-40B4-BE49-F238E27FC236}">
                  <a16:creationId xmlns:a16="http://schemas.microsoft.com/office/drawing/2014/main" id="{63DAB29D-3561-203F-1B4C-7098988EE061}"/>
                </a:ext>
              </a:extLst>
            </p:cNvPr>
            <p:cNvSpPr/>
            <p:nvPr/>
          </p:nvSpPr>
          <p:spPr>
            <a:xfrm>
              <a:off x="3905968" y="1457623"/>
              <a:ext cx="445669" cy="445668"/>
            </a:xfrm>
            <a:prstGeom prst="ellipse">
              <a:avLst/>
            </a:prstGeom>
            <a:solidFill>
              <a:schemeClr val="bg1"/>
            </a:solidFill>
            <a:ln w="19050">
              <a:solidFill>
                <a:schemeClr val="tx1">
                  <a:lumMod val="65000"/>
                  <a:lumOff val="35000"/>
                </a:schemeClr>
              </a:solidFill>
            </a:ln>
            <a:effectLst>
              <a:reflection blurRad="6350" stA="52000" endA="300" endPos="3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a:extLst>
                <a:ext uri="{FF2B5EF4-FFF2-40B4-BE49-F238E27FC236}">
                  <a16:creationId xmlns:a16="http://schemas.microsoft.com/office/drawing/2014/main" id="{02650620-8116-2124-74A3-2A04524A2CE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700000">
              <a:off x="3952699" y="1484841"/>
              <a:ext cx="359586" cy="359587"/>
            </a:xfrm>
            <a:prstGeom prst="rect">
              <a:avLst/>
            </a:prstGeom>
          </p:spPr>
        </p:pic>
      </p:grpSp>
      <p:sp>
        <p:nvSpPr>
          <p:cNvPr id="52" name="Rectangle 51">
            <a:extLst>
              <a:ext uri="{FF2B5EF4-FFF2-40B4-BE49-F238E27FC236}">
                <a16:creationId xmlns:a16="http://schemas.microsoft.com/office/drawing/2014/main" id="{4110B241-E2CA-0D83-81EC-66453BB6A389}"/>
              </a:ext>
            </a:extLst>
          </p:cNvPr>
          <p:cNvSpPr/>
          <p:nvPr/>
        </p:nvSpPr>
        <p:spPr>
          <a:xfrm>
            <a:off x="652867" y="1978693"/>
            <a:ext cx="209852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Alinhar a estratégia de TI com a gerência</a:t>
            </a:r>
          </a:p>
        </p:txBody>
      </p:sp>
      <p:sp>
        <p:nvSpPr>
          <p:cNvPr id="53" name="Rectangle 52">
            <a:extLst>
              <a:ext uri="{FF2B5EF4-FFF2-40B4-BE49-F238E27FC236}">
                <a16:creationId xmlns:a16="http://schemas.microsoft.com/office/drawing/2014/main" id="{6A8162CE-3533-69CC-5886-4DBF359A610B}"/>
              </a:ext>
            </a:extLst>
          </p:cNvPr>
          <p:cNvSpPr/>
          <p:nvPr/>
        </p:nvSpPr>
        <p:spPr>
          <a:xfrm>
            <a:off x="1951903" y="2597529"/>
            <a:ext cx="1343714" cy="44429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Planejar orçamento</a:t>
            </a:r>
          </a:p>
        </p:txBody>
      </p:sp>
      <p:sp>
        <p:nvSpPr>
          <p:cNvPr id="54" name="Rectangle 53">
            <a:extLst>
              <a:ext uri="{FF2B5EF4-FFF2-40B4-BE49-F238E27FC236}">
                <a16:creationId xmlns:a16="http://schemas.microsoft.com/office/drawing/2014/main" id="{43F3C2EE-A77B-617C-2D89-D4DC90B9096B}"/>
              </a:ext>
            </a:extLst>
          </p:cNvPr>
          <p:cNvSpPr/>
          <p:nvPr/>
        </p:nvSpPr>
        <p:spPr>
          <a:xfrm>
            <a:off x="1951902" y="3173518"/>
            <a:ext cx="1681787" cy="4875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Avaliar e selecionar fornecedores</a:t>
            </a:r>
          </a:p>
        </p:txBody>
      </p:sp>
      <p:sp>
        <p:nvSpPr>
          <p:cNvPr id="60" name="Rectangle 59">
            <a:extLst>
              <a:ext uri="{FF2B5EF4-FFF2-40B4-BE49-F238E27FC236}">
                <a16:creationId xmlns:a16="http://schemas.microsoft.com/office/drawing/2014/main" id="{A1C8F026-AAA0-18E5-AFDD-143363E9AED6}"/>
              </a:ext>
            </a:extLst>
          </p:cNvPr>
          <p:cNvSpPr/>
          <p:nvPr/>
        </p:nvSpPr>
        <p:spPr>
          <a:xfrm>
            <a:off x="1065420" y="3792726"/>
            <a:ext cx="2098524" cy="38380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Planejar recursos</a:t>
            </a:r>
          </a:p>
        </p:txBody>
      </p:sp>
      <p:sp>
        <p:nvSpPr>
          <p:cNvPr id="61" name="Rectangle 60">
            <a:extLst>
              <a:ext uri="{FF2B5EF4-FFF2-40B4-BE49-F238E27FC236}">
                <a16:creationId xmlns:a16="http://schemas.microsoft.com/office/drawing/2014/main" id="{6A5659B3-C58A-BD98-CBE5-5DFAC4D1FA9E}"/>
              </a:ext>
            </a:extLst>
          </p:cNvPr>
          <p:cNvSpPr/>
          <p:nvPr/>
        </p:nvSpPr>
        <p:spPr>
          <a:xfrm>
            <a:off x="652867" y="4322571"/>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Definir requisitos técnicos</a:t>
            </a:r>
          </a:p>
        </p:txBody>
      </p:sp>
      <p:sp>
        <p:nvSpPr>
          <p:cNvPr id="62" name="Rectangle 61">
            <a:extLst>
              <a:ext uri="{FF2B5EF4-FFF2-40B4-BE49-F238E27FC236}">
                <a16:creationId xmlns:a16="http://schemas.microsoft.com/office/drawing/2014/main" id="{2FF8AC57-5705-C6B2-068B-C607B73D9514}"/>
              </a:ext>
            </a:extLst>
          </p:cNvPr>
          <p:cNvSpPr/>
          <p:nvPr/>
        </p:nvSpPr>
        <p:spPr>
          <a:xfrm>
            <a:off x="1122613" y="5014843"/>
            <a:ext cx="1628778" cy="71960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Criar e apresentar avaliação de riscos</a:t>
            </a:r>
          </a:p>
        </p:txBody>
      </p:sp>
      <p:sp>
        <p:nvSpPr>
          <p:cNvPr id="63" name="Rectangle 62">
            <a:extLst>
              <a:ext uri="{FF2B5EF4-FFF2-40B4-BE49-F238E27FC236}">
                <a16:creationId xmlns:a16="http://schemas.microsoft.com/office/drawing/2014/main" id="{9931396C-241C-3B85-4400-6FC3245F2980}"/>
              </a:ext>
            </a:extLst>
          </p:cNvPr>
          <p:cNvSpPr/>
          <p:nvPr/>
        </p:nvSpPr>
        <p:spPr>
          <a:xfrm>
            <a:off x="3550471" y="1974255"/>
            <a:ext cx="1114835" cy="48611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Priorizar o projeto de TI</a:t>
            </a:r>
          </a:p>
        </p:txBody>
      </p:sp>
      <p:sp>
        <p:nvSpPr>
          <p:cNvPr id="64" name="Rectangle 63">
            <a:extLst>
              <a:ext uri="{FF2B5EF4-FFF2-40B4-BE49-F238E27FC236}">
                <a16:creationId xmlns:a16="http://schemas.microsoft.com/office/drawing/2014/main" id="{BF321E88-43A6-FA79-9A39-8094584B6077}"/>
              </a:ext>
            </a:extLst>
          </p:cNvPr>
          <p:cNvSpPr/>
          <p:nvPr/>
        </p:nvSpPr>
        <p:spPr>
          <a:xfrm>
            <a:off x="4522019" y="2597530"/>
            <a:ext cx="1198804"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Avaliar a tecnologia existente</a:t>
            </a:r>
          </a:p>
        </p:txBody>
      </p:sp>
      <p:sp>
        <p:nvSpPr>
          <p:cNvPr id="69" name="Rectangle 68">
            <a:extLst>
              <a:ext uri="{FF2B5EF4-FFF2-40B4-BE49-F238E27FC236}">
                <a16:creationId xmlns:a16="http://schemas.microsoft.com/office/drawing/2014/main" id="{A7ECE19E-E5C9-C7EE-AF38-B0EBE6CBF649}"/>
              </a:ext>
            </a:extLst>
          </p:cNvPr>
          <p:cNvSpPr/>
          <p:nvPr/>
        </p:nvSpPr>
        <p:spPr>
          <a:xfrm>
            <a:off x="6434083" y="1978693"/>
            <a:ext cx="171146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Executar projeto</a:t>
            </a:r>
          </a:p>
        </p:txBody>
      </p:sp>
      <p:sp>
        <p:nvSpPr>
          <p:cNvPr id="70" name="Rectangle 69">
            <a:extLst>
              <a:ext uri="{FF2B5EF4-FFF2-40B4-BE49-F238E27FC236}">
                <a16:creationId xmlns:a16="http://schemas.microsoft.com/office/drawing/2014/main" id="{6FE03B17-2ACF-5AE3-B37C-90924A270CD3}"/>
              </a:ext>
            </a:extLst>
          </p:cNvPr>
          <p:cNvSpPr/>
          <p:nvPr/>
        </p:nvSpPr>
        <p:spPr>
          <a:xfrm>
            <a:off x="6434082" y="2615522"/>
            <a:ext cx="1711463" cy="6458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Desenvolver estratégia de nuvem</a:t>
            </a:r>
          </a:p>
        </p:txBody>
      </p:sp>
      <p:grpSp>
        <p:nvGrpSpPr>
          <p:cNvPr id="82" name="Group 81">
            <a:extLst>
              <a:ext uri="{FF2B5EF4-FFF2-40B4-BE49-F238E27FC236}">
                <a16:creationId xmlns:a16="http://schemas.microsoft.com/office/drawing/2014/main" id="{5053A176-1748-7C25-8B6F-6156093A3F5A}"/>
              </a:ext>
            </a:extLst>
          </p:cNvPr>
          <p:cNvGrpSpPr/>
          <p:nvPr/>
        </p:nvGrpSpPr>
        <p:grpSpPr>
          <a:xfrm>
            <a:off x="8233356" y="3987801"/>
            <a:ext cx="653556" cy="662685"/>
            <a:chOff x="7996756" y="3415879"/>
            <a:chExt cx="653556" cy="662685"/>
          </a:xfrm>
          <a:effectLst>
            <a:outerShdw blurRad="50800" dist="38100" dir="5400000" algn="t" rotWithShape="0">
              <a:schemeClr val="tx1">
                <a:lumMod val="65000"/>
                <a:lumOff val="35000"/>
                <a:alpha val="14000"/>
              </a:schemeClr>
            </a:outerShdw>
          </a:effectLst>
        </p:grpSpPr>
        <p:sp>
          <p:nvSpPr>
            <p:cNvPr id="71" name="Rectangle 70">
              <a:extLst>
                <a:ext uri="{FF2B5EF4-FFF2-40B4-BE49-F238E27FC236}">
                  <a16:creationId xmlns:a16="http://schemas.microsoft.com/office/drawing/2014/main" id="{E548DF5E-7317-2B5F-1FA7-F2DA4F5011A8}"/>
                </a:ext>
              </a:extLst>
            </p:cNvPr>
            <p:cNvSpPr/>
            <p:nvPr/>
          </p:nvSpPr>
          <p:spPr>
            <a:xfrm>
              <a:off x="7996756" y="3415879"/>
              <a:ext cx="653556" cy="660571"/>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1400" b="1" dirty="0">
                  <a:solidFill>
                    <a:schemeClr val="bg1"/>
                  </a:solidFill>
                  <a:latin typeface="Century Gothic" panose="020B0502020202020204" pitchFamily="34" charset="0"/>
                </a:rPr>
                <a:t>TESTE</a:t>
              </a:r>
            </a:p>
            <a:p>
              <a:pPr algn="ctr"/>
              <a:endParaRPr lang="en-US" sz="1600" b="1" dirty="0">
                <a:solidFill>
                  <a:schemeClr val="bg1"/>
                </a:solidFill>
                <a:latin typeface="Century Gothic" panose="020B0502020202020204" pitchFamily="34" charset="0"/>
              </a:endParaRPr>
            </a:p>
          </p:txBody>
        </p:sp>
        <p:grpSp>
          <p:nvGrpSpPr>
            <p:cNvPr id="75" name="Graphic 9">
              <a:extLst>
                <a:ext uri="{FF2B5EF4-FFF2-40B4-BE49-F238E27FC236}">
                  <a16:creationId xmlns:a16="http://schemas.microsoft.com/office/drawing/2014/main" id="{2BA7813C-7987-49BD-6C58-28044A62269E}"/>
                </a:ext>
              </a:extLst>
            </p:cNvPr>
            <p:cNvGrpSpPr/>
            <p:nvPr/>
          </p:nvGrpSpPr>
          <p:grpSpPr>
            <a:xfrm>
              <a:off x="8148111" y="3774320"/>
              <a:ext cx="347707" cy="304244"/>
              <a:chOff x="8508976" y="401776"/>
              <a:chExt cx="893573" cy="781876"/>
            </a:xfrm>
          </p:grpSpPr>
          <p:sp>
            <p:nvSpPr>
              <p:cNvPr id="77" name="Freeform 76">
                <a:extLst>
                  <a:ext uri="{FF2B5EF4-FFF2-40B4-BE49-F238E27FC236}">
                    <a16:creationId xmlns:a16="http://schemas.microsoft.com/office/drawing/2014/main" id="{768512DC-2814-ED4F-3986-7EA90B7E3A04}"/>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bg1">
                  <a:alpha val="35000"/>
                </a:schemeClr>
              </a:solidFill>
              <a:ln w="18455" cap="flat">
                <a:noFill/>
                <a:prstDash val="solid"/>
                <a:miter/>
              </a:ln>
            </p:spPr>
            <p:txBody>
              <a:bodyPr rtlCol="0" anchor="ctr"/>
              <a:lstStyle/>
              <a:p>
                <a:endParaRPr lang="en-US" b="1"/>
              </a:p>
            </p:txBody>
          </p:sp>
          <p:sp>
            <p:nvSpPr>
              <p:cNvPr id="78" name="Freeform 77">
                <a:extLst>
                  <a:ext uri="{FF2B5EF4-FFF2-40B4-BE49-F238E27FC236}">
                    <a16:creationId xmlns:a16="http://schemas.microsoft.com/office/drawing/2014/main" id="{43D96BBE-15A9-175A-A786-159CCE4DFE0F}"/>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bg1"/>
              </a:solidFill>
              <a:ln w="18455" cap="flat">
                <a:noFill/>
                <a:prstDash val="solid"/>
                <a:miter/>
              </a:ln>
            </p:spPr>
            <p:txBody>
              <a:bodyPr rtlCol="0" anchor="ctr"/>
              <a:lstStyle/>
              <a:p>
                <a:endParaRPr lang="en-US" b="1"/>
              </a:p>
            </p:txBody>
          </p:sp>
          <p:sp>
            <p:nvSpPr>
              <p:cNvPr id="81" name="Freeform 80">
                <a:extLst>
                  <a:ext uri="{FF2B5EF4-FFF2-40B4-BE49-F238E27FC236}">
                    <a16:creationId xmlns:a16="http://schemas.microsoft.com/office/drawing/2014/main" id="{0130EDCD-73A9-8086-0599-ADC7C7B21161}"/>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7000">
                    <a:schemeClr val="bg1"/>
                  </a:gs>
                  <a:gs pos="73000">
                    <a:schemeClr val="bg1">
                      <a:alpha val="42905"/>
                    </a:schemeClr>
                  </a:gs>
                </a:gsLst>
                <a:lin ang="0" scaled="0"/>
              </a:gradFill>
              <a:ln w="18455" cap="flat">
                <a:noFill/>
                <a:prstDash val="solid"/>
                <a:miter/>
              </a:ln>
            </p:spPr>
            <p:txBody>
              <a:bodyPr rtlCol="0" anchor="ctr"/>
              <a:lstStyle/>
              <a:p>
                <a:endParaRPr lang="en-US" b="1"/>
              </a:p>
            </p:txBody>
          </p:sp>
        </p:grpSp>
      </p:grpSp>
      <p:sp>
        <p:nvSpPr>
          <p:cNvPr id="83" name="Rectangle 82">
            <a:extLst>
              <a:ext uri="{FF2B5EF4-FFF2-40B4-BE49-F238E27FC236}">
                <a16:creationId xmlns:a16="http://schemas.microsoft.com/office/drawing/2014/main" id="{2AEE2DF1-3400-A260-8161-84F4FEBE1D8A}"/>
              </a:ext>
            </a:extLst>
          </p:cNvPr>
          <p:cNvSpPr/>
          <p:nvPr/>
        </p:nvSpPr>
        <p:spPr>
          <a:xfrm>
            <a:off x="6434083" y="3419422"/>
            <a:ext cx="1701106" cy="48463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Avaliar a segurança</a:t>
            </a:r>
          </a:p>
        </p:txBody>
      </p:sp>
      <p:sp>
        <p:nvSpPr>
          <p:cNvPr id="88" name="Rectangle 87">
            <a:extLst>
              <a:ext uri="{FF2B5EF4-FFF2-40B4-BE49-F238E27FC236}">
                <a16:creationId xmlns:a16="http://schemas.microsoft.com/office/drawing/2014/main" id="{D42F21EC-6368-EEA1-7382-045EA7FD1190}"/>
              </a:ext>
            </a:extLst>
          </p:cNvPr>
          <p:cNvSpPr/>
          <p:nvPr/>
        </p:nvSpPr>
        <p:spPr>
          <a:xfrm>
            <a:off x="9023179" y="1974255"/>
            <a:ext cx="347707" cy="2674980"/>
          </a:xfrm>
          <a:prstGeom prst="rect">
            <a:avLst/>
          </a:prstGeom>
          <a:gradFill>
            <a:gsLst>
              <a:gs pos="48978">
                <a:schemeClr val="bg2">
                  <a:lumMod val="25000"/>
                </a:schemeClr>
              </a:gs>
              <a:gs pos="100000">
                <a:schemeClr val="bg2">
                  <a:lumMod val="10000"/>
                  <a:alpha val="84647"/>
                </a:schemeClr>
              </a:gs>
              <a:gs pos="3000">
                <a:schemeClr val="bg2">
                  <a:lumMod val="50000"/>
                </a:schemeClr>
              </a:gs>
            </a:gsLst>
            <a:lin ang="5400000" scaled="1"/>
          </a:gra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lIns="0" tIns="0" rIns="0" bIns="0" rtlCol="0" anchor="ctr" anchorCtr="1"/>
          <a:lstStyle/>
          <a:p>
            <a:pPr algn="ctr" rtl="0"/>
            <a:r>
              <a:rPr lang="pt-BR" sz="1600">
                <a:solidFill>
                  <a:schemeClr val="bg1"/>
                </a:solidFill>
                <a:latin typeface="Century Gothic" panose="020B0502020202020204" pitchFamily="34" charset="0"/>
              </a:rPr>
              <a:t>–––––– </a:t>
            </a:r>
            <a:r>
              <a:rPr lang="pt-BR" sz="1600" b="1">
                <a:solidFill>
                  <a:schemeClr val="bg1"/>
                </a:solidFill>
                <a:latin typeface="Century Gothic" panose="020B0502020202020204" pitchFamily="34" charset="0"/>
              </a:rPr>
              <a:t> LANÇAR </a:t>
            </a:r>
            <a:r>
              <a:rPr lang="pt-BR" sz="1600">
                <a:solidFill>
                  <a:schemeClr val="bg1"/>
                </a:solidFill>
                <a:latin typeface="Century Gothic" panose="020B0502020202020204" pitchFamily="34" charset="0"/>
              </a:rPr>
              <a:t>––––––</a:t>
            </a:r>
          </a:p>
        </p:txBody>
      </p:sp>
      <p:sp>
        <p:nvSpPr>
          <p:cNvPr id="93" name="Rectangle 92">
            <a:extLst>
              <a:ext uri="{FF2B5EF4-FFF2-40B4-BE49-F238E27FC236}">
                <a16:creationId xmlns:a16="http://schemas.microsoft.com/office/drawing/2014/main" id="{DFDF7945-16F2-FB98-A2E2-77396B2B68DC}"/>
              </a:ext>
            </a:extLst>
          </p:cNvPr>
          <p:cNvSpPr/>
          <p:nvPr/>
        </p:nvSpPr>
        <p:spPr>
          <a:xfrm>
            <a:off x="9527497" y="3956041"/>
            <a:ext cx="1494309" cy="693195"/>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300" dirty="0">
                <a:solidFill>
                  <a:schemeClr val="tx1"/>
                </a:solidFill>
                <a:latin typeface="Century Gothic" panose="020B0502020202020204" pitchFamily="34" charset="0"/>
              </a:rPr>
              <a:t>Alterar </a:t>
            </a:r>
          </a:p>
          <a:p>
            <a:pPr rtl="0"/>
            <a:r>
              <a:rPr lang="pt-BR" sz="1300" dirty="0">
                <a:solidFill>
                  <a:schemeClr val="tx1"/>
                </a:solidFill>
                <a:latin typeface="Century Gothic" panose="020B0502020202020204" pitchFamily="34" charset="0"/>
              </a:rPr>
              <a:t>Gerenciamento</a:t>
            </a:r>
          </a:p>
        </p:txBody>
      </p:sp>
      <p:sp>
        <p:nvSpPr>
          <p:cNvPr id="98" name="Rectangle 97">
            <a:extLst>
              <a:ext uri="{FF2B5EF4-FFF2-40B4-BE49-F238E27FC236}">
                <a16:creationId xmlns:a16="http://schemas.microsoft.com/office/drawing/2014/main" id="{1A778C44-6BAE-2421-8C33-01EF36CCF83E}"/>
              </a:ext>
            </a:extLst>
          </p:cNvPr>
          <p:cNvSpPr/>
          <p:nvPr/>
        </p:nvSpPr>
        <p:spPr>
          <a:xfrm>
            <a:off x="9527497" y="1978692"/>
            <a:ext cx="2454296" cy="80654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300" dirty="0">
                <a:solidFill>
                  <a:schemeClr val="tx1"/>
                </a:solidFill>
                <a:latin typeface="Century Gothic" panose="020B0502020202020204" pitchFamily="34" charset="0"/>
              </a:rPr>
              <a:t>Monitorar </a:t>
            </a:r>
            <a:br>
              <a:rPr lang="en-US" sz="1300" dirty="0">
                <a:solidFill>
                  <a:schemeClr val="tx1"/>
                </a:solidFill>
                <a:latin typeface="Century Gothic" panose="020B0502020202020204" pitchFamily="34" charset="0"/>
              </a:rPr>
            </a:br>
            <a:r>
              <a:rPr lang="pt-BR" sz="1300" dirty="0">
                <a:solidFill>
                  <a:schemeClr val="tx1"/>
                </a:solidFill>
                <a:latin typeface="Century Gothic" panose="020B0502020202020204" pitchFamily="34" charset="0"/>
              </a:rPr>
              <a:t>continuamente </a:t>
            </a:r>
          </a:p>
          <a:p>
            <a:pPr rtl="0"/>
            <a:r>
              <a:rPr lang="pt-BR" sz="1300" dirty="0">
                <a:solidFill>
                  <a:schemeClr val="tx1"/>
                </a:solidFill>
                <a:latin typeface="Century Gothic" panose="020B0502020202020204" pitchFamily="34" charset="0"/>
              </a:rPr>
              <a:t>Desempenho</a:t>
            </a:r>
          </a:p>
        </p:txBody>
      </p:sp>
      <p:sp>
        <p:nvSpPr>
          <p:cNvPr id="101" name="Rectangle 100">
            <a:extLst>
              <a:ext uri="{FF2B5EF4-FFF2-40B4-BE49-F238E27FC236}">
                <a16:creationId xmlns:a16="http://schemas.microsoft.com/office/drawing/2014/main" id="{725A81F1-0538-2D4F-921B-FE5294ECE9D8}"/>
              </a:ext>
            </a:extLst>
          </p:cNvPr>
          <p:cNvSpPr/>
          <p:nvPr/>
        </p:nvSpPr>
        <p:spPr>
          <a:xfrm>
            <a:off x="9527497" y="2967366"/>
            <a:ext cx="2035440" cy="80654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Desativação </a:t>
            </a:r>
          </a:p>
          <a:p>
            <a:pPr rtl="0"/>
            <a:r>
              <a:rPr lang="pt-BR" sz="1200" dirty="0">
                <a:solidFill>
                  <a:schemeClr val="tx1"/>
                </a:solidFill>
                <a:latin typeface="Century Gothic" panose="020B0502020202020204" pitchFamily="34" charset="0"/>
              </a:rPr>
              <a:t>Tecnologia </a:t>
            </a:r>
          </a:p>
          <a:p>
            <a:pPr rtl="0">
              <a:lnSpc>
                <a:spcPct val="150000"/>
              </a:lnSpc>
            </a:pPr>
            <a:r>
              <a:rPr lang="pt-BR" sz="1000" i="1" dirty="0">
                <a:solidFill>
                  <a:schemeClr val="tx1"/>
                </a:solidFill>
                <a:latin typeface="Century Gothic" panose="020B0502020202020204" pitchFamily="34" charset="0"/>
              </a:rPr>
              <a:t>Se necessário</a:t>
            </a:r>
          </a:p>
        </p:txBody>
      </p:sp>
      <p:sp>
        <p:nvSpPr>
          <p:cNvPr id="2" name="Rectangle 1">
            <a:extLst>
              <a:ext uri="{FF2B5EF4-FFF2-40B4-BE49-F238E27FC236}">
                <a16:creationId xmlns:a16="http://schemas.microsoft.com/office/drawing/2014/main" id="{62DE9ACF-3C17-1F82-E5D4-A3A92A1A7E51}"/>
              </a:ext>
            </a:extLst>
          </p:cNvPr>
          <p:cNvSpPr/>
          <p:nvPr/>
        </p:nvSpPr>
        <p:spPr>
          <a:xfrm>
            <a:off x="3545569" y="3792726"/>
            <a:ext cx="1322848"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Criar plano de projeto/roteiro de TI</a:t>
            </a:r>
          </a:p>
        </p:txBody>
      </p:sp>
      <p:sp>
        <p:nvSpPr>
          <p:cNvPr id="23" name="Rectangle 22">
            <a:extLst>
              <a:ext uri="{FF2B5EF4-FFF2-40B4-BE49-F238E27FC236}">
                <a16:creationId xmlns:a16="http://schemas.microsoft.com/office/drawing/2014/main" id="{81A04C11-94F7-1418-60E8-B440C16E7B40}"/>
              </a:ext>
            </a:extLst>
          </p:cNvPr>
          <p:cNvSpPr/>
          <p:nvPr/>
        </p:nvSpPr>
        <p:spPr>
          <a:xfrm>
            <a:off x="5720823" y="5008530"/>
            <a:ext cx="1622369" cy="71960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Criar estratégia de gerenciamento de dados</a:t>
            </a:r>
          </a:p>
        </p:txBody>
      </p:sp>
    </p:spTree>
    <p:extLst>
      <p:ext uri="{BB962C8B-B14F-4D97-AF65-F5344CB8AC3E}">
        <p14:creationId xmlns:p14="http://schemas.microsoft.com/office/powerpoint/2010/main" val="1861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483581353"/>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dirty="0">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dirty="0">
                          <a:solidFill>
                            <a:schemeClr val="tx1"/>
                          </a:solidFill>
                          <a:effectLst/>
                          <a:latin typeface="Century Gothic" panose="020B0502020202020204" pitchFamily="34" charset="0"/>
                        </a:rPr>
                        <a:t> </a:t>
                      </a:r>
                    </a:p>
                    <a:p>
                      <a:pPr marL="0" marR="0" rtl="0">
                        <a:spcBef>
                          <a:spcPts val="0"/>
                        </a:spcBef>
                        <a:spcAft>
                          <a:spcPts val="0"/>
                        </a:spcAft>
                      </a:pPr>
                      <a:r>
                        <a:rPr lang="pt-BR" sz="1400" b="0" dirty="0">
                          <a:solidFill>
                            <a:schemeClr val="tx1"/>
                          </a:solidFill>
                          <a:effectLst/>
                          <a:latin typeface="Century Gothic" panose="020B0502020202020204" pitchFamily="34" charset="0"/>
                        </a:rPr>
                        <a:t>Os artigos, os modelos ou as informações disponibilizados pela Smartsheet no site são apenas para referência. </a:t>
                      </a:r>
                      <a:br>
                        <a:rPr lang="pt-BR" sz="1400" b="0" dirty="0">
                          <a:solidFill>
                            <a:schemeClr val="tx1"/>
                          </a:solidFill>
                          <a:effectLst/>
                          <a:latin typeface="Century Gothic" panose="020B0502020202020204" pitchFamily="34" charset="0"/>
                        </a:rPr>
                      </a:br>
                      <a:r>
                        <a:rPr lang="pt-BR" sz="1400" b="0" dirty="0">
                          <a:solidFill>
                            <a:schemeClr val="tx1"/>
                          </a:solidFill>
                          <a:effectLst/>
                          <a:latin typeface="Century Gothic" panose="020B0502020202020204" pitchFamily="34" charset="0"/>
                        </a:rPr>
                        <a:t>Nós nos esforçamos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14062</TotalTime>
  <Words>228</Words>
  <Application>Microsoft Office PowerPoint</Application>
  <PresentationFormat>Widescreen</PresentationFormat>
  <Paragraphs>46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142</cp:revision>
  <cp:lastPrinted>2020-08-31T22:23:58Z</cp:lastPrinted>
  <dcterms:created xsi:type="dcterms:W3CDTF">2021-07-07T23:54:57Z</dcterms:created>
  <dcterms:modified xsi:type="dcterms:W3CDTF">2025-01-11T04:17:31Z</dcterms:modified>
</cp:coreProperties>
</file>