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7" r:id="rId2"/>
    <p:sldId id="299" r:id="rId3"/>
    <p:sldId id="300" r:id="rId4"/>
    <p:sldId id="301"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A3DF"/>
    <a:srgbClr val="EF8B47"/>
    <a:srgbClr val="8EA9DB"/>
    <a:srgbClr val="32A5DE"/>
    <a:srgbClr val="0099FF"/>
    <a:srgbClr val="F9DC7C"/>
    <a:srgbClr val="F2A16A"/>
    <a:srgbClr val="68BCE6"/>
    <a:srgbClr val="FFD757"/>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6274" autoAdjust="0"/>
  </p:normalViewPr>
  <p:slideViewPr>
    <p:cSldViewPr snapToGrid="0">
      <p:cViewPr varScale="1">
        <p:scale>
          <a:sx n="76" d="100"/>
          <a:sy n="76" d="100"/>
        </p:scale>
        <p:origin x="132"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10/24/2024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5</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pt.smartsheet.com/try-it?trp=58131"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1000">
              <a:schemeClr val="accent3">
                <a:lumMod val="20000"/>
                <a:lumOff val="80000"/>
              </a:schemeClr>
            </a:gs>
            <a:gs pos="88000">
              <a:schemeClr val="bg1">
                <a:lumMod val="65000"/>
              </a:schemeClr>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596083"/>
            <a:ext cx="4145142" cy="4945328"/>
          </a:xfrm>
          <a:prstGeom prst="rect">
            <a:avLst/>
          </a:prstGeom>
          <a:noFill/>
        </p:spPr>
        <p:txBody>
          <a:bodyPr wrap="square" rtlCol="0">
            <a:spAutoFit/>
          </a:bodyPr>
          <a:lstStyle/>
          <a:p>
            <a:pPr algn="l" rtl="0">
              <a:lnSpc>
                <a:spcPct val="120000"/>
              </a:lnSpc>
              <a:spcBef>
                <a:spcPts val="0"/>
              </a:spcBef>
              <a:spcAft>
                <a:spcPts val="1200"/>
              </a:spcAft>
            </a:pPr>
            <a:r>
              <a:rPr lang="pt-BR" sz="1600" b="1" i="0" u="none" strike="noStrike" dirty="0">
                <a:solidFill>
                  <a:srgbClr val="000000"/>
                </a:solidFill>
                <a:effectLst/>
                <a:latin typeface="Century Gothic" panose="020B0502020202020204" pitchFamily="34" charset="0"/>
              </a:rPr>
              <a:t>Quando usar este modelo: </a:t>
            </a:r>
            <a:br>
              <a:rPr lang="en-US" sz="1600" b="1" i="0" u="none" strike="noStrike" dirty="0">
                <a:solidFill>
                  <a:srgbClr val="000000"/>
                </a:solidFill>
                <a:effectLst/>
                <a:latin typeface="Century Gothic" panose="020B0502020202020204" pitchFamily="34" charset="0"/>
              </a:rPr>
            </a:br>
            <a:r>
              <a:rPr lang="pt-BR" sz="1600" dirty="0">
                <a:solidFill>
                  <a:srgbClr val="000000"/>
                </a:solidFill>
                <a:latin typeface="Century Gothic" panose="020B0502020202020204" pitchFamily="34" charset="0"/>
              </a:rPr>
              <a:t>use este modelo com ou sem dados de amostra para projetos simples e de pequena escala quando precisar documentar um caminho de escalonamento claro que seja fácil de seguir.</a:t>
            </a:r>
          </a:p>
          <a:p>
            <a:pPr algn="l" rtl="0">
              <a:lnSpc>
                <a:spcPct val="120000"/>
              </a:lnSpc>
              <a:spcBef>
                <a:spcPts val="0"/>
              </a:spcBef>
              <a:spcAft>
                <a:spcPts val="1200"/>
              </a:spcAft>
            </a:pPr>
            <a:r>
              <a:rPr lang="pt-BR" sz="1600" b="1" i="0" u="none" strike="noStrike" dirty="0">
                <a:solidFill>
                  <a:srgbClr val="000000"/>
                </a:solidFill>
                <a:effectLst/>
                <a:latin typeface="Century Gothic" panose="020B0502020202020204" pitchFamily="34" charset="0"/>
              </a:rPr>
              <a:t>Recursos interessantes do modelo: </a:t>
            </a:r>
            <a:br>
              <a:rPr lang="en-US" sz="1600" b="1" i="0" u="none" strike="noStrike" dirty="0">
                <a:solidFill>
                  <a:srgbClr val="000000"/>
                </a:solidFill>
                <a:effectLst/>
                <a:latin typeface="Century Gothic" panose="020B0502020202020204" pitchFamily="34" charset="0"/>
              </a:rPr>
            </a:br>
            <a:r>
              <a:rPr lang="pt-BR" sz="1600" i="0" u="none" strike="noStrike" dirty="0">
                <a:solidFill>
                  <a:srgbClr val="000000"/>
                </a:solidFill>
                <a:effectLst/>
                <a:latin typeface="Century Gothic" panose="020B0502020202020204" pitchFamily="34" charset="0"/>
              </a:rPr>
              <a:t>este modelo tem espaço para você documentar o nível de gravidade de cada projeto ou problema individual (p. ex., Crítico, Urgente, Importante ou Normal). Você também pode usar este modelo para documentar a fase e o fluxo de trabalho específico de escalonamento.</a:t>
            </a:r>
          </a:p>
        </p:txBody>
      </p:sp>
      <p:pic>
        <p:nvPicPr>
          <p:cNvPr id="90" name="Google Shape;90;p13">
            <a:hlinkClick r:id="rId3"/>
          </p:cNvPr>
          <p:cNvPicPr preferRelativeResize="0"/>
          <p:nvPr/>
        </p:nvPicPr>
        <p:blipFill>
          <a:blip r:embed="rId4">
            <a:extLst>
              <a:ext uri="{28A0092B-C50C-407E-A947-70E740481C1C}">
                <a14:useLocalDpi xmlns:a14="http://schemas.microsoft.com/office/drawing/2010/main" val="0"/>
              </a:ext>
            </a:extLst>
          </a:blip>
          <a:srcRect/>
          <a:stretch/>
        </p:blipFill>
        <p:spPr>
          <a:xfrm>
            <a:off x="7969966" y="362206"/>
            <a:ext cx="3744565" cy="744775"/>
          </a:xfrm>
          <a:prstGeom prst="rect">
            <a:avLst/>
          </a:prstGeom>
          <a:noFill/>
          <a:ln>
            <a:noFill/>
          </a:ln>
        </p:spPr>
      </p:pic>
      <p:sp>
        <p:nvSpPr>
          <p:cNvPr id="91" name="Google Shape;91;p13"/>
          <p:cNvSpPr txBox="1"/>
          <p:nvPr/>
        </p:nvSpPr>
        <p:spPr>
          <a:xfrm>
            <a:off x="361543" y="298997"/>
            <a:ext cx="6978823"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200" b="1" dirty="0">
                <a:solidFill>
                  <a:srgbClr val="011033"/>
                </a:solidFill>
                <a:latin typeface="Century Gothic"/>
                <a:ea typeface="Century Gothic"/>
                <a:cs typeface="Century Gothic"/>
                <a:sym typeface="Century Gothic"/>
              </a:rPr>
              <a:t>Exemplo de modelo simples de matriz de escalonamento</a:t>
            </a:r>
          </a:p>
        </p:txBody>
      </p:sp>
      <p:pic>
        <p:nvPicPr>
          <p:cNvPr id="4" name="Picture 3">
            <a:extLst>
              <a:ext uri="{FF2B5EF4-FFF2-40B4-BE49-F238E27FC236}">
                <a16:creationId xmlns:a16="http://schemas.microsoft.com/office/drawing/2014/main" id="{90E9DC94-2D20-13A9-EA36-68B14BBB2147}"/>
              </a:ext>
            </a:extLst>
          </p:cNvPr>
          <p:cNvPicPr>
            <a:picLocks noChangeAspect="1"/>
          </p:cNvPicPr>
          <p:nvPr/>
        </p:nvPicPr>
        <p:blipFill>
          <a:blip r:embed="rId5"/>
          <a:stretch>
            <a:fillRect/>
          </a:stretch>
        </p:blipFill>
        <p:spPr>
          <a:xfrm>
            <a:off x="6083300" y="3422650"/>
            <a:ext cx="25400" cy="12700"/>
          </a:xfrm>
          <a:prstGeom prst="rect">
            <a:avLst/>
          </a:prstGeom>
        </p:spPr>
      </p:pic>
      <p:pic>
        <p:nvPicPr>
          <p:cNvPr id="11" name="Picture 10">
            <a:extLst>
              <a:ext uri="{FF2B5EF4-FFF2-40B4-BE49-F238E27FC236}">
                <a16:creationId xmlns:a16="http://schemas.microsoft.com/office/drawing/2014/main" id="{924A215D-E0AE-5C05-A858-9ADF0166A4E6}"/>
              </a:ext>
            </a:extLst>
          </p:cNvPr>
          <p:cNvPicPr>
            <a:picLocks noChangeAspect="1"/>
          </p:cNvPicPr>
          <p:nvPr/>
        </p:nvPicPr>
        <p:blipFill>
          <a:blip r:embed="rId6">
            <a:extLst>
              <a:ext uri="{28A0092B-C50C-407E-A947-70E740481C1C}">
                <a14:useLocalDpi xmlns:a14="http://schemas.microsoft.com/office/drawing/2010/main" val="0"/>
              </a:ext>
            </a:extLst>
          </a:blip>
          <a:srcRect t="710" b="710"/>
          <a:stretch/>
        </p:blipFill>
        <p:spPr>
          <a:xfrm>
            <a:off x="4755210" y="1371919"/>
            <a:ext cx="5170312" cy="2936772"/>
          </a:xfrm>
          <a:prstGeom prst="rect">
            <a:avLst/>
          </a:prstGeom>
          <a:effectLst>
            <a:outerShdw blurRad="98928" dir="2700000" sx="101000" sy="101000" algn="tl" rotWithShape="0">
              <a:prstClr val="black">
                <a:alpha val="40000"/>
              </a:prstClr>
            </a:outerShdw>
          </a:effectLst>
        </p:spPr>
      </p:pic>
      <p:pic>
        <p:nvPicPr>
          <p:cNvPr id="9" name="Picture 8">
            <a:extLst>
              <a:ext uri="{FF2B5EF4-FFF2-40B4-BE49-F238E27FC236}">
                <a16:creationId xmlns:a16="http://schemas.microsoft.com/office/drawing/2014/main" id="{5DCA004A-7A8B-038C-F80F-F0EBD5B48B25}"/>
              </a:ext>
            </a:extLst>
          </p:cNvPr>
          <p:cNvPicPr>
            <a:picLocks noChangeAspect="1"/>
          </p:cNvPicPr>
          <p:nvPr/>
        </p:nvPicPr>
        <p:blipFill>
          <a:blip r:embed="rId7">
            <a:extLst>
              <a:ext uri="{28A0092B-C50C-407E-A947-70E740481C1C}">
                <a14:useLocalDpi xmlns:a14="http://schemas.microsoft.com/office/drawing/2010/main" val="0"/>
              </a:ext>
            </a:extLst>
          </a:blip>
          <a:srcRect t="2665" b="2665"/>
          <a:stretch/>
        </p:blipFill>
        <p:spPr>
          <a:xfrm>
            <a:off x="6010322" y="2652247"/>
            <a:ext cx="6032031" cy="2667851"/>
          </a:xfrm>
          <a:prstGeom prst="rect">
            <a:avLst/>
          </a:prstGeom>
          <a:effectLst>
            <a:outerShdw blurRad="98928" dir="2700000" sx="101000" sy="101000" algn="tl" rotWithShape="0">
              <a:prstClr val="black">
                <a:alpha val="40000"/>
              </a:prstClr>
            </a:outerShdw>
          </a:effectLst>
        </p:spPr>
      </p:pic>
      <p:pic>
        <p:nvPicPr>
          <p:cNvPr id="7" name="Picture 6">
            <a:extLst>
              <a:ext uri="{FF2B5EF4-FFF2-40B4-BE49-F238E27FC236}">
                <a16:creationId xmlns:a16="http://schemas.microsoft.com/office/drawing/2014/main" id="{F38075E8-B210-4E10-20FA-348FDD29ED73}"/>
              </a:ext>
            </a:extLst>
          </p:cNvPr>
          <p:cNvPicPr>
            <a:picLocks noChangeAspect="1"/>
          </p:cNvPicPr>
          <p:nvPr/>
        </p:nvPicPr>
        <p:blipFill>
          <a:blip r:embed="rId8">
            <a:extLst>
              <a:ext uri="{28A0092B-C50C-407E-A947-70E740481C1C}">
                <a14:useLocalDpi xmlns:a14="http://schemas.microsoft.com/office/drawing/2010/main" val="0"/>
              </a:ext>
            </a:extLst>
          </a:blip>
          <a:srcRect t="365" b="365"/>
          <a:stretch/>
        </p:blipFill>
        <p:spPr>
          <a:xfrm>
            <a:off x="5504396" y="3979064"/>
            <a:ext cx="5886077" cy="2673809"/>
          </a:xfrm>
          <a:prstGeom prst="rect">
            <a:avLst/>
          </a:prstGeom>
          <a:effectLst>
            <a:outerShdw blurRad="98928" dir="2700000" sx="101000" sy="101000" algn="t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7173C0-C8FD-7964-306E-FC918AF9F99F}"/>
              </a:ext>
            </a:extLst>
          </p:cNvPr>
          <p:cNvSpPr txBox="1"/>
          <p:nvPr/>
        </p:nvSpPr>
        <p:spPr>
          <a:xfrm>
            <a:off x="335560" y="172798"/>
            <a:ext cx="10592269" cy="523220"/>
          </a:xfrm>
          <a:prstGeom prst="rect">
            <a:avLst/>
          </a:prstGeom>
          <a:noFill/>
        </p:spPr>
        <p:txBody>
          <a:bodyPr wrap="square">
            <a:spAutoFit/>
          </a:bodyPr>
          <a:lstStyle/>
          <a:p>
            <a:pPr rtl="0">
              <a:spcBef>
                <a:spcPts val="0"/>
              </a:spcBef>
              <a:spcAft>
                <a:spcPts val="0"/>
              </a:spcAft>
            </a:pPr>
            <a:r>
              <a:rPr lang="pt-BR" sz="2800" b="1" dirty="0">
                <a:solidFill>
                  <a:srgbClr val="011033"/>
                </a:solidFill>
                <a:latin typeface="Century Gothic"/>
                <a:ea typeface="Century Gothic"/>
                <a:cs typeface="Century Gothic"/>
                <a:sym typeface="Century Gothic"/>
              </a:rPr>
              <a:t>Exemplo simples de matriz de escalonamento</a:t>
            </a:r>
          </a:p>
        </p:txBody>
      </p:sp>
      <p:sp>
        <p:nvSpPr>
          <p:cNvPr id="3" name="TextBox 2">
            <a:extLst>
              <a:ext uri="{FF2B5EF4-FFF2-40B4-BE49-F238E27FC236}">
                <a16:creationId xmlns:a16="http://schemas.microsoft.com/office/drawing/2014/main" id="{F771D92A-7D23-60DC-B10B-337B332505F7}"/>
              </a:ext>
            </a:extLst>
          </p:cNvPr>
          <p:cNvSpPr txBox="1"/>
          <p:nvPr/>
        </p:nvSpPr>
        <p:spPr>
          <a:xfrm>
            <a:off x="335560" y="643117"/>
            <a:ext cx="11311797" cy="292388"/>
          </a:xfrm>
          <a:prstGeom prst="rect">
            <a:avLst/>
          </a:prstGeom>
          <a:noFill/>
        </p:spPr>
        <p:txBody>
          <a:bodyPr wrap="square">
            <a:spAutoFit/>
          </a:bodyPr>
          <a:lstStyle/>
          <a:p>
            <a:pPr rtl="0"/>
            <a:r>
              <a:rPr lang="pt-BR" sz="1300" b="0" i="0" u="none" strike="noStrike" dirty="0">
                <a:solidFill>
                  <a:srgbClr val="595959"/>
                </a:solidFill>
                <a:effectLst/>
                <a:highlight>
                  <a:srgbClr val="FFFFFF"/>
                </a:highlight>
                <a:latin typeface="Century Gothic" panose="020B0502020202020204" pitchFamily="34" charset="0"/>
              </a:rPr>
              <a:t>Você pode editar este texto, personalizá-lo com os dados do seu processo de escalonamento e alterar a fonte ou o estilo.</a:t>
            </a:r>
            <a:r>
              <a:rPr lang="pt-BR" sz="1300" dirty="0"/>
              <a:t> </a:t>
            </a:r>
          </a:p>
        </p:txBody>
      </p:sp>
      <p:graphicFrame>
        <p:nvGraphicFramePr>
          <p:cNvPr id="4" name="Table 3">
            <a:extLst>
              <a:ext uri="{FF2B5EF4-FFF2-40B4-BE49-F238E27FC236}">
                <a16:creationId xmlns:a16="http://schemas.microsoft.com/office/drawing/2014/main" id="{35CEE1F2-8CC9-7C01-36C2-3A0E2BF564B1}"/>
              </a:ext>
            </a:extLst>
          </p:cNvPr>
          <p:cNvGraphicFramePr>
            <a:graphicFrameLocks noGrp="1"/>
          </p:cNvGraphicFramePr>
          <p:nvPr>
            <p:extLst>
              <p:ext uri="{D42A27DB-BD31-4B8C-83A1-F6EECF244321}">
                <p14:modId xmlns:p14="http://schemas.microsoft.com/office/powerpoint/2010/main" val="3964242944"/>
              </p:ext>
            </p:extLst>
          </p:nvPr>
        </p:nvGraphicFramePr>
        <p:xfrm>
          <a:off x="1968091" y="1087150"/>
          <a:ext cx="8255815" cy="2490546"/>
        </p:xfrm>
        <a:graphic>
          <a:graphicData uri="http://schemas.openxmlformats.org/drawingml/2006/table">
            <a:tbl>
              <a:tblPr/>
              <a:tblGrid>
                <a:gridCol w="682203">
                  <a:extLst>
                    <a:ext uri="{9D8B030D-6E8A-4147-A177-3AD203B41FA5}">
                      <a16:colId xmlns:a16="http://schemas.microsoft.com/office/drawing/2014/main" val="2294429020"/>
                    </a:ext>
                  </a:extLst>
                </a:gridCol>
                <a:gridCol w="450948">
                  <a:extLst>
                    <a:ext uri="{9D8B030D-6E8A-4147-A177-3AD203B41FA5}">
                      <a16:colId xmlns:a16="http://schemas.microsoft.com/office/drawing/2014/main" val="1365030514"/>
                    </a:ext>
                  </a:extLst>
                </a:gridCol>
                <a:gridCol w="1780666">
                  <a:extLst>
                    <a:ext uri="{9D8B030D-6E8A-4147-A177-3AD203B41FA5}">
                      <a16:colId xmlns:a16="http://schemas.microsoft.com/office/drawing/2014/main" val="3498662468"/>
                    </a:ext>
                  </a:extLst>
                </a:gridCol>
                <a:gridCol w="1780666">
                  <a:extLst>
                    <a:ext uri="{9D8B030D-6E8A-4147-A177-3AD203B41FA5}">
                      <a16:colId xmlns:a16="http://schemas.microsoft.com/office/drawing/2014/main" val="3507590247"/>
                    </a:ext>
                  </a:extLst>
                </a:gridCol>
                <a:gridCol w="1780666">
                  <a:extLst>
                    <a:ext uri="{9D8B030D-6E8A-4147-A177-3AD203B41FA5}">
                      <a16:colId xmlns:a16="http://schemas.microsoft.com/office/drawing/2014/main" val="1570924643"/>
                    </a:ext>
                  </a:extLst>
                </a:gridCol>
                <a:gridCol w="1780666">
                  <a:extLst>
                    <a:ext uri="{9D8B030D-6E8A-4147-A177-3AD203B41FA5}">
                      <a16:colId xmlns:a16="http://schemas.microsoft.com/office/drawing/2014/main" val="3274667194"/>
                    </a:ext>
                  </a:extLst>
                </a:gridCol>
              </a:tblGrid>
              <a:tr h="435241">
                <a:tc>
                  <a:txBody>
                    <a:bodyPr/>
                    <a:lstStyle/>
                    <a:p>
                      <a:pPr algn="l" fontAlgn="ctr"/>
                      <a:endParaRPr lang="en-US" sz="1400" b="0" i="0" u="none" strike="noStrike">
                        <a:solidFill>
                          <a:srgbClr val="000000"/>
                        </a:solidFill>
                        <a:effectLst/>
                        <a:latin typeface="Century Gothic" panose="020B0502020202020204" pitchFamily="34" charset="0"/>
                      </a:endParaRPr>
                    </a:p>
                  </a:txBody>
                  <a:tcPr marL="95250" marR="6350" marT="6350" marB="0" anchor="ctr">
                    <a:lnL>
                      <a:noFill/>
                    </a:lnL>
                    <a:lnR>
                      <a:noFill/>
                    </a:lnR>
                    <a:lnT>
                      <a:noFill/>
                    </a:lnT>
                    <a:lnB>
                      <a:noFill/>
                    </a:lnB>
                    <a:noFill/>
                  </a:tcPr>
                </a:tc>
                <a:tc>
                  <a:txBody>
                    <a:bodyPr/>
                    <a:lstStyle/>
                    <a:p>
                      <a:pPr algn="l" fontAlgn="ctr"/>
                      <a:endParaRPr lang="en-US" sz="1400" b="0" i="0" u="none" strike="noStrike">
                        <a:solidFill>
                          <a:srgbClr val="000000"/>
                        </a:solidFill>
                        <a:effectLst/>
                        <a:latin typeface="Century Gothic" panose="020B0502020202020204" pitchFamily="34" charset="0"/>
                      </a:endParaRPr>
                    </a:p>
                  </a:txBody>
                  <a:tcPr marL="95250" marR="6350" marT="6350" marB="0" anchor="ctr">
                    <a:lnL>
                      <a:noFill/>
                    </a:lnL>
                    <a:lnR w="6350" cap="flat" cmpd="sng" algn="ctr">
                      <a:solidFill>
                        <a:srgbClr val="A6A6A6"/>
                      </a:solidFill>
                      <a:prstDash val="solid"/>
                      <a:round/>
                      <a:headEnd type="none" w="med" len="med"/>
                      <a:tailEnd type="none" w="med" len="med"/>
                    </a:lnR>
                    <a:lnT>
                      <a:noFill/>
                    </a:lnT>
                    <a:lnB>
                      <a:noFill/>
                    </a:lnB>
                    <a:noFill/>
                  </a:tcPr>
                </a:tc>
                <a:tc gridSpan="4">
                  <a:txBody>
                    <a:bodyPr/>
                    <a:lstStyle/>
                    <a:p>
                      <a:pPr algn="ctr" rtl="0" fontAlgn="ctr"/>
                      <a:r>
                        <a:rPr lang="pt-BR" sz="1400" b="0" i="0" u="none" strike="noStrike">
                          <a:solidFill>
                            <a:srgbClr val="000000"/>
                          </a:solidFill>
                          <a:effectLst/>
                          <a:latin typeface="Century Gothic" panose="020B0502020202020204" pitchFamily="34" charset="0"/>
                        </a:rPr>
                        <a:t>ESTADO DO PROJETO</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0CECE"/>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93212785"/>
                  </a:ext>
                </a:extLst>
              </a:tr>
              <a:tr h="411061">
                <a:tc>
                  <a:txBody>
                    <a:bodyPr/>
                    <a:lstStyle/>
                    <a:p>
                      <a:pPr algn="l" rtl="0" fontAlgn="ctr"/>
                      <a:r>
                        <a:rPr lang="pt-BR" sz="1400" b="0" i="0" u="none" strike="noStrike">
                          <a:solidFill>
                            <a:srgbClr val="000000"/>
                          </a:solidFill>
                          <a:effectLst/>
                          <a:latin typeface="Century Gothic" panose="020B0502020202020204" pitchFamily="34" charset="0"/>
                        </a:rPr>
                        <a:t> </a:t>
                      </a:r>
                    </a:p>
                  </a:txBody>
                  <a:tcPr marL="95250" marR="6350" marT="6350" marB="0" anchor="ctr">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rtl="0" fontAlgn="ctr"/>
                      <a:r>
                        <a:rPr lang="pt-BR" sz="1400" b="0" i="0" u="none" strike="noStrike">
                          <a:solidFill>
                            <a:srgbClr val="000000"/>
                          </a:solidFill>
                          <a:effectLst/>
                          <a:latin typeface="Century Gothic" panose="020B0502020202020204" pitchFamily="34" charset="0"/>
                        </a:rPr>
                        <a:t> </a:t>
                      </a:r>
                    </a:p>
                  </a:txBody>
                  <a:tcPr marL="95250" marR="6350" marT="6350" marB="0" anchor="ctr">
                    <a:lnL>
                      <a:noFill/>
                    </a:lnL>
                    <a:lnR w="6350" cap="flat" cmpd="sng" algn="ctr">
                      <a:solidFill>
                        <a:srgbClr val="A6A6A6"/>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E1</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E2</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E3</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E4</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172544098"/>
                  </a:ext>
                </a:extLst>
              </a:tr>
              <a:tr h="411061">
                <a:tc rowSpan="4">
                  <a:txBody>
                    <a:bodyPr/>
                    <a:lstStyle/>
                    <a:p>
                      <a:pPr algn="ctr" rtl="0" fontAlgn="ctr"/>
                      <a:r>
                        <a:rPr lang="pt-BR" sz="1400" b="0" i="0" u="none" strike="noStrike">
                          <a:solidFill>
                            <a:srgbClr val="000000"/>
                          </a:solidFill>
                          <a:effectLst/>
                          <a:latin typeface="Century Gothic" panose="020B0502020202020204" pitchFamily="34" charset="0"/>
                        </a:rPr>
                        <a:t>FASES</a:t>
                      </a:r>
                    </a:p>
                  </a:txBody>
                  <a:tcPr marL="6350" marR="6350" marT="6350" marB="0" vert="vert27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0CECE"/>
                    </a:solidFill>
                  </a:tcPr>
                </a:tc>
                <a:tc>
                  <a:txBody>
                    <a:bodyPr/>
                    <a:lstStyle/>
                    <a:p>
                      <a:pPr algn="ctr" rtl="0" fontAlgn="ctr"/>
                      <a:r>
                        <a:rPr lang="pt-BR" sz="1400" b="0" i="0" u="none" strike="noStrike">
                          <a:solidFill>
                            <a:srgbClr val="000000"/>
                          </a:solidFill>
                          <a:effectLst/>
                          <a:latin typeface="Century Gothic" panose="020B0502020202020204" pitchFamily="34" charset="0"/>
                        </a:rPr>
                        <a:t>F1</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Crítico</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rtl="0" fontAlgn="ctr"/>
                      <a:r>
                        <a:rPr lang="pt-BR" sz="1400" b="0" i="0" u="none" strike="noStrike">
                          <a:solidFill>
                            <a:srgbClr val="000000"/>
                          </a:solidFill>
                          <a:effectLst/>
                          <a:latin typeface="Century Gothic" panose="020B0502020202020204" pitchFamily="34" charset="0"/>
                        </a:rPr>
                        <a:t>Crítico</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rtl="0" fontAlgn="ctr"/>
                      <a:r>
                        <a:rPr lang="pt-BR" sz="1400" b="0" i="0" u="none" strike="noStrike" dirty="0">
                          <a:solidFill>
                            <a:srgbClr val="000000"/>
                          </a:solidFill>
                          <a:effectLst/>
                          <a:latin typeface="Century Gothic" panose="020B0502020202020204" pitchFamily="34" charset="0"/>
                        </a:rPr>
                        <a:t>Urgente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rtl="0" fontAlgn="ctr"/>
                      <a:r>
                        <a:rPr lang="pt-BR" sz="1400" b="0" i="0" u="none" strike="noStrike">
                          <a:solidFill>
                            <a:srgbClr val="000000"/>
                          </a:solidFill>
                          <a:effectLst/>
                          <a:latin typeface="Century Gothic" panose="020B0502020202020204" pitchFamily="34" charset="0"/>
                        </a:rPr>
                        <a:t>Importante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extLst>
                  <a:ext uri="{0D108BD9-81ED-4DB2-BD59-A6C34878D82A}">
                    <a16:rowId xmlns:a16="http://schemas.microsoft.com/office/drawing/2014/main" val="69406947"/>
                  </a:ext>
                </a:extLst>
              </a:tr>
              <a:tr h="411061">
                <a:tc vMerge="1">
                  <a:txBody>
                    <a:bodyPr/>
                    <a:lstStyle/>
                    <a:p>
                      <a:endParaRPr lang="en-US"/>
                    </a:p>
                  </a:txBody>
                  <a:tcPr/>
                </a:tc>
                <a:tc>
                  <a:txBody>
                    <a:bodyPr/>
                    <a:lstStyle/>
                    <a:p>
                      <a:pPr algn="ctr" rtl="0" fontAlgn="ctr"/>
                      <a:r>
                        <a:rPr lang="pt-BR" sz="1400" b="0" i="0" u="none" strike="noStrike">
                          <a:solidFill>
                            <a:srgbClr val="000000"/>
                          </a:solidFill>
                          <a:effectLst/>
                          <a:latin typeface="Century Gothic" panose="020B0502020202020204" pitchFamily="34" charset="0"/>
                        </a:rPr>
                        <a:t>F2</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Crítico</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4F4F"/>
                    </a:solidFill>
                  </a:tcPr>
                </a:tc>
                <a:tc>
                  <a:txBody>
                    <a:bodyPr/>
                    <a:lstStyle/>
                    <a:p>
                      <a:pPr algn="ctr" rtl="0" fontAlgn="ctr"/>
                      <a:r>
                        <a:rPr lang="pt-BR" sz="1400" b="0" i="0" u="none" strike="noStrike">
                          <a:solidFill>
                            <a:srgbClr val="000000"/>
                          </a:solidFill>
                          <a:effectLst/>
                          <a:latin typeface="Century Gothic" panose="020B0502020202020204" pitchFamily="34" charset="0"/>
                        </a:rPr>
                        <a:t>Urgente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rtl="0" fontAlgn="ctr"/>
                      <a:r>
                        <a:rPr lang="pt-BR" sz="1400" b="0" i="0" u="none" strike="noStrike">
                          <a:solidFill>
                            <a:srgbClr val="000000"/>
                          </a:solidFill>
                          <a:effectLst/>
                          <a:latin typeface="Century Gothic" panose="020B0502020202020204" pitchFamily="34" charset="0"/>
                        </a:rPr>
                        <a:t>Importante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pt-BR" sz="1400" b="0" i="0" u="none" strike="noStrike">
                          <a:solidFill>
                            <a:srgbClr val="000000"/>
                          </a:solidFill>
                          <a:effectLst/>
                          <a:latin typeface="Century Gothic" panose="020B0502020202020204" pitchFamily="34" charset="0"/>
                        </a:rPr>
                        <a:t>Urgente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extLst>
                  <a:ext uri="{0D108BD9-81ED-4DB2-BD59-A6C34878D82A}">
                    <a16:rowId xmlns:a16="http://schemas.microsoft.com/office/drawing/2014/main" val="3751954385"/>
                  </a:ext>
                </a:extLst>
              </a:tr>
              <a:tr h="411061">
                <a:tc vMerge="1">
                  <a:txBody>
                    <a:bodyPr/>
                    <a:lstStyle/>
                    <a:p>
                      <a:endParaRPr lang="en-US"/>
                    </a:p>
                  </a:txBody>
                  <a:tcPr/>
                </a:tc>
                <a:tc>
                  <a:txBody>
                    <a:bodyPr/>
                    <a:lstStyle/>
                    <a:p>
                      <a:pPr algn="ctr" rtl="0" fontAlgn="ctr"/>
                      <a:r>
                        <a:rPr lang="pt-BR" sz="1400" b="0" i="0" u="none" strike="noStrike">
                          <a:solidFill>
                            <a:srgbClr val="000000"/>
                          </a:solidFill>
                          <a:effectLst/>
                          <a:latin typeface="Century Gothic" panose="020B0502020202020204" pitchFamily="34" charset="0"/>
                        </a:rPr>
                        <a:t>F3</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dirty="0">
                          <a:solidFill>
                            <a:srgbClr val="000000"/>
                          </a:solidFill>
                          <a:effectLst/>
                          <a:latin typeface="Century Gothic" panose="020B0502020202020204" pitchFamily="34" charset="0"/>
                        </a:rPr>
                        <a:t>Urgente</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rtl="0" fontAlgn="ctr"/>
                      <a:r>
                        <a:rPr lang="pt-BR" sz="1400" b="0" i="0" u="none" strike="noStrike">
                          <a:solidFill>
                            <a:srgbClr val="000000"/>
                          </a:solidFill>
                          <a:effectLst/>
                          <a:latin typeface="Century Gothic" panose="020B0502020202020204" pitchFamily="34" charset="0"/>
                        </a:rPr>
                        <a:t>Importante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pt-BR" sz="1400" b="0" i="0" u="none" strike="noStrike">
                          <a:solidFill>
                            <a:srgbClr val="000000"/>
                          </a:solidFill>
                          <a:effectLst/>
                          <a:latin typeface="Century Gothic" panose="020B0502020202020204" pitchFamily="34" charset="0"/>
                        </a:rPr>
                        <a:t>Urgente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rtl="0" fontAlgn="ctr"/>
                      <a:r>
                        <a:rPr lang="pt-BR" sz="1400" b="0" i="0" u="none" strike="noStrike">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extLst>
                  <a:ext uri="{0D108BD9-81ED-4DB2-BD59-A6C34878D82A}">
                    <a16:rowId xmlns:a16="http://schemas.microsoft.com/office/drawing/2014/main" val="485610095"/>
                  </a:ext>
                </a:extLst>
              </a:tr>
              <a:tr h="411061">
                <a:tc vMerge="1">
                  <a:txBody>
                    <a:bodyPr/>
                    <a:lstStyle/>
                    <a:p>
                      <a:endParaRPr lang="en-US"/>
                    </a:p>
                  </a:txBody>
                  <a:tcPr/>
                </a:tc>
                <a:tc>
                  <a:txBody>
                    <a:bodyPr/>
                    <a:lstStyle/>
                    <a:p>
                      <a:pPr algn="ctr" rtl="0" fontAlgn="ctr"/>
                      <a:r>
                        <a:rPr lang="pt-BR" sz="1400" b="0" i="0" u="none" strike="noStrike">
                          <a:solidFill>
                            <a:srgbClr val="000000"/>
                          </a:solidFill>
                          <a:effectLst/>
                          <a:latin typeface="Century Gothic" panose="020B0502020202020204" pitchFamily="34" charset="0"/>
                        </a:rPr>
                        <a:t>F4</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FFFFF"/>
                    </a:solidFill>
                  </a:tcPr>
                </a:tc>
                <a:tc>
                  <a:txBody>
                    <a:bodyPr/>
                    <a:lstStyle/>
                    <a:p>
                      <a:pPr algn="ctr" rtl="0" fontAlgn="ctr"/>
                      <a:r>
                        <a:rPr lang="pt-BR" sz="1400" b="0" i="0" u="none" strike="noStrike">
                          <a:solidFill>
                            <a:srgbClr val="000000"/>
                          </a:solidFill>
                          <a:effectLst/>
                          <a:latin typeface="Century Gothic" panose="020B0502020202020204" pitchFamily="34" charset="0"/>
                        </a:rPr>
                        <a:t>Importante</a:t>
                      </a:r>
                    </a:p>
                  </a:txBody>
                  <a:tcPr marL="6350" marR="6350" marT="6350" marB="0" anchor="ctr">
                    <a:lnL w="6350" cap="flat" cmpd="sng" algn="ctr">
                      <a:solidFill>
                        <a:srgbClr val="A6A6A6"/>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pt-BR" sz="1400" b="0" i="0" u="none" strike="noStrike" dirty="0">
                          <a:solidFill>
                            <a:srgbClr val="000000"/>
                          </a:solidFill>
                          <a:effectLst/>
                          <a:latin typeface="Century Gothic" panose="020B0502020202020204" pitchFamily="34" charset="0"/>
                        </a:rPr>
                        <a:t>Urgente</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ctr" rtl="0" fontAlgn="ctr"/>
                      <a:r>
                        <a:rPr lang="pt-BR" sz="1400" b="0" i="0" u="none" strike="noStrike" dirty="0">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tc>
                  <a:txBody>
                    <a:bodyPr/>
                    <a:lstStyle/>
                    <a:p>
                      <a:pPr algn="ctr" rtl="0" fontAlgn="ctr"/>
                      <a:r>
                        <a:rPr lang="pt-BR" sz="1400" b="0" i="0" u="none" strike="noStrike" dirty="0">
                          <a:solidFill>
                            <a:srgbClr val="000000"/>
                          </a:solidFill>
                          <a:effectLst/>
                          <a:latin typeface="Century Gothic" panose="020B0502020202020204" pitchFamily="34" charset="0"/>
                        </a:rPr>
                        <a:t>Normal</a:t>
                      </a:r>
                    </a:p>
                  </a:txBody>
                  <a:tcPr marL="6350" marR="6350" marT="635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extLst>
                  <a:ext uri="{0D108BD9-81ED-4DB2-BD59-A6C34878D82A}">
                    <a16:rowId xmlns:a16="http://schemas.microsoft.com/office/drawing/2014/main" val="1137893666"/>
                  </a:ext>
                </a:extLst>
              </a:tr>
            </a:tbl>
          </a:graphicData>
        </a:graphic>
      </p:graphicFrame>
      <p:graphicFrame>
        <p:nvGraphicFramePr>
          <p:cNvPr id="6" name="Table 5">
            <a:extLst>
              <a:ext uri="{FF2B5EF4-FFF2-40B4-BE49-F238E27FC236}">
                <a16:creationId xmlns:a16="http://schemas.microsoft.com/office/drawing/2014/main" id="{12C27798-EB56-CD56-1E1E-0CBED21FABC1}"/>
              </a:ext>
            </a:extLst>
          </p:cNvPr>
          <p:cNvGraphicFramePr>
            <a:graphicFrameLocks noGrp="1"/>
          </p:cNvGraphicFramePr>
          <p:nvPr>
            <p:extLst>
              <p:ext uri="{D42A27DB-BD31-4B8C-83A1-F6EECF244321}">
                <p14:modId xmlns:p14="http://schemas.microsoft.com/office/powerpoint/2010/main" val="2197813963"/>
              </p:ext>
            </p:extLst>
          </p:nvPr>
        </p:nvGraphicFramePr>
        <p:xfrm>
          <a:off x="630621" y="3793139"/>
          <a:ext cx="9593285" cy="2698149"/>
        </p:xfrm>
        <a:graphic>
          <a:graphicData uri="http://schemas.openxmlformats.org/drawingml/2006/table">
            <a:tbl>
              <a:tblPr/>
              <a:tblGrid>
                <a:gridCol w="1321473">
                  <a:extLst>
                    <a:ext uri="{9D8B030D-6E8A-4147-A177-3AD203B41FA5}">
                      <a16:colId xmlns:a16="http://schemas.microsoft.com/office/drawing/2014/main" val="1445985838"/>
                    </a:ext>
                  </a:extLst>
                </a:gridCol>
                <a:gridCol w="8271812">
                  <a:extLst>
                    <a:ext uri="{9D8B030D-6E8A-4147-A177-3AD203B41FA5}">
                      <a16:colId xmlns:a16="http://schemas.microsoft.com/office/drawing/2014/main" val="3393151175"/>
                    </a:ext>
                  </a:extLst>
                </a:gridCol>
              </a:tblGrid>
              <a:tr h="669324">
                <a:tc>
                  <a:txBody>
                    <a:bodyPr/>
                    <a:lstStyle/>
                    <a:p>
                      <a:pPr algn="l" rtl="0" fontAlgn="ctr"/>
                      <a:r>
                        <a:rPr lang="pt-BR" sz="1400" b="0" i="0" u="none" strike="noStrike" dirty="0">
                          <a:solidFill>
                            <a:srgbClr val="000000"/>
                          </a:solidFill>
                          <a:effectLst/>
                          <a:latin typeface="Century Gothic" panose="020B0502020202020204" pitchFamily="34" charset="0"/>
                        </a:rPr>
                        <a:t>Crítico</a:t>
                      </a:r>
                    </a:p>
                  </a:txBody>
                  <a:tcPr marL="95250" marR="6350" marT="6350" marB="0" anchor="ctr">
                    <a:lnL>
                      <a:noFill/>
                    </a:lnL>
                    <a:lnR w="6350" cap="flat" cmpd="sng" algn="ctr">
                      <a:solidFill>
                        <a:srgbClr val="A6A6A6"/>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4F4F"/>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Na Positive Charge, um escalonamento “Crítico” apresenta risco imediato para as operações do sistema, exigindo atenção urgente para evitar períodos longos de inatividade.</a:t>
                      </a:r>
                    </a:p>
                  </a:txBody>
                  <a:tcPr marL="182880" marR="3600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744191478"/>
                  </a:ext>
                </a:extLst>
              </a:tr>
              <a:tr h="647700">
                <a:tc>
                  <a:txBody>
                    <a:bodyPr/>
                    <a:lstStyle/>
                    <a:p>
                      <a:pPr algn="l" rtl="0" fontAlgn="ctr"/>
                      <a:r>
                        <a:rPr lang="pt-BR" sz="1400" b="0" i="0" u="none" strike="noStrike">
                          <a:solidFill>
                            <a:srgbClr val="000000"/>
                          </a:solidFill>
                          <a:effectLst/>
                          <a:latin typeface="Century Gothic" panose="020B0502020202020204" pitchFamily="34" charset="0"/>
                        </a:rPr>
                        <a:t>Urgente</a:t>
                      </a:r>
                    </a:p>
                  </a:txBody>
                  <a:tcPr marL="95250" marR="6350" marT="6350" marB="0" anchor="ctr">
                    <a:lnL>
                      <a:noFill/>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7D31"/>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O estágio “Urgente” na Positive Charge indica impacto significativo na funcionalidade ou no serviço, exigindo ação rápida para restaurar totalmente o serviço.</a:t>
                      </a:r>
                    </a:p>
                  </a:txBody>
                  <a:tcPr marL="182880" marR="3600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935420651"/>
                  </a:ext>
                </a:extLst>
              </a:tr>
              <a:tr h="700087">
                <a:tc>
                  <a:txBody>
                    <a:bodyPr/>
                    <a:lstStyle/>
                    <a:p>
                      <a:pPr algn="l" rtl="0" fontAlgn="ctr"/>
                      <a:r>
                        <a:rPr lang="pt-BR" sz="1400" b="0" i="0" u="none" strike="noStrike">
                          <a:solidFill>
                            <a:srgbClr val="000000"/>
                          </a:solidFill>
                          <a:effectLst/>
                          <a:latin typeface="Century Gothic" panose="020B0502020202020204" pitchFamily="34" charset="0"/>
                        </a:rPr>
                        <a:t>Importante</a:t>
                      </a:r>
                    </a:p>
                  </a:txBody>
                  <a:tcPr marL="95250" marR="6350" marT="6350" marB="0" anchor="ctr">
                    <a:lnL w="6350" cap="flat" cmpd="sng" algn="ctr">
                      <a:solidFill>
                        <a:srgbClr val="BFBFBF"/>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Para a Positive Charge, um escalonamento “Importante” representa problemas que afetam o desempenho, mas não prejudicam a base das operações, e que devem ser priorizados para apresentar uma resolução oportuna.</a:t>
                      </a:r>
                    </a:p>
                  </a:txBody>
                  <a:tcPr marL="182880" marR="3600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1081532646"/>
                  </a:ext>
                </a:extLst>
              </a:tr>
              <a:tr h="681038">
                <a:tc>
                  <a:txBody>
                    <a:bodyPr/>
                    <a:lstStyle/>
                    <a:p>
                      <a:pPr algn="l" rtl="0" fontAlgn="ctr"/>
                      <a:r>
                        <a:rPr lang="pt-BR" sz="1400" b="0" i="0" u="none" strike="noStrike">
                          <a:solidFill>
                            <a:srgbClr val="000000"/>
                          </a:solidFill>
                          <a:effectLst/>
                          <a:latin typeface="Century Gothic" panose="020B0502020202020204" pitchFamily="34" charset="0"/>
                        </a:rPr>
                        <a:t>Normal</a:t>
                      </a:r>
                    </a:p>
                  </a:txBody>
                  <a:tcPr marL="95250" marR="6350" marT="6350" marB="0" anchor="ctr">
                    <a:lnL w="6350" cap="flat" cmpd="sng" algn="ctr">
                      <a:solidFill>
                        <a:srgbClr val="BFBFBF"/>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Na Positive Charge, um escalonamento “Normal” se refere a problemas de rotina que têm pouco impacto nas operações e podem ser resolvidos por meio de processos de suporte padrão.</a:t>
                      </a:r>
                    </a:p>
                  </a:txBody>
                  <a:tcPr marL="182880" marR="36000" marT="635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extLst>
                  <a:ext uri="{0D108BD9-81ED-4DB2-BD59-A6C34878D82A}">
                    <a16:rowId xmlns:a16="http://schemas.microsoft.com/office/drawing/2014/main" val="2129312235"/>
                  </a:ext>
                </a:extLst>
              </a:tr>
            </a:tbl>
          </a:graphicData>
        </a:graphic>
      </p:graphicFrame>
    </p:spTree>
    <p:extLst>
      <p:ext uri="{BB962C8B-B14F-4D97-AF65-F5344CB8AC3E}">
        <p14:creationId xmlns:p14="http://schemas.microsoft.com/office/powerpoint/2010/main" val="221549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C417BAEF-7B0B-19B0-974D-A12574539003}"/>
              </a:ext>
            </a:extLst>
          </p:cNvPr>
          <p:cNvGraphicFramePr>
            <a:graphicFrameLocks noGrp="1"/>
          </p:cNvGraphicFramePr>
          <p:nvPr>
            <p:extLst>
              <p:ext uri="{D42A27DB-BD31-4B8C-83A1-F6EECF244321}">
                <p14:modId xmlns:p14="http://schemas.microsoft.com/office/powerpoint/2010/main" val="3100763351"/>
              </p:ext>
            </p:extLst>
          </p:nvPr>
        </p:nvGraphicFramePr>
        <p:xfrm>
          <a:off x="378903" y="1241837"/>
          <a:ext cx="11434194" cy="4963060"/>
        </p:xfrm>
        <a:graphic>
          <a:graphicData uri="http://schemas.openxmlformats.org/drawingml/2006/table">
            <a:tbl>
              <a:tblPr firstRow="1" firstCol="1" bandRow="1"/>
              <a:tblGrid>
                <a:gridCol w="1428583">
                  <a:extLst>
                    <a:ext uri="{9D8B030D-6E8A-4147-A177-3AD203B41FA5}">
                      <a16:colId xmlns:a16="http://schemas.microsoft.com/office/drawing/2014/main" val="1845594425"/>
                    </a:ext>
                  </a:extLst>
                </a:gridCol>
                <a:gridCol w="1429373">
                  <a:extLst>
                    <a:ext uri="{9D8B030D-6E8A-4147-A177-3AD203B41FA5}">
                      <a16:colId xmlns:a16="http://schemas.microsoft.com/office/drawing/2014/main" val="2622472647"/>
                    </a:ext>
                  </a:extLst>
                </a:gridCol>
                <a:gridCol w="1429373">
                  <a:extLst>
                    <a:ext uri="{9D8B030D-6E8A-4147-A177-3AD203B41FA5}">
                      <a16:colId xmlns:a16="http://schemas.microsoft.com/office/drawing/2014/main" val="3028039852"/>
                    </a:ext>
                  </a:extLst>
                </a:gridCol>
                <a:gridCol w="1429373">
                  <a:extLst>
                    <a:ext uri="{9D8B030D-6E8A-4147-A177-3AD203B41FA5}">
                      <a16:colId xmlns:a16="http://schemas.microsoft.com/office/drawing/2014/main" val="4138004897"/>
                    </a:ext>
                  </a:extLst>
                </a:gridCol>
                <a:gridCol w="1429373">
                  <a:extLst>
                    <a:ext uri="{9D8B030D-6E8A-4147-A177-3AD203B41FA5}">
                      <a16:colId xmlns:a16="http://schemas.microsoft.com/office/drawing/2014/main" val="3808359168"/>
                    </a:ext>
                  </a:extLst>
                </a:gridCol>
                <a:gridCol w="1429373">
                  <a:extLst>
                    <a:ext uri="{9D8B030D-6E8A-4147-A177-3AD203B41FA5}">
                      <a16:colId xmlns:a16="http://schemas.microsoft.com/office/drawing/2014/main" val="3654276862"/>
                    </a:ext>
                  </a:extLst>
                </a:gridCol>
                <a:gridCol w="1429373">
                  <a:extLst>
                    <a:ext uri="{9D8B030D-6E8A-4147-A177-3AD203B41FA5}">
                      <a16:colId xmlns:a16="http://schemas.microsoft.com/office/drawing/2014/main" val="2147069316"/>
                    </a:ext>
                  </a:extLst>
                </a:gridCol>
                <a:gridCol w="1429373">
                  <a:extLst>
                    <a:ext uri="{9D8B030D-6E8A-4147-A177-3AD203B41FA5}">
                      <a16:colId xmlns:a16="http://schemas.microsoft.com/office/drawing/2014/main" val="3002154604"/>
                    </a:ext>
                  </a:extLst>
                </a:gridCol>
              </a:tblGrid>
              <a:tr h="276633">
                <a:tc>
                  <a:txBody>
                    <a:bodyPr/>
                    <a:lstStyle/>
                    <a:p>
                      <a:pPr marL="0" marR="0" algn="ctr" rtl="0">
                        <a:lnSpc>
                          <a:spcPct val="107000"/>
                        </a:lnSpc>
                        <a:spcBef>
                          <a:spcPts val="0"/>
                        </a:spcBef>
                        <a:spcAft>
                          <a:spcPts val="0"/>
                        </a:spcAft>
                      </a:pPr>
                      <a:r>
                        <a:rPr lang="pt-BR" sz="1050">
                          <a:effectLst/>
                          <a:latin typeface="Century Gothic" panose="020B0502020202020204" pitchFamily="34" charset="0"/>
                          <a:ea typeface="Calibri" panose="020F0502020204030204" pitchFamily="34" charset="0"/>
                          <a:cs typeface="Calibri" panose="020F0502020204030204" pitchFamily="34" charset="0"/>
                        </a:rPr>
                        <a:t> </a:t>
                      </a:r>
                    </a:p>
                  </a:txBody>
                  <a:tcPr marL="45295" marR="45295" marT="0" marB="0">
                    <a:lnL>
                      <a:noFill/>
                    </a:lnL>
                    <a:lnR w="12700" cap="flat" cmpd="sng" algn="ctr">
                      <a:solidFill>
                        <a:srgbClr val="595959"/>
                      </a:solidFill>
                      <a:prstDash val="solid"/>
                      <a:round/>
                      <a:headEnd type="none" w="med" len="med"/>
                      <a:tailEnd type="none" w="med" len="med"/>
                    </a:lnR>
                    <a:lnT>
                      <a:noFill/>
                    </a:lnT>
                    <a:lnB>
                      <a:noFill/>
                    </a:lnB>
                    <a:no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1</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F4F4F"/>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2</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ED7D31"/>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3</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4B084"/>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4</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FFE699"/>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5</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B4C6E7"/>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6</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BDD7EE"/>
                    </a:solidFill>
                  </a:tcPr>
                </a:tc>
                <a:tc>
                  <a:txBody>
                    <a:bodyPr/>
                    <a:lstStyle/>
                    <a:p>
                      <a:pPr marL="0" marR="0" algn="ctr" rtl="0">
                        <a:lnSpc>
                          <a:spcPct val="107000"/>
                        </a:lnSpc>
                        <a:spcBef>
                          <a:spcPts val="0"/>
                        </a:spcBef>
                        <a:spcAft>
                          <a:spcPts val="0"/>
                        </a:spcAft>
                      </a:pPr>
                      <a:r>
                        <a:rPr lang="pt-BR" sz="1050" b="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Nível 7</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C6E0B4"/>
                    </a:solidFill>
                  </a:tcPr>
                </a:tc>
                <a:extLst>
                  <a:ext uri="{0D108BD9-81ED-4DB2-BD59-A6C34878D82A}">
                    <a16:rowId xmlns:a16="http://schemas.microsoft.com/office/drawing/2014/main" val="2378640895"/>
                  </a:ext>
                </a:extLst>
              </a:tr>
              <a:tr h="1509543">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 </a:t>
                      </a:r>
                    </a:p>
                  </a:txBody>
                  <a:tcPr marL="45295" marR="45295" marT="0" marB="0">
                    <a:lnL>
                      <a:noFill/>
                    </a:lnL>
                    <a:lnR w="12700" cap="flat" cmpd="sng" algn="ctr">
                      <a:solidFill>
                        <a:srgbClr val="595959"/>
                      </a:solidFill>
                      <a:prstDash val="solid"/>
                      <a:round/>
                      <a:headEnd type="none" w="med" len="med"/>
                      <a:tailEnd type="none" w="med" len="med"/>
                    </a:lnR>
                    <a:lnT>
                      <a:noFill/>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Uma ação imediata é necessária devido a uma potencial falha do sistema ou perda financeira significativa.</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Os problemas de prioridade alta que afetam funcionalidades essenciais precisam ser resolvidos em poucas horas.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de urgência moderada que afetam vários usuários devem ser resolvidos em um dia útil.</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de urgência baixa que afetam alguns usuários devem ser resolvidos dentro de três dias úteis.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pequenos, com pouco impacto, devem ser resolvidos dentro do tempo de resposta padrão de uma semana</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As atualizações ou melhorias programadas podem ser integradas durante os ciclos de atualização regulares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As melhorias ou solicitações de longo prazo são planejadas e implementadas como parte de atualizações estratégicas.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1218210568"/>
                  </a:ext>
                </a:extLst>
              </a:tr>
              <a:tr h="486941">
                <a:tc rowSpan="2">
                  <a:txBody>
                    <a:bodyPr/>
                    <a:lstStyle/>
                    <a:p>
                      <a:pPr marL="0" marR="0" algn="ctr" rtl="0">
                        <a:lnSpc>
                          <a:spcPct val="107000"/>
                        </a:lnSpc>
                        <a:spcBef>
                          <a:spcPts val="0"/>
                        </a:spcBef>
                        <a:spcAft>
                          <a:spcPts val="0"/>
                        </a:spcAft>
                      </a:pPr>
                      <a:r>
                        <a:rPr lang="pt-BR"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Entendendo os níveis de escalonamento na Positive Charge:</a:t>
                      </a:r>
                    </a:p>
                    <a:p>
                      <a:pPr marL="0" marR="0" algn="ctr" rtl="0">
                        <a:lnSpc>
                          <a:spcPct val="107000"/>
                        </a:lnSpc>
                        <a:spcBef>
                          <a:spcPts val="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gn="ctr" rtl="0">
                        <a:lnSpc>
                          <a:spcPct val="107000"/>
                        </a:lnSpc>
                        <a:spcBef>
                          <a:spcPts val="0"/>
                        </a:spcBef>
                        <a:spcAft>
                          <a:spcPts val="0"/>
                        </a:spcAft>
                      </a:pPr>
                      <a:r>
                        <a:rPr lang="pt-BR"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uma matriz detalhada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8EA9DB"/>
                    </a:solid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Resposta imediata necessária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dirty="0">
                          <a:effectLst/>
                          <a:latin typeface="Century Gothic" panose="020B0502020202020204" pitchFamily="34" charset="0"/>
                          <a:ea typeface="Calibri" panose="020F0502020204030204" pitchFamily="34" charset="0"/>
                          <a:cs typeface="Times New Roman" panose="02020603050405020304" pitchFamily="18" charset="0"/>
                        </a:rPr>
                        <a:t>Prioridade alta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Urgência moderada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dirty="0">
                          <a:effectLst/>
                          <a:latin typeface="Century Gothic" panose="020B0502020202020204" pitchFamily="34" charset="0"/>
                          <a:ea typeface="Calibri" panose="020F0502020204030204" pitchFamily="34" charset="0"/>
                          <a:cs typeface="Times New Roman" panose="02020603050405020304" pitchFamily="18" charset="0"/>
                        </a:rPr>
                        <a:t>Urgência baixa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Problemas pequenos</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Melhorias programadas</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Melhorias estratégicas</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extLst>
                  <a:ext uri="{0D108BD9-81ED-4DB2-BD59-A6C34878D82A}">
                    <a16:rowId xmlns:a16="http://schemas.microsoft.com/office/drawing/2014/main" val="687450903"/>
                  </a:ext>
                </a:extLst>
              </a:tr>
              <a:tr h="1171346">
                <a:tc vMerge="1">
                  <a:txBody>
                    <a:bodyPr/>
                    <a:lstStyle/>
                    <a:p>
                      <a:endParaRPr lang="en-US"/>
                    </a:p>
                  </a:txBody>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Resolver falhas do sistema para evitar interrupções significativas.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Resolver funcionalidades críticas em poucas horas para manter a integridade do serviço.</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Resolver os problemas que afetam o usuário até o próximo dia útil.</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Resolver problemas que afetam alguns usuários em três dias.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Tratar dentro do tempo de resposta padrão de uma semana.</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Incorporar atualizações em nossos ciclos regulares de manutenção.</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Planejar e executar como parte de melhorias de longo prazo.</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2295196433"/>
                  </a:ext>
                </a:extLst>
              </a:tr>
              <a:tr h="414948">
                <a:tc rowSpan="2">
                  <a:txBody>
                    <a:bodyPr/>
                    <a:lstStyle/>
                    <a:p>
                      <a:pPr marL="0" marR="0" algn="ctr" rtl="0">
                        <a:lnSpc>
                          <a:spcPct val="107000"/>
                        </a:lnSpc>
                        <a:spcBef>
                          <a:spcPts val="0"/>
                        </a:spcBef>
                        <a:spcAft>
                          <a:spcPts val="0"/>
                        </a:spcAft>
                      </a:pPr>
                      <a:r>
                        <a:rPr lang="pt-BR"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Entendendo a estrutura de escalonamento na Positive Charge:</a:t>
                      </a:r>
                    </a:p>
                    <a:p>
                      <a:pPr marL="0" marR="0" algn="ctr" rtl="0">
                        <a:lnSpc>
                          <a:spcPct val="107000"/>
                        </a:lnSpc>
                        <a:spcBef>
                          <a:spcPts val="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gn="ctr" rtl="0">
                        <a:lnSpc>
                          <a:spcPct val="107000"/>
                        </a:lnSpc>
                        <a:spcBef>
                          <a:spcPts val="0"/>
                        </a:spcBef>
                        <a:spcAft>
                          <a:spcPts val="0"/>
                        </a:spcAft>
                      </a:pPr>
                      <a:r>
                        <a:rPr lang="pt-BR" sz="10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de “Imediato” a “Rotina”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solid"/>
                      <a:round/>
                      <a:headEnd type="none" w="med" len="med"/>
                      <a:tailEnd type="none" w="med" len="med"/>
                    </a:lnB>
                    <a:solidFill>
                      <a:srgbClr val="92D050"/>
                    </a:solid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Imediato</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Urgente</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Rápido</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Rotina</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Padrão</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Regular</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tc>
                  <a:txBody>
                    <a:bodyPr/>
                    <a:lstStyle/>
                    <a:p>
                      <a:pPr marL="0" marR="0" algn="ctr" rtl="0">
                        <a:lnSpc>
                          <a:spcPct val="107000"/>
                        </a:lnSpc>
                        <a:spcBef>
                          <a:spcPts val="0"/>
                        </a:spcBef>
                        <a:spcAft>
                          <a:spcPts val="0"/>
                        </a:spcAft>
                      </a:pPr>
                      <a:r>
                        <a:rPr lang="pt-BR" sz="1000" b="1">
                          <a:effectLst/>
                          <a:latin typeface="Century Gothic" panose="020B0502020202020204" pitchFamily="34" charset="0"/>
                          <a:ea typeface="Calibri" panose="020F0502020204030204" pitchFamily="34" charset="0"/>
                          <a:cs typeface="Times New Roman" panose="02020603050405020304" pitchFamily="18" charset="0"/>
                        </a:rPr>
                        <a:t>Planejado</a:t>
                      </a:r>
                    </a:p>
                  </a:txBody>
                  <a:tcPr marL="45295" marR="45295" marT="0" marB="0" anchor="ctr">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solid"/>
                      <a:round/>
                      <a:headEnd type="none" w="med" len="med"/>
                      <a:tailEnd type="none" w="med" len="med"/>
                    </a:lnT>
                    <a:lnB w="12700" cap="flat" cmpd="sng" algn="ctr">
                      <a:solidFill>
                        <a:srgbClr val="595959"/>
                      </a:solidFill>
                      <a:prstDash val="dot"/>
                      <a:round/>
                      <a:headEnd type="none" w="med" len="med"/>
                      <a:tailEnd type="none" w="med" len="med"/>
                    </a:lnB>
                    <a:noFill/>
                  </a:tcPr>
                </a:tc>
                <a:extLst>
                  <a:ext uri="{0D108BD9-81ED-4DB2-BD59-A6C34878D82A}">
                    <a16:rowId xmlns:a16="http://schemas.microsoft.com/office/drawing/2014/main" val="881880596"/>
                  </a:ext>
                </a:extLst>
              </a:tr>
              <a:tr h="1103649">
                <a:tc vMerge="1">
                  <a:txBody>
                    <a:bodyPr/>
                    <a:lstStyle/>
                    <a:p>
                      <a:endParaRPr lang="en-US"/>
                    </a:p>
                  </a:txBody>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críticos do sistema exigem atenção urgente.</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que afetam as principais funcionalidades requerem correções rápidas.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Os problemas de impacto moderado devem ser resolvidos dentro de um dia.</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As preocupações de baixo impacto são tratadas em até três dias úteis.</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Aplica-se a linha do tempo de resolução padrão de uma semana.</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a:effectLst/>
                          <a:latin typeface="Century Gothic" panose="020B0502020202020204" pitchFamily="34" charset="0"/>
                          <a:ea typeface="Calibri" panose="020F0502020204030204" pitchFamily="34" charset="0"/>
                          <a:cs typeface="Times New Roman" panose="02020603050405020304" pitchFamily="18" charset="0"/>
                        </a:rPr>
                        <a:t>As melhorias do sistema podem ser integradas em um ciclo regular.</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tc>
                  <a:txBody>
                    <a:bodyPr/>
                    <a:lstStyle/>
                    <a:p>
                      <a:pPr marL="0" marR="0" rtl="0">
                        <a:lnSpc>
                          <a:spcPct val="107000"/>
                        </a:lnSpc>
                        <a:spcBef>
                          <a:spcPts val="1200"/>
                        </a:spcBef>
                        <a:spcAft>
                          <a:spcPts val="0"/>
                        </a:spcAft>
                      </a:pPr>
                      <a:r>
                        <a:rPr lang="pt-BR" sz="1000" dirty="0">
                          <a:effectLst/>
                          <a:latin typeface="Century Gothic" panose="020B0502020202020204" pitchFamily="34" charset="0"/>
                          <a:ea typeface="Calibri" panose="020F0502020204030204" pitchFamily="34" charset="0"/>
                          <a:cs typeface="Times New Roman" panose="02020603050405020304" pitchFamily="18" charset="0"/>
                        </a:rPr>
                        <a:t>As melhorias contínuas do sistema devem ser implementadas estrategicamente.</a:t>
                      </a:r>
                    </a:p>
                  </a:txBody>
                  <a:tcPr marL="45295" marR="45295" marT="91440" marB="0">
                    <a:lnL w="12700" cap="flat" cmpd="sng" algn="ctr">
                      <a:solidFill>
                        <a:srgbClr val="595959"/>
                      </a:solidFill>
                      <a:prstDash val="solid"/>
                      <a:round/>
                      <a:headEnd type="none" w="med" len="med"/>
                      <a:tailEnd type="none" w="med" len="med"/>
                    </a:lnL>
                    <a:lnR w="12700" cap="flat" cmpd="sng" algn="ctr">
                      <a:solidFill>
                        <a:srgbClr val="595959"/>
                      </a:solidFill>
                      <a:prstDash val="solid"/>
                      <a:round/>
                      <a:headEnd type="none" w="med" len="med"/>
                      <a:tailEnd type="none" w="med" len="med"/>
                    </a:lnR>
                    <a:lnT w="12700" cap="flat" cmpd="sng" algn="ctr">
                      <a:solidFill>
                        <a:srgbClr val="595959"/>
                      </a:solidFill>
                      <a:prstDash val="dot"/>
                      <a:round/>
                      <a:headEnd type="none" w="med" len="med"/>
                      <a:tailEnd type="none" w="med" len="med"/>
                    </a:lnT>
                    <a:lnB w="12700"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4002604986"/>
                  </a:ext>
                </a:extLst>
              </a:tr>
            </a:tbl>
          </a:graphicData>
        </a:graphic>
      </p:graphicFrame>
      <p:sp>
        <p:nvSpPr>
          <p:cNvPr id="2" name="TextBox 1">
            <a:extLst>
              <a:ext uri="{FF2B5EF4-FFF2-40B4-BE49-F238E27FC236}">
                <a16:creationId xmlns:a16="http://schemas.microsoft.com/office/drawing/2014/main" id="{6D218E6F-27AE-67FC-9EC0-EB672B928CCC}"/>
              </a:ext>
            </a:extLst>
          </p:cNvPr>
          <p:cNvSpPr txBox="1"/>
          <p:nvPr/>
        </p:nvSpPr>
        <p:spPr>
          <a:xfrm>
            <a:off x="335561" y="172798"/>
            <a:ext cx="10502328" cy="523220"/>
          </a:xfrm>
          <a:prstGeom prst="rect">
            <a:avLst/>
          </a:prstGeom>
          <a:noFill/>
        </p:spPr>
        <p:txBody>
          <a:bodyPr wrap="square">
            <a:spAutoFit/>
          </a:bodyPr>
          <a:lstStyle/>
          <a:p>
            <a:pPr rtl="0">
              <a:spcBef>
                <a:spcPts val="0"/>
              </a:spcBef>
              <a:spcAft>
                <a:spcPts val="0"/>
              </a:spcAft>
            </a:pPr>
            <a:r>
              <a:rPr lang="pt-BR" sz="2800" b="1" dirty="0">
                <a:solidFill>
                  <a:srgbClr val="011033"/>
                </a:solidFill>
                <a:latin typeface="Century Gothic"/>
                <a:ea typeface="Century Gothic"/>
                <a:cs typeface="Century Gothic"/>
                <a:sym typeface="Century Gothic"/>
              </a:rPr>
              <a:t>Exemplo simples de matriz de escalonamento</a:t>
            </a:r>
          </a:p>
        </p:txBody>
      </p:sp>
      <p:sp>
        <p:nvSpPr>
          <p:cNvPr id="4" name="TextBox 3">
            <a:extLst>
              <a:ext uri="{FF2B5EF4-FFF2-40B4-BE49-F238E27FC236}">
                <a16:creationId xmlns:a16="http://schemas.microsoft.com/office/drawing/2014/main" id="{B9C668B2-B422-4303-755E-370A3F41EADE}"/>
              </a:ext>
            </a:extLst>
          </p:cNvPr>
          <p:cNvSpPr txBox="1"/>
          <p:nvPr/>
        </p:nvSpPr>
        <p:spPr>
          <a:xfrm>
            <a:off x="335560" y="643117"/>
            <a:ext cx="10997004" cy="292388"/>
          </a:xfrm>
          <a:prstGeom prst="rect">
            <a:avLst/>
          </a:prstGeom>
          <a:noFill/>
        </p:spPr>
        <p:txBody>
          <a:bodyPr wrap="square">
            <a:spAutoFit/>
          </a:bodyPr>
          <a:lstStyle/>
          <a:p>
            <a:pPr rtl="0"/>
            <a:r>
              <a:rPr lang="pt-BR" sz="1300" b="0" i="0" u="none" strike="noStrike" dirty="0">
                <a:solidFill>
                  <a:srgbClr val="595959"/>
                </a:solidFill>
                <a:effectLst/>
                <a:highlight>
                  <a:srgbClr val="FFFFFF"/>
                </a:highlight>
                <a:latin typeface="Century Gothic" panose="020B0502020202020204" pitchFamily="34" charset="0"/>
              </a:rPr>
              <a:t>Você pode editar este texto, personalizá-lo com os dados do seu processo de escalonamento e alterar a fonte ou o estilo.</a:t>
            </a:r>
            <a:r>
              <a:rPr lang="pt-BR" sz="1300" dirty="0"/>
              <a:t> </a:t>
            </a:r>
          </a:p>
        </p:txBody>
      </p:sp>
    </p:spTree>
    <p:extLst>
      <p:ext uri="{BB962C8B-B14F-4D97-AF65-F5344CB8AC3E}">
        <p14:creationId xmlns:p14="http://schemas.microsoft.com/office/powerpoint/2010/main" val="2416432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0000000-0008-0000-0200-0000C70E0000}"/>
              </a:ext>
            </a:extLst>
          </p:cNvPr>
          <p:cNvGrpSpPr/>
          <p:nvPr/>
        </p:nvGrpSpPr>
        <p:grpSpPr>
          <a:xfrm>
            <a:off x="398098" y="1358298"/>
            <a:ext cx="11395805" cy="4856585"/>
            <a:chOff x="0" y="0"/>
            <a:chExt cx="11395805" cy="4826231"/>
          </a:xfrm>
        </p:grpSpPr>
        <p:sp>
          <p:nvSpPr>
            <p:cNvPr id="4" name="Rectangle 14">
              <a:extLst>
                <a:ext uri="{FF2B5EF4-FFF2-40B4-BE49-F238E27FC236}">
                  <a16:creationId xmlns:a16="http://schemas.microsoft.com/office/drawing/2014/main" id="{00000000-0008-0000-0200-0000C80E0000}"/>
                </a:ext>
              </a:extLst>
            </p:cNvPr>
            <p:cNvSpPr/>
            <p:nvPr/>
          </p:nvSpPr>
          <p:spPr>
            <a:xfrm>
              <a:off x="0" y="1895883"/>
              <a:ext cx="1534886" cy="1860773"/>
            </a:xfrm>
            <a:custGeom>
              <a:avLst/>
              <a:gdLst>
                <a:gd name="connsiteX0" fmla="*/ 255819 w 1534886"/>
                <a:gd name="connsiteY0" fmla="*/ 0 h 1860773"/>
                <a:gd name="connsiteX1" fmla="*/ 1279067 w 1534886"/>
                <a:gd name="connsiteY1" fmla="*/ 0 h 1860773"/>
                <a:gd name="connsiteX2" fmla="*/ 1534886 w 1534886"/>
                <a:gd name="connsiteY2" fmla="*/ 255819 h 1860773"/>
                <a:gd name="connsiteX3" fmla="*/ 1534886 w 1534886"/>
                <a:gd name="connsiteY3" fmla="*/ 1860773 h 1860773"/>
                <a:gd name="connsiteX4" fmla="*/ 1534886 w 1534886"/>
                <a:gd name="connsiteY4" fmla="*/ 1860773 h 1860773"/>
                <a:gd name="connsiteX5" fmla="*/ 0 w 1534886"/>
                <a:gd name="connsiteY5" fmla="*/ 1860773 h 1860773"/>
                <a:gd name="connsiteX6" fmla="*/ 0 w 1534886"/>
                <a:gd name="connsiteY6" fmla="*/ 1860773 h 1860773"/>
                <a:gd name="connsiteX7" fmla="*/ 0 w 1534886"/>
                <a:gd name="connsiteY7" fmla="*/ 255819 h 1860773"/>
                <a:gd name="connsiteX8" fmla="*/ 255819 w 1534886"/>
                <a:gd name="connsiteY8" fmla="*/ 0 h 1860773"/>
                <a:gd name="connsiteX0" fmla="*/ 255819 w 1534886"/>
                <a:gd name="connsiteY0" fmla="*/ 0 h 1860773"/>
                <a:gd name="connsiteX1" fmla="*/ 1279067 w 1534886"/>
                <a:gd name="connsiteY1" fmla="*/ 0 h 1860773"/>
                <a:gd name="connsiteX2" fmla="*/ 1534886 w 1534886"/>
                <a:gd name="connsiteY2" fmla="*/ 255819 h 1860773"/>
                <a:gd name="connsiteX3" fmla="*/ 1534886 w 1534886"/>
                <a:gd name="connsiteY3" fmla="*/ 1860773 h 1860773"/>
                <a:gd name="connsiteX4" fmla="*/ 1534886 w 1534886"/>
                <a:gd name="connsiteY4" fmla="*/ 1860773 h 1860773"/>
                <a:gd name="connsiteX5" fmla="*/ 0 w 1534886"/>
                <a:gd name="connsiteY5" fmla="*/ 1860773 h 1860773"/>
                <a:gd name="connsiteX6" fmla="*/ 0 w 1534886"/>
                <a:gd name="connsiteY6" fmla="*/ 1860773 h 1860773"/>
                <a:gd name="connsiteX7" fmla="*/ 0 w 1534886"/>
                <a:gd name="connsiteY7" fmla="*/ 255819 h 1860773"/>
                <a:gd name="connsiteX8" fmla="*/ 255819 w 1534886"/>
                <a:gd name="connsiteY8" fmla="*/ 0 h 1860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0773">
                  <a:moveTo>
                    <a:pt x="255819" y="0"/>
                  </a:moveTo>
                  <a:lnTo>
                    <a:pt x="1279067" y="0"/>
                  </a:lnTo>
                  <a:cubicBezTo>
                    <a:pt x="1420352" y="0"/>
                    <a:pt x="1534886" y="114534"/>
                    <a:pt x="1534886" y="255819"/>
                  </a:cubicBezTo>
                  <a:lnTo>
                    <a:pt x="1534886" y="1860773"/>
                  </a:lnTo>
                  <a:lnTo>
                    <a:pt x="1534886" y="1860773"/>
                  </a:lnTo>
                  <a:lnTo>
                    <a:pt x="0" y="1860773"/>
                  </a:lnTo>
                  <a:lnTo>
                    <a:pt x="0" y="1860773"/>
                  </a:lnTo>
                  <a:lnTo>
                    <a:pt x="0" y="255819"/>
                  </a:lnTo>
                  <a:cubicBezTo>
                    <a:pt x="0" y="114534"/>
                    <a:pt x="114534" y="0"/>
                    <a:pt x="255819" y="0"/>
                  </a:cubicBezTo>
                  <a:close/>
                </a:path>
              </a:pathLst>
            </a:cu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6" name="Rectangle 15">
              <a:extLst>
                <a:ext uri="{FF2B5EF4-FFF2-40B4-BE49-F238E27FC236}">
                  <a16:creationId xmlns:a16="http://schemas.microsoft.com/office/drawing/2014/main" id="{00000000-0008-0000-0200-0000C90E0000}"/>
                </a:ext>
              </a:extLst>
            </p:cNvPr>
            <p:cNvSpPr/>
            <p:nvPr/>
          </p:nvSpPr>
          <p:spPr>
            <a:xfrm>
              <a:off x="2360429" y="973335"/>
              <a:ext cx="1542749" cy="1860206"/>
            </a:xfrm>
            <a:prstGeom prst="round2SameRect">
              <a:avLst/>
            </a:prstGeom>
            <a:no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8" name="Rectangle 17">
              <a:extLst>
                <a:ext uri="{FF2B5EF4-FFF2-40B4-BE49-F238E27FC236}">
                  <a16:creationId xmlns:a16="http://schemas.microsoft.com/office/drawing/2014/main" id="{00000000-0008-0000-0200-0000CA0E0000}"/>
                </a:ext>
              </a:extLst>
            </p:cNvPr>
            <p:cNvSpPr/>
            <p:nvPr/>
          </p:nvSpPr>
          <p:spPr>
            <a:xfrm>
              <a:off x="4727089" y="1890516"/>
              <a:ext cx="1534886" cy="1866072"/>
            </a:xfrm>
            <a:custGeom>
              <a:avLst/>
              <a:gdLst>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5366 h 1866072"/>
                <a:gd name="connsiteX1" fmla="*/ 1279067 w 1534886"/>
                <a:gd name="connsiteY1" fmla="*/ 5366 h 1866072"/>
                <a:gd name="connsiteX2" fmla="*/ 1534886 w 1534886"/>
                <a:gd name="connsiteY2" fmla="*/ 261185 h 1866072"/>
                <a:gd name="connsiteX3" fmla="*/ 1534886 w 1534886"/>
                <a:gd name="connsiteY3" fmla="*/ 1866072 h 1866072"/>
                <a:gd name="connsiteX4" fmla="*/ 1534886 w 1534886"/>
                <a:gd name="connsiteY4" fmla="*/ 1866072 h 1866072"/>
                <a:gd name="connsiteX5" fmla="*/ 0 w 1534886"/>
                <a:gd name="connsiteY5" fmla="*/ 1866072 h 1866072"/>
                <a:gd name="connsiteX6" fmla="*/ 0 w 1534886"/>
                <a:gd name="connsiteY6" fmla="*/ 1866072 h 1866072"/>
                <a:gd name="connsiteX7" fmla="*/ 0 w 1534886"/>
                <a:gd name="connsiteY7" fmla="*/ 261185 h 1866072"/>
                <a:gd name="connsiteX8" fmla="*/ 255819 w 1534886"/>
                <a:gd name="connsiteY8" fmla="*/ 5366 h 1866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6072">
                  <a:moveTo>
                    <a:pt x="255819" y="5366"/>
                  </a:moveTo>
                  <a:cubicBezTo>
                    <a:pt x="238762" y="12986"/>
                    <a:pt x="1280884" y="-9874"/>
                    <a:pt x="1279067" y="5366"/>
                  </a:cubicBezTo>
                  <a:cubicBezTo>
                    <a:pt x="1420352" y="5366"/>
                    <a:pt x="1534886" y="119900"/>
                    <a:pt x="1534886" y="261185"/>
                  </a:cubicBezTo>
                  <a:lnTo>
                    <a:pt x="1534886" y="1866072"/>
                  </a:lnTo>
                  <a:lnTo>
                    <a:pt x="1534886" y="1866072"/>
                  </a:lnTo>
                  <a:lnTo>
                    <a:pt x="0" y="1866072"/>
                  </a:lnTo>
                  <a:lnTo>
                    <a:pt x="0" y="1866072"/>
                  </a:lnTo>
                  <a:lnTo>
                    <a:pt x="0" y="261185"/>
                  </a:lnTo>
                  <a:cubicBezTo>
                    <a:pt x="0" y="119900"/>
                    <a:pt x="114534" y="5366"/>
                    <a:pt x="255819" y="5366"/>
                  </a:cubicBezTo>
                  <a:close/>
                </a:path>
              </a:pathLst>
            </a:cu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sp>
          <p:nvSpPr>
            <p:cNvPr id="9" name="Rectangle 19">
              <a:extLst>
                <a:ext uri="{FF2B5EF4-FFF2-40B4-BE49-F238E27FC236}">
                  <a16:creationId xmlns:a16="http://schemas.microsoft.com/office/drawing/2014/main" id="{00000000-0008-0000-0200-0000CB0E0000}"/>
                </a:ext>
              </a:extLst>
            </p:cNvPr>
            <p:cNvSpPr/>
            <p:nvPr/>
          </p:nvSpPr>
          <p:spPr>
            <a:xfrm>
              <a:off x="9456770" y="1895951"/>
              <a:ext cx="1534886" cy="1860706"/>
            </a:xfrm>
            <a:custGeom>
              <a:avLst/>
              <a:gdLst>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 name="connsiteX0" fmla="*/ 255819 w 1534886"/>
                <a:gd name="connsiteY0" fmla="*/ 0 h 1860706"/>
                <a:gd name="connsiteX1" fmla="*/ 1279067 w 1534886"/>
                <a:gd name="connsiteY1" fmla="*/ 0 h 1860706"/>
                <a:gd name="connsiteX2" fmla="*/ 1534886 w 1534886"/>
                <a:gd name="connsiteY2" fmla="*/ 255819 h 1860706"/>
                <a:gd name="connsiteX3" fmla="*/ 1534886 w 1534886"/>
                <a:gd name="connsiteY3" fmla="*/ 1860706 h 1860706"/>
                <a:gd name="connsiteX4" fmla="*/ 1534886 w 1534886"/>
                <a:gd name="connsiteY4" fmla="*/ 1860706 h 1860706"/>
                <a:gd name="connsiteX5" fmla="*/ 0 w 1534886"/>
                <a:gd name="connsiteY5" fmla="*/ 1860706 h 1860706"/>
                <a:gd name="connsiteX6" fmla="*/ 0 w 1534886"/>
                <a:gd name="connsiteY6" fmla="*/ 1860706 h 1860706"/>
                <a:gd name="connsiteX7" fmla="*/ 0 w 1534886"/>
                <a:gd name="connsiteY7" fmla="*/ 255819 h 1860706"/>
                <a:gd name="connsiteX8" fmla="*/ 255819 w 1534886"/>
                <a:gd name="connsiteY8" fmla="*/ 0 h 1860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4886" h="1860706">
                  <a:moveTo>
                    <a:pt x="255819" y="0"/>
                  </a:moveTo>
                  <a:lnTo>
                    <a:pt x="1279067" y="0"/>
                  </a:lnTo>
                  <a:cubicBezTo>
                    <a:pt x="1420352" y="0"/>
                    <a:pt x="1534886" y="114534"/>
                    <a:pt x="1534886" y="255819"/>
                  </a:cubicBezTo>
                  <a:lnTo>
                    <a:pt x="1534886" y="1860706"/>
                  </a:lnTo>
                  <a:lnTo>
                    <a:pt x="1534886" y="1860706"/>
                  </a:lnTo>
                  <a:lnTo>
                    <a:pt x="0" y="1860706"/>
                  </a:lnTo>
                  <a:lnTo>
                    <a:pt x="0" y="1860706"/>
                  </a:lnTo>
                  <a:lnTo>
                    <a:pt x="0" y="255819"/>
                  </a:lnTo>
                  <a:cubicBezTo>
                    <a:pt x="0" y="114534"/>
                    <a:pt x="114534" y="0"/>
                    <a:pt x="255819" y="0"/>
                  </a:cubicBezTo>
                  <a:close/>
                </a:path>
              </a:pathLst>
            </a:custGeom>
            <a:no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cxnSp>
          <p:nvCxnSpPr>
            <p:cNvPr id="10" name="Straight Arrow Connector 9">
              <a:extLst>
                <a:ext uri="{FF2B5EF4-FFF2-40B4-BE49-F238E27FC236}">
                  <a16:creationId xmlns:a16="http://schemas.microsoft.com/office/drawing/2014/main" id="{00000000-0008-0000-0200-0000CC0E0000}"/>
                </a:ext>
              </a:extLst>
            </p:cNvPr>
            <p:cNvCxnSpPr>
              <a:cxnSpLocks/>
              <a:stCxn id="4" idx="2"/>
              <a:endCxn id="6" idx="2"/>
            </p:cNvCxnSpPr>
            <p:nvPr/>
          </p:nvCxnSpPr>
          <p:spPr>
            <a:xfrm flipV="1">
              <a:off x="1534886" y="1903438"/>
              <a:ext cx="825543" cy="248264"/>
            </a:xfrm>
            <a:prstGeom prst="straightConnector1">
              <a:avLst/>
            </a:prstGeom>
            <a:ln>
              <a:solidFill>
                <a:srgbClr val="00B05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00000000-0008-0000-0200-0000CD0E0000}"/>
                </a:ext>
              </a:extLst>
            </p:cNvPr>
            <p:cNvCxnSpPr>
              <a:cxnSpLocks/>
              <a:stCxn id="6" idx="0"/>
              <a:endCxn id="8" idx="7"/>
            </p:cNvCxnSpPr>
            <p:nvPr/>
          </p:nvCxnSpPr>
          <p:spPr>
            <a:xfrm>
              <a:off x="3903178" y="1903439"/>
              <a:ext cx="823911" cy="248262"/>
            </a:xfrm>
            <a:prstGeom prst="straightConnector1">
              <a:avLst/>
            </a:prstGeom>
            <a:ln>
              <a:solidFill>
                <a:schemeClr val="tx2">
                  <a:lumMod val="50000"/>
                  <a:lumOff val="50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00000000-0008-0000-0200-0000CE0E0000}"/>
                </a:ext>
              </a:extLst>
            </p:cNvPr>
            <p:cNvCxnSpPr>
              <a:cxnSpLocks/>
              <a:stCxn id="8" idx="2"/>
              <a:endCxn id="13" idx="2"/>
            </p:cNvCxnSpPr>
            <p:nvPr/>
          </p:nvCxnSpPr>
          <p:spPr>
            <a:xfrm flipV="1">
              <a:off x="6261976" y="1899747"/>
              <a:ext cx="833077" cy="251955"/>
            </a:xfrm>
            <a:prstGeom prst="straightConnector1">
              <a:avLst/>
            </a:prstGeom>
            <a:ln>
              <a:solidFill>
                <a:schemeClr val="accent2"/>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13" name="Rectangle 15">
              <a:extLst>
                <a:ext uri="{FF2B5EF4-FFF2-40B4-BE49-F238E27FC236}">
                  <a16:creationId xmlns:a16="http://schemas.microsoft.com/office/drawing/2014/main" id="{00000000-0008-0000-0200-0000CF0E0000}"/>
                </a:ext>
              </a:extLst>
            </p:cNvPr>
            <p:cNvSpPr/>
            <p:nvPr/>
          </p:nvSpPr>
          <p:spPr>
            <a:xfrm>
              <a:off x="7095053" y="969393"/>
              <a:ext cx="1538246" cy="1860706"/>
            </a:xfrm>
            <a:prstGeom prst="round2SameRect">
              <a:avLst/>
            </a:prstGeom>
            <a:noFill/>
            <a:ln>
              <a:solidFill>
                <a:srgbClr val="DE104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fontAlgn="b"/>
              <a:endParaRPr lang="en-US" sz="1100" b="0" i="0" u="none" strike="noStrike">
                <a:solidFill>
                  <a:srgbClr val="000000"/>
                </a:solidFill>
                <a:effectLst/>
                <a:latin typeface="Century Gothic" panose="020B0502020202020204" pitchFamily="34" charset="0"/>
              </a:endParaRPr>
            </a:p>
          </p:txBody>
        </p:sp>
        <p:cxnSp>
          <p:nvCxnSpPr>
            <p:cNvPr id="14" name="Straight Arrow Connector 13">
              <a:extLst>
                <a:ext uri="{FF2B5EF4-FFF2-40B4-BE49-F238E27FC236}">
                  <a16:creationId xmlns:a16="http://schemas.microsoft.com/office/drawing/2014/main" id="{00000000-0008-0000-0200-0000D00E0000}"/>
                </a:ext>
              </a:extLst>
            </p:cNvPr>
            <p:cNvCxnSpPr>
              <a:cxnSpLocks/>
              <a:stCxn id="13" idx="0"/>
              <a:endCxn id="9" idx="7"/>
            </p:cNvCxnSpPr>
            <p:nvPr/>
          </p:nvCxnSpPr>
          <p:spPr>
            <a:xfrm>
              <a:off x="8633299" y="1899746"/>
              <a:ext cx="823471" cy="252024"/>
            </a:xfrm>
            <a:prstGeom prst="straightConnector1">
              <a:avLst/>
            </a:prstGeom>
            <a:ln>
              <a:solidFill>
                <a:srgbClr val="DE1041"/>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00000000-0008-0000-0200-0000D10E0000}"/>
                </a:ext>
              </a:extLst>
            </p:cNvPr>
            <p:cNvSpPr/>
            <p:nvPr/>
          </p:nvSpPr>
          <p:spPr>
            <a:xfrm>
              <a:off x="2367964" y="2803588"/>
              <a:ext cx="2088070" cy="202264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rtl="0" fontAlgn="b"/>
              <a:r>
                <a:rPr lang="pt-BR" sz="1200" u="none" strike="noStrike" dirty="0">
                  <a:solidFill>
                    <a:schemeClr val="tx1"/>
                  </a:solidFill>
                  <a:effectLst/>
                  <a:latin typeface="Century Gothic" panose="020B0502020202020204" pitchFamily="34" charset="0"/>
                </a:rPr>
                <a:t>O supervisor ou a supervisora</a:t>
              </a:r>
              <a:r>
                <a:rPr lang="pt-BR" sz="1200" u="none" strike="noStrike" baseline="0" dirty="0">
                  <a:solidFill>
                    <a:schemeClr val="tx1"/>
                  </a:solidFill>
                  <a:effectLst/>
                  <a:latin typeface="Century Gothic" panose="020B0502020202020204" pitchFamily="34" charset="0"/>
                </a:rPr>
                <a:t> </a:t>
              </a:r>
              <a:r>
                <a:rPr lang="pt-BR" sz="1200" u="none" strike="noStrike" dirty="0">
                  <a:solidFill>
                    <a:schemeClr val="tx1"/>
                  </a:solidFill>
                  <a:effectLst/>
                  <a:latin typeface="Century Gothic" panose="020B0502020202020204" pitchFamily="34" charset="0"/>
                </a:rPr>
                <a:t>revisa os problemas escalonados, fornecendo mais conhecimentos e decidindo se é necessário um escalonamento adicional para o gerente.</a:t>
              </a:r>
            </a:p>
          </p:txBody>
        </p:sp>
        <p:sp>
          <p:nvSpPr>
            <p:cNvPr id="16" name="Rectangle 15">
              <a:extLst>
                <a:ext uri="{FF2B5EF4-FFF2-40B4-BE49-F238E27FC236}">
                  <a16:creationId xmlns:a16="http://schemas.microsoft.com/office/drawing/2014/main" id="{00000000-0008-0000-0200-0000D20E0000}"/>
                </a:ext>
              </a:extLst>
            </p:cNvPr>
            <p:cNvSpPr/>
            <p:nvPr/>
          </p:nvSpPr>
          <p:spPr>
            <a:xfrm>
              <a:off x="0"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rtl="0" fontAlgn="b"/>
              <a:r>
                <a:rPr lang="pt-BR" sz="1200" u="none" strike="noStrike">
                  <a:solidFill>
                    <a:schemeClr val="tx1"/>
                  </a:solidFill>
                  <a:effectLst/>
                  <a:latin typeface="Century Gothic" panose="020B0502020202020204" pitchFamily="34" charset="0"/>
                </a:rPr>
                <a:t>Como ponto inicial de contato, o ou a representante avalia e aborda questões básicas, encaminhando casos complexos ao supervisor.</a:t>
              </a:r>
            </a:p>
          </p:txBody>
        </p:sp>
        <p:sp>
          <p:nvSpPr>
            <p:cNvPr id="17" name="Rectangle 16">
              <a:extLst>
                <a:ext uri="{FF2B5EF4-FFF2-40B4-BE49-F238E27FC236}">
                  <a16:creationId xmlns:a16="http://schemas.microsoft.com/office/drawing/2014/main" id="{00000000-0008-0000-0200-0000D30E0000}"/>
                </a:ext>
              </a:extLst>
            </p:cNvPr>
            <p:cNvSpPr/>
            <p:nvPr/>
          </p:nvSpPr>
          <p:spPr>
            <a:xfrm>
              <a:off x="7091355" y="2803588"/>
              <a:ext cx="2088070" cy="202264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rtl="0" fontAlgn="b"/>
              <a:r>
                <a:rPr lang="pt-BR" sz="1200" u="none" strike="noStrike" dirty="0">
                  <a:solidFill>
                    <a:schemeClr val="tx1"/>
                  </a:solidFill>
                  <a:effectLst/>
                  <a:latin typeface="Century Gothic" panose="020B0502020202020204" pitchFamily="34" charset="0"/>
                </a:rPr>
                <a:t>O diretor ou a diretora</a:t>
              </a:r>
              <a:r>
                <a:rPr lang="pt-BR" sz="1200" u="none" strike="noStrike" baseline="0" dirty="0">
                  <a:solidFill>
                    <a:schemeClr val="tx1"/>
                  </a:solidFill>
                  <a:effectLst/>
                  <a:latin typeface="Century Gothic" panose="020B0502020202020204" pitchFamily="34" charset="0"/>
                </a:rPr>
                <a:t> </a:t>
              </a:r>
              <a:r>
                <a:rPr lang="pt-BR" sz="1200" u="none" strike="noStrike" dirty="0">
                  <a:solidFill>
                    <a:schemeClr val="tx1"/>
                  </a:solidFill>
                  <a:effectLst/>
                  <a:latin typeface="Century Gothic" panose="020B0502020202020204" pitchFamily="34" charset="0"/>
                </a:rPr>
                <a:t>supervisiona escalonamentos significativos, tomando decisões estratégicas e possivelmente envolvendo o ou a vice-presidente em questões críticas relacionadas a toda a empresa.</a:t>
              </a:r>
            </a:p>
          </p:txBody>
        </p:sp>
        <p:sp>
          <p:nvSpPr>
            <p:cNvPr id="18" name="Rectangle 17">
              <a:extLst>
                <a:ext uri="{FF2B5EF4-FFF2-40B4-BE49-F238E27FC236}">
                  <a16:creationId xmlns:a16="http://schemas.microsoft.com/office/drawing/2014/main" id="{00000000-0008-0000-0200-0000D40E0000}"/>
                </a:ext>
              </a:extLst>
            </p:cNvPr>
            <p:cNvSpPr/>
            <p:nvPr/>
          </p:nvSpPr>
          <p:spPr>
            <a:xfrm>
              <a:off x="4733954"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rtl="0" fontAlgn="b"/>
              <a:r>
                <a:rPr lang="pt-BR" sz="1200" u="none" strike="noStrike" dirty="0">
                  <a:solidFill>
                    <a:schemeClr val="tx1"/>
                  </a:solidFill>
                  <a:effectLst/>
                  <a:latin typeface="Century Gothic" panose="020B0502020202020204" pitchFamily="34" charset="0"/>
                </a:rPr>
                <a:t>O ou a gerente lida com questões de alto impacto ou não resolvidas pelo supervisor, com autoridade para mobilizar recursos adicionais ou escalonar para o diretor ou a diretora.</a:t>
              </a:r>
            </a:p>
          </p:txBody>
        </p:sp>
        <p:sp>
          <p:nvSpPr>
            <p:cNvPr id="19" name="Rectangle 18">
              <a:extLst>
                <a:ext uri="{FF2B5EF4-FFF2-40B4-BE49-F238E27FC236}">
                  <a16:creationId xmlns:a16="http://schemas.microsoft.com/office/drawing/2014/main" id="{00000000-0008-0000-0200-0000D50E0000}"/>
                </a:ext>
              </a:extLst>
            </p:cNvPr>
            <p:cNvSpPr/>
            <p:nvPr/>
          </p:nvSpPr>
          <p:spPr>
            <a:xfrm>
              <a:off x="9473244" y="0"/>
              <a:ext cx="1922561" cy="1828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rtl="0" fontAlgn="b"/>
              <a:r>
                <a:rPr lang="pt-BR" sz="1200" u="none" strike="noStrike">
                  <a:solidFill>
                    <a:schemeClr val="tx1"/>
                  </a:solidFill>
                  <a:effectLst/>
                  <a:latin typeface="Century Gothic" panose="020B0502020202020204" pitchFamily="34" charset="0"/>
                </a:rPr>
                <a:t>Como ponto final de escalonamento, o ou a vice-presidente trata de problemas críticos da empresa, garantindo a conformidade e o alinhamento com as metas organizacionais.</a:t>
              </a:r>
            </a:p>
          </p:txBody>
        </p:sp>
        <p:sp>
          <p:nvSpPr>
            <p:cNvPr id="20" name="Rectangle 19">
              <a:extLst>
                <a:ext uri="{FF2B5EF4-FFF2-40B4-BE49-F238E27FC236}">
                  <a16:creationId xmlns:a16="http://schemas.microsoft.com/office/drawing/2014/main" id="{00000000-0008-0000-0200-0000D60E0000}"/>
                </a:ext>
              </a:extLst>
            </p:cNvPr>
            <p:cNvSpPr/>
            <p:nvPr/>
          </p:nvSpPr>
          <p:spPr>
            <a:xfrm>
              <a:off x="7424" y="3179778"/>
              <a:ext cx="1520037" cy="576879"/>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fontAlgn="b"/>
              <a:r>
                <a:rPr lang="pt-BR" sz="1200" u="none" strike="noStrike" dirty="0">
                  <a:effectLst/>
                  <a:latin typeface="Century Gothic" panose="020B0502020202020204" pitchFamily="34" charset="0"/>
                </a:rPr>
                <a:t>Representante de atendimento ao cliente</a:t>
              </a:r>
            </a:p>
          </p:txBody>
        </p:sp>
        <p:sp>
          <p:nvSpPr>
            <p:cNvPr id="21" name="Rectangle 75">
              <a:extLst>
                <a:ext uri="{FF2B5EF4-FFF2-40B4-BE49-F238E27FC236}">
                  <a16:creationId xmlns:a16="http://schemas.microsoft.com/office/drawing/2014/main" id="{00000000-0008-0000-0200-0000D70E0000}"/>
                </a:ext>
              </a:extLst>
            </p:cNvPr>
            <p:cNvSpPr/>
            <p:nvPr/>
          </p:nvSpPr>
          <p:spPr>
            <a:xfrm>
              <a:off x="2362779" y="2257218"/>
              <a:ext cx="1538246" cy="576879"/>
            </a:xfrm>
            <a:custGeom>
              <a:avLst/>
              <a:gdLst>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886" h="576879">
                  <a:moveTo>
                    <a:pt x="0" y="0"/>
                  </a:moveTo>
                  <a:lnTo>
                    <a:pt x="1534886" y="0"/>
                  </a:lnTo>
                  <a:lnTo>
                    <a:pt x="1534886" y="576879"/>
                  </a:lnTo>
                  <a:lnTo>
                    <a:pt x="0" y="576879"/>
                  </a:lnTo>
                  <a:lnTo>
                    <a:pt x="0" y="0"/>
                  </a:lnTo>
                  <a:close/>
                </a:path>
              </a:pathLst>
            </a:custGeom>
            <a:solidFill>
              <a:srgbClr val="00B0F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fontAlgn="b"/>
              <a:r>
                <a:rPr lang="pt-BR" sz="1200" u="none" strike="noStrike">
                  <a:effectLst/>
                  <a:latin typeface="Century Gothic" panose="020B0502020202020204" pitchFamily="34" charset="0"/>
                </a:rPr>
                <a:t>Supervisor(a)</a:t>
              </a:r>
            </a:p>
          </p:txBody>
        </p:sp>
        <p:sp>
          <p:nvSpPr>
            <p:cNvPr id="22" name="Rectangle 21">
              <a:extLst>
                <a:ext uri="{FF2B5EF4-FFF2-40B4-BE49-F238E27FC236}">
                  <a16:creationId xmlns:a16="http://schemas.microsoft.com/office/drawing/2014/main" id="{00000000-0008-0000-0200-0000D80E0000}"/>
                </a:ext>
              </a:extLst>
            </p:cNvPr>
            <p:cNvSpPr/>
            <p:nvPr/>
          </p:nvSpPr>
          <p:spPr>
            <a:xfrm>
              <a:off x="4727089" y="3179777"/>
              <a:ext cx="1534886" cy="576879"/>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fontAlgn="b"/>
              <a:r>
                <a:rPr lang="pt-BR" sz="1200" u="none" strike="noStrike">
                  <a:effectLst/>
                  <a:latin typeface="Century Gothic" panose="020B0502020202020204" pitchFamily="34" charset="0"/>
                </a:rPr>
                <a:t>Gerente</a:t>
              </a:r>
            </a:p>
          </p:txBody>
        </p:sp>
        <p:sp>
          <p:nvSpPr>
            <p:cNvPr id="23" name="Rectangle 77">
              <a:extLst>
                <a:ext uri="{FF2B5EF4-FFF2-40B4-BE49-F238E27FC236}">
                  <a16:creationId xmlns:a16="http://schemas.microsoft.com/office/drawing/2014/main" id="{00000000-0008-0000-0200-0000D90E0000}"/>
                </a:ext>
              </a:extLst>
            </p:cNvPr>
            <p:cNvSpPr/>
            <p:nvPr/>
          </p:nvSpPr>
          <p:spPr>
            <a:xfrm>
              <a:off x="7098413" y="2253276"/>
              <a:ext cx="1534886" cy="586053"/>
            </a:xfrm>
            <a:custGeom>
              <a:avLst/>
              <a:gdLst>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76879"/>
                <a:gd name="connsiteX1" fmla="*/ 1534886 w 1534886"/>
                <a:gd name="connsiteY1" fmla="*/ 0 h 576879"/>
                <a:gd name="connsiteX2" fmla="*/ 1534886 w 1534886"/>
                <a:gd name="connsiteY2" fmla="*/ 576879 h 576879"/>
                <a:gd name="connsiteX3" fmla="*/ 0 w 1534886"/>
                <a:gd name="connsiteY3" fmla="*/ 576879 h 576879"/>
                <a:gd name="connsiteX4" fmla="*/ 0 w 1534886"/>
                <a:gd name="connsiteY4" fmla="*/ 0 h 576879"/>
                <a:gd name="connsiteX0" fmla="*/ 0 w 1534886"/>
                <a:gd name="connsiteY0" fmla="*/ 0 h 580265"/>
                <a:gd name="connsiteX1" fmla="*/ 1534886 w 1534886"/>
                <a:gd name="connsiteY1" fmla="*/ 0 h 580265"/>
                <a:gd name="connsiteX2" fmla="*/ 1534886 w 1534886"/>
                <a:gd name="connsiteY2" fmla="*/ 576879 h 580265"/>
                <a:gd name="connsiteX3" fmla="*/ 0 w 1534886"/>
                <a:gd name="connsiteY3" fmla="*/ 576879 h 580265"/>
                <a:gd name="connsiteX4" fmla="*/ 0 w 1534886"/>
                <a:gd name="connsiteY4" fmla="*/ 0 h 5802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886" h="580265">
                  <a:moveTo>
                    <a:pt x="0" y="0"/>
                  </a:moveTo>
                  <a:lnTo>
                    <a:pt x="1534886" y="0"/>
                  </a:lnTo>
                  <a:lnTo>
                    <a:pt x="1534886" y="576879"/>
                  </a:lnTo>
                  <a:cubicBezTo>
                    <a:pt x="1526177" y="584499"/>
                    <a:pt x="511629" y="576879"/>
                    <a:pt x="0" y="576879"/>
                  </a:cubicBezTo>
                  <a:lnTo>
                    <a:pt x="0" y="0"/>
                  </a:lnTo>
                  <a:close/>
                </a:path>
              </a:pathLst>
            </a:custGeom>
            <a:solidFill>
              <a:srgbClr val="DE1041"/>
            </a:solidFill>
            <a:ln>
              <a:solidFill>
                <a:srgbClr val="DE104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fontAlgn="b"/>
              <a:r>
                <a:rPr lang="pt-BR" sz="1200" u="none" strike="noStrike">
                  <a:effectLst/>
                  <a:latin typeface="Century Gothic" panose="020B0502020202020204" pitchFamily="34" charset="0"/>
                </a:rPr>
                <a:t>Diretor(a)</a:t>
              </a:r>
            </a:p>
          </p:txBody>
        </p:sp>
        <p:sp>
          <p:nvSpPr>
            <p:cNvPr id="24" name="Rectangle 23">
              <a:extLst>
                <a:ext uri="{FF2B5EF4-FFF2-40B4-BE49-F238E27FC236}">
                  <a16:creationId xmlns:a16="http://schemas.microsoft.com/office/drawing/2014/main" id="{00000000-0008-0000-0200-0000DA0E0000}"/>
                </a:ext>
              </a:extLst>
            </p:cNvPr>
            <p:cNvSpPr/>
            <p:nvPr/>
          </p:nvSpPr>
          <p:spPr>
            <a:xfrm>
              <a:off x="9456770" y="3179778"/>
              <a:ext cx="1534886" cy="576879"/>
            </a:xfrm>
            <a:prstGeom prst="rect">
              <a:avLst/>
            </a:prstGeom>
            <a:solidFill>
              <a:schemeClr val="bg2">
                <a:lumMod val="50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fontAlgn="b"/>
              <a:r>
                <a:rPr lang="pt-BR" sz="1200" u="none" strike="noStrike">
                  <a:effectLst/>
                  <a:latin typeface="Century Gothic" panose="020B0502020202020204" pitchFamily="34" charset="0"/>
                </a:rPr>
                <a:t>Vice-presidente</a:t>
              </a:r>
            </a:p>
          </p:txBody>
        </p:sp>
        <p:pic>
          <p:nvPicPr>
            <p:cNvPr id="25" name="Graphic 98" descr="Contorno de perfil masculino">
              <a:extLst>
                <a:ext uri="{FF2B5EF4-FFF2-40B4-BE49-F238E27FC236}">
                  <a16:creationId xmlns:a16="http://schemas.microsoft.com/office/drawing/2014/main" id="{00000000-0008-0000-0200-0000DB0E000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168" y="2083470"/>
              <a:ext cx="1330547" cy="1330547"/>
            </a:xfrm>
            <a:prstGeom prst="rect">
              <a:avLst/>
            </a:prstGeom>
          </p:spPr>
        </p:pic>
        <p:pic>
          <p:nvPicPr>
            <p:cNvPr id="26" name="Graphic 100" descr="Funcionária de escritório com preenchimento sólido">
              <a:extLst>
                <a:ext uri="{FF2B5EF4-FFF2-40B4-BE49-F238E27FC236}">
                  <a16:creationId xmlns:a16="http://schemas.microsoft.com/office/drawing/2014/main" id="{00000000-0008-0000-0200-0000DC0E000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98599" y="1103558"/>
              <a:ext cx="1330547" cy="1330547"/>
            </a:xfrm>
            <a:prstGeom prst="rect">
              <a:avLst/>
            </a:prstGeom>
          </p:spPr>
        </p:pic>
        <p:pic>
          <p:nvPicPr>
            <p:cNvPr id="27" name="Graphic 102" descr="Contorno de funcionária de escritório">
              <a:extLst>
                <a:ext uri="{FF2B5EF4-FFF2-40B4-BE49-F238E27FC236}">
                  <a16:creationId xmlns:a16="http://schemas.microsoft.com/office/drawing/2014/main" id="{00000000-0008-0000-0200-0000DD0E000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558939" y="2083538"/>
              <a:ext cx="1330547" cy="1330547"/>
            </a:xfrm>
            <a:prstGeom prst="rect">
              <a:avLst/>
            </a:prstGeom>
          </p:spPr>
        </p:pic>
        <p:pic>
          <p:nvPicPr>
            <p:cNvPr id="28" name="Graphic 104" descr="Funcionário de escritório com preenchimento sólido">
              <a:extLst>
                <a:ext uri="{FF2B5EF4-FFF2-40B4-BE49-F238E27FC236}">
                  <a16:creationId xmlns:a16="http://schemas.microsoft.com/office/drawing/2014/main" id="{00000000-0008-0000-0200-0000DE0E000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68308" y="1107501"/>
              <a:ext cx="1330547" cy="1330547"/>
            </a:xfrm>
            <a:prstGeom prst="rect">
              <a:avLst/>
            </a:prstGeom>
          </p:spPr>
        </p:pic>
        <p:pic>
          <p:nvPicPr>
            <p:cNvPr id="29" name="Graphic 106" descr="Contorno de funcionário de escritório">
              <a:extLst>
                <a:ext uri="{FF2B5EF4-FFF2-40B4-BE49-F238E27FC236}">
                  <a16:creationId xmlns:a16="http://schemas.microsoft.com/office/drawing/2014/main" id="{00000000-0008-0000-0200-0000DF0E000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836651" y="2083469"/>
              <a:ext cx="1330547" cy="1330547"/>
            </a:xfrm>
            <a:prstGeom prst="rect">
              <a:avLst/>
            </a:prstGeom>
          </p:spPr>
        </p:pic>
        <p:cxnSp>
          <p:nvCxnSpPr>
            <p:cNvPr id="30" name="Straight Connector 29">
              <a:extLst>
                <a:ext uri="{FF2B5EF4-FFF2-40B4-BE49-F238E27FC236}">
                  <a16:creationId xmlns:a16="http://schemas.microsoft.com/office/drawing/2014/main" id="{00000000-0008-0000-0200-0000E00E0000}"/>
                </a:ext>
              </a:extLst>
            </p:cNvPr>
            <p:cNvCxnSpPr>
              <a:cxnSpLocks/>
            </p:cNvCxnSpPr>
            <p:nvPr/>
          </p:nvCxnSpPr>
          <p:spPr>
            <a:xfrm>
              <a:off x="0" y="0"/>
              <a:ext cx="0" cy="2333416"/>
            </a:xfrm>
            <a:prstGeom prst="line">
              <a:avLst/>
            </a:prstGeom>
            <a:ln>
              <a:solidFill>
                <a:srgbClr val="00B05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1" name="Straight Connector 30">
              <a:extLst>
                <a:ext uri="{FF2B5EF4-FFF2-40B4-BE49-F238E27FC236}">
                  <a16:creationId xmlns:a16="http://schemas.microsoft.com/office/drawing/2014/main" id="{00000000-0008-0000-0200-0000E10E0000}"/>
                </a:ext>
              </a:extLst>
            </p:cNvPr>
            <p:cNvCxnSpPr>
              <a:cxnSpLocks/>
            </p:cNvCxnSpPr>
            <p:nvPr/>
          </p:nvCxnSpPr>
          <p:spPr>
            <a:xfrm>
              <a:off x="2360429" y="2791813"/>
              <a:ext cx="0" cy="2034418"/>
            </a:xfrm>
            <a:prstGeom prst="line">
              <a:avLst/>
            </a:prstGeom>
            <a:ln>
              <a:solidFill>
                <a:srgbClr val="00B0F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2" name="Straight Connector 31">
              <a:extLst>
                <a:ext uri="{FF2B5EF4-FFF2-40B4-BE49-F238E27FC236}">
                  <a16:creationId xmlns:a16="http://schemas.microsoft.com/office/drawing/2014/main" id="{00000000-0008-0000-0200-0000E20E0000}"/>
                </a:ext>
              </a:extLst>
            </p:cNvPr>
            <p:cNvCxnSpPr>
              <a:cxnSpLocks/>
            </p:cNvCxnSpPr>
            <p:nvPr/>
          </p:nvCxnSpPr>
          <p:spPr>
            <a:xfrm flipH="1">
              <a:off x="4727089" y="0"/>
              <a:ext cx="6866" cy="2151702"/>
            </a:xfrm>
            <a:prstGeom prst="line">
              <a:avLst/>
            </a:prstGeom>
            <a:ln>
              <a:solidFill>
                <a:srgbClr val="E97132"/>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3" name="Straight Connector 32">
              <a:extLst>
                <a:ext uri="{FF2B5EF4-FFF2-40B4-BE49-F238E27FC236}">
                  <a16:creationId xmlns:a16="http://schemas.microsoft.com/office/drawing/2014/main" id="{00000000-0008-0000-0200-0000E30E0000}"/>
                </a:ext>
              </a:extLst>
            </p:cNvPr>
            <p:cNvCxnSpPr>
              <a:cxnSpLocks/>
            </p:cNvCxnSpPr>
            <p:nvPr/>
          </p:nvCxnSpPr>
          <p:spPr>
            <a:xfrm>
              <a:off x="7095053" y="2803588"/>
              <a:ext cx="0" cy="2022643"/>
            </a:xfrm>
            <a:prstGeom prst="line">
              <a:avLst/>
            </a:prstGeom>
            <a:ln>
              <a:solidFill>
                <a:srgbClr val="DE1041"/>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34" name="Straight Connector 33">
              <a:extLst>
                <a:ext uri="{FF2B5EF4-FFF2-40B4-BE49-F238E27FC236}">
                  <a16:creationId xmlns:a16="http://schemas.microsoft.com/office/drawing/2014/main" id="{00000000-0008-0000-0200-0000E40E0000}"/>
                </a:ext>
              </a:extLst>
            </p:cNvPr>
            <p:cNvCxnSpPr>
              <a:cxnSpLocks/>
            </p:cNvCxnSpPr>
            <p:nvPr/>
          </p:nvCxnSpPr>
          <p:spPr>
            <a:xfrm>
              <a:off x="9456770" y="0"/>
              <a:ext cx="0" cy="2253276"/>
            </a:xfrm>
            <a:prstGeom prst="line">
              <a:avLst/>
            </a:prstGeom>
            <a:ln>
              <a:solidFill>
                <a:srgbClr val="747474"/>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grpSp>
      <p:sp>
        <p:nvSpPr>
          <p:cNvPr id="7" name="TextBox 6">
            <a:extLst>
              <a:ext uri="{FF2B5EF4-FFF2-40B4-BE49-F238E27FC236}">
                <a16:creationId xmlns:a16="http://schemas.microsoft.com/office/drawing/2014/main" id="{BA14C878-F532-D585-6921-378AD00C8FC6}"/>
              </a:ext>
            </a:extLst>
          </p:cNvPr>
          <p:cNvSpPr txBox="1"/>
          <p:nvPr/>
        </p:nvSpPr>
        <p:spPr>
          <a:xfrm>
            <a:off x="335560" y="172798"/>
            <a:ext cx="11054193" cy="523220"/>
          </a:xfrm>
          <a:prstGeom prst="rect">
            <a:avLst/>
          </a:prstGeom>
          <a:noFill/>
        </p:spPr>
        <p:txBody>
          <a:bodyPr wrap="square">
            <a:spAutoFit/>
          </a:bodyPr>
          <a:lstStyle/>
          <a:p>
            <a:pPr rtl="0">
              <a:spcBef>
                <a:spcPts val="0"/>
              </a:spcBef>
              <a:spcAft>
                <a:spcPts val="0"/>
              </a:spcAft>
            </a:pPr>
            <a:r>
              <a:rPr lang="pt-BR" sz="2800" b="1" dirty="0">
                <a:solidFill>
                  <a:srgbClr val="011033"/>
                </a:solidFill>
                <a:latin typeface="Century Gothic"/>
                <a:ea typeface="Century Gothic"/>
                <a:cs typeface="Century Gothic"/>
                <a:sym typeface="Century Gothic"/>
              </a:rPr>
              <a:t>Exemplo simples de matriz de escalonamento</a:t>
            </a:r>
          </a:p>
        </p:txBody>
      </p:sp>
      <p:sp>
        <p:nvSpPr>
          <p:cNvPr id="35" name="TextBox 34">
            <a:extLst>
              <a:ext uri="{FF2B5EF4-FFF2-40B4-BE49-F238E27FC236}">
                <a16:creationId xmlns:a16="http://schemas.microsoft.com/office/drawing/2014/main" id="{BC549CE6-0383-EF18-0DE0-ADFC082325F0}"/>
              </a:ext>
            </a:extLst>
          </p:cNvPr>
          <p:cNvSpPr txBox="1"/>
          <p:nvPr/>
        </p:nvSpPr>
        <p:spPr>
          <a:xfrm>
            <a:off x="335560" y="643117"/>
            <a:ext cx="10246714" cy="292388"/>
          </a:xfrm>
          <a:prstGeom prst="rect">
            <a:avLst/>
          </a:prstGeom>
          <a:noFill/>
        </p:spPr>
        <p:txBody>
          <a:bodyPr wrap="square">
            <a:spAutoFit/>
          </a:bodyPr>
          <a:lstStyle/>
          <a:p>
            <a:pPr rtl="0"/>
            <a:r>
              <a:rPr lang="pt-BR" sz="1300" b="0" i="0" u="none" strike="noStrike" dirty="0">
                <a:solidFill>
                  <a:srgbClr val="595959"/>
                </a:solidFill>
                <a:effectLst/>
                <a:highlight>
                  <a:srgbClr val="FFFFFF"/>
                </a:highlight>
                <a:latin typeface="Century Gothic" panose="020B0502020202020204" pitchFamily="34" charset="0"/>
              </a:rPr>
              <a:t>Você pode editar este texto, personalizá-lo com os dados do seu processo de escalonamento e alterar a fonte ou o estilo.</a:t>
            </a:r>
            <a:r>
              <a:rPr lang="pt-BR" sz="1300" dirty="0"/>
              <a:t> </a:t>
            </a:r>
          </a:p>
        </p:txBody>
      </p:sp>
    </p:spTree>
    <p:extLst>
      <p:ext uri="{BB962C8B-B14F-4D97-AF65-F5344CB8AC3E}">
        <p14:creationId xmlns:p14="http://schemas.microsoft.com/office/powerpoint/2010/main" val="88832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Os artigos, os modelos ou as informações disponibilizados pela Smartsheet no site são apenas para referência. Nós nos esforçamos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185</TotalTime>
  <Words>934</Words>
  <Application>Microsoft Office PowerPoint</Application>
  <PresentationFormat>Widescreen</PresentationFormat>
  <Paragraphs>110</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c060369</cp:lastModifiedBy>
  <cp:revision>50</cp:revision>
  <dcterms:created xsi:type="dcterms:W3CDTF">2024-06-23T02:36:30Z</dcterms:created>
  <dcterms:modified xsi:type="dcterms:W3CDTF">2024-10-24T12:26:39Z</dcterms:modified>
</cp:coreProperties>
</file>