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7" r:id="rId2"/>
    <p:sldId id="350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659"/>
    <a:srgbClr val="FFFF00"/>
    <a:srgbClr val="F7F9FB"/>
    <a:srgbClr val="EAEEF3"/>
    <a:srgbClr val="F3F0F0"/>
    <a:srgbClr val="E6DFDB"/>
    <a:srgbClr val="EDE4DB"/>
    <a:srgbClr val="FBF2EB"/>
    <a:srgbClr val="FE5A01"/>
    <a:srgbClr val="FFF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14" autoAdjust="0"/>
    <p:restoredTop sz="86447"/>
  </p:normalViewPr>
  <p:slideViewPr>
    <p:cSldViewPr snapToGrid="0" snapToObjects="1">
      <p:cViewPr varScale="1">
        <p:scale>
          <a:sx n="108" d="100"/>
          <a:sy n="108" d="100"/>
        </p:scale>
        <p:origin x="1272" y="10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7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t.smartsheet.com/try-it?trp=58149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TextBox 524">
            <a:extLst>
              <a:ext uri="{FF2B5EF4-FFF2-40B4-BE49-F238E27FC236}">
                <a16:creationId xmlns:a16="http://schemas.microsoft.com/office/drawing/2014/main" id="{993314DF-19A8-7BA0-E7D5-9AAE57CDF62A}"/>
              </a:ext>
            </a:extLst>
          </p:cNvPr>
          <p:cNvSpPr txBox="1"/>
          <p:nvPr/>
        </p:nvSpPr>
        <p:spPr>
          <a:xfrm>
            <a:off x="207847" y="154817"/>
            <a:ext cx="108270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EXEMPLO DE MODELO DE REGISTRO DE RISCOS </a:t>
            </a:r>
            <a:b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CONFORMIDADE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CCC84C-9BA0-F969-668B-A734D7110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562278"/>
              </p:ext>
            </p:extLst>
          </p:nvPr>
        </p:nvGraphicFramePr>
        <p:xfrm>
          <a:off x="303926" y="1097316"/>
          <a:ext cx="11633665" cy="55625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4856">
                  <a:extLst>
                    <a:ext uri="{9D8B030D-6E8A-4147-A177-3AD203B41FA5}">
                      <a16:colId xmlns:a16="http://schemas.microsoft.com/office/drawing/2014/main" val="2805350575"/>
                    </a:ext>
                  </a:extLst>
                </a:gridCol>
                <a:gridCol w="2284138">
                  <a:extLst>
                    <a:ext uri="{9D8B030D-6E8A-4147-A177-3AD203B41FA5}">
                      <a16:colId xmlns:a16="http://schemas.microsoft.com/office/drawing/2014/main" val="45450682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39088257"/>
                    </a:ext>
                  </a:extLst>
                </a:gridCol>
                <a:gridCol w="1223607">
                  <a:extLst>
                    <a:ext uri="{9D8B030D-6E8A-4147-A177-3AD203B41FA5}">
                      <a16:colId xmlns:a16="http://schemas.microsoft.com/office/drawing/2014/main" val="11568570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87306923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229967764"/>
                    </a:ext>
                  </a:extLst>
                </a:gridCol>
                <a:gridCol w="1157436">
                  <a:extLst>
                    <a:ext uri="{9D8B030D-6E8A-4147-A177-3AD203B41FA5}">
                      <a16:colId xmlns:a16="http://schemas.microsoft.com/office/drawing/2014/main" val="607476714"/>
                    </a:ext>
                  </a:extLst>
                </a:gridCol>
              </a:tblGrid>
              <a:tr h="54835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DESCRIÇÃO DO RISCO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DESCRIÇÃO DO IMPACTO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NÍVEL DO 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IMPACTO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NÍVEL DE PROBABILIDADE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NÍVEL DE PRIORIDADE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OPORTUNIDADES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PROPRIETÁRIO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53626"/>
                  </a:ext>
                </a:extLst>
              </a:tr>
              <a:tr h="708396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>
                          <a:effectLst/>
                          <a:latin typeface="Century Gothic" panose="020B0502020202020204" pitchFamily="34" charset="0"/>
                        </a:rPr>
                        <a:t>Forneça um breve resumo do risco.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O que acontecerá se o risco não for mitigado ou eliminado?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Avaliar de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1 (BAIXO) a 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5 (ALTO)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Avaliar de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1 (BAIXO) a 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5 (ALTO)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(IMPACTO X 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PROBABILIDADE)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Aborde o que for mais alto primeiro. 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O que pode ser feito para diminuir ou eliminar o impacto ou a probabilidade?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Quem é </a:t>
                      </a:r>
                    </a:p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responsável?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807988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A entrega do material está atrasada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Produção parada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Mantenha contato com o fornecedor principal e com fornecedores alternativos.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Hazel Christensen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657597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Defeitos nas máquinas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Atraso na produção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65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Aumente as inspeções.  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Tenha peças de reposição no local. 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Jason Desjardins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2929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Goteiras do telhado durante a chuva deixam o piso escorregadio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Escorregões e quedas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Solicite sinalização de segurança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Tenha esfregões disponíveis 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Conserte o teto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Luiza Smith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282117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Falta de proteção para os olhos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Aumento de lesões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Atraso na produção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Aumento de prêmios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65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Aumente a oferta 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Avisos de estoque baixo 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— Encontre fornecedores alternativos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Sheldon Greene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480327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391832"/>
                  </a:ext>
                </a:extLst>
              </a:tr>
              <a:tr h="53129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559392"/>
                  </a:ext>
                </a:extLst>
              </a:tr>
              <a:tr h="53129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149"/>
                  </a:ext>
                </a:extLst>
              </a:tr>
            </a:tbl>
          </a:graphicData>
        </a:graphic>
      </p:graphicFrame>
      <p:pic>
        <p:nvPicPr>
          <p:cNvPr id="6" name="Google Shape;93;p13">
            <a:hlinkClick r:id="rId2"/>
            <a:extLst>
              <a:ext uri="{FF2B5EF4-FFF2-40B4-BE49-F238E27FC236}">
                <a16:creationId xmlns:a16="http://schemas.microsoft.com/office/drawing/2014/main" id="{F7CC09AD-8AE3-2DA8-827F-272C059DBFDD}"/>
              </a:ext>
            </a:extLst>
          </p:cNvPr>
          <p:cNvPicPr preferRelativeResize="0"/>
          <p:nvPr/>
        </p:nvPicPr>
        <p:blipFill>
          <a:blip r:embed="rId3"/>
          <a:srcRect/>
          <a:stretch/>
        </p:blipFill>
        <p:spPr>
          <a:xfrm>
            <a:off x="8661050" y="226115"/>
            <a:ext cx="3276541" cy="651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6743BD-1851-932D-DAFA-E91171E4B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3894" y="3690431"/>
            <a:ext cx="2947317" cy="2913205"/>
          </a:xfrm>
          <a:prstGeom prst="rect">
            <a:avLst/>
          </a:prstGeom>
          <a:effectLst>
            <a:outerShdw blurRad="92329" dist="38100" dir="8100000" sx="102000" sy="102000" algn="ct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9751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TextBox 524">
            <a:extLst>
              <a:ext uri="{FF2B5EF4-FFF2-40B4-BE49-F238E27FC236}">
                <a16:creationId xmlns:a16="http://schemas.microsoft.com/office/drawing/2014/main" id="{993314DF-19A8-7BA0-E7D5-9AAE57CDF62A}"/>
              </a:ext>
            </a:extLst>
          </p:cNvPr>
          <p:cNvSpPr txBox="1"/>
          <p:nvPr/>
        </p:nvSpPr>
        <p:spPr>
          <a:xfrm>
            <a:off x="207847" y="154817"/>
            <a:ext cx="10543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-B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MODELO DE REGISTRO DE RISCOS DE CONFORMIDADE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CCC84C-9BA0-F969-668B-A734D7110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59770"/>
              </p:ext>
            </p:extLst>
          </p:nvPr>
        </p:nvGraphicFramePr>
        <p:xfrm>
          <a:off x="303926" y="830070"/>
          <a:ext cx="11640764" cy="55625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4856">
                  <a:extLst>
                    <a:ext uri="{9D8B030D-6E8A-4147-A177-3AD203B41FA5}">
                      <a16:colId xmlns:a16="http://schemas.microsoft.com/office/drawing/2014/main" val="280535057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5450682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39088257"/>
                    </a:ext>
                  </a:extLst>
                </a:gridCol>
                <a:gridCol w="1225296">
                  <a:extLst>
                    <a:ext uri="{9D8B030D-6E8A-4147-A177-3AD203B41FA5}">
                      <a16:colId xmlns:a16="http://schemas.microsoft.com/office/drawing/2014/main" val="11568570"/>
                    </a:ext>
                  </a:extLst>
                </a:gridCol>
                <a:gridCol w="1179576">
                  <a:extLst>
                    <a:ext uri="{9D8B030D-6E8A-4147-A177-3AD203B41FA5}">
                      <a16:colId xmlns:a16="http://schemas.microsoft.com/office/drawing/2014/main" val="287306923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229967764"/>
                    </a:ext>
                  </a:extLst>
                </a:gridCol>
                <a:gridCol w="1157436">
                  <a:extLst>
                    <a:ext uri="{9D8B030D-6E8A-4147-A177-3AD203B41FA5}">
                      <a16:colId xmlns:a16="http://schemas.microsoft.com/office/drawing/2014/main" val="607476714"/>
                    </a:ext>
                  </a:extLst>
                </a:gridCol>
              </a:tblGrid>
              <a:tr h="54835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>
                          <a:effectLst/>
                          <a:latin typeface="Century Gothic" panose="020B0502020202020204" pitchFamily="34" charset="0"/>
                        </a:rPr>
                        <a:t>DESCRIÇÃO DO RISCO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DESCRIÇÃO DO IMPACTO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NÍVEL DO </a:t>
                      </a:r>
                      <a:b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IMPACTO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NÍVEL DE PROBABILIDADE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NÍVEL DE PRIORIDADE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OPORTUNIDADES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  <a:latin typeface="Century Gothic" panose="020B0502020202020204" pitchFamily="34" charset="0"/>
                        </a:rPr>
                        <a:t>PROPRIETÁRIO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53626"/>
                  </a:ext>
                </a:extLst>
              </a:tr>
              <a:tr h="708396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>
                          <a:effectLst/>
                          <a:latin typeface="Century Gothic" panose="020B0502020202020204" pitchFamily="34" charset="0"/>
                        </a:rPr>
                        <a:t>Forneça um breve resumo do risco.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O que acontecerá se o risco não for mitigado ou eliminado?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Avaliar de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1 (BAIXO) a 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5 (ALTO)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Avaliar de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1 (BAIXO) a 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5 (ALTO)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(IMPACTO X 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PROBABILIDADE)</a:t>
                      </a:r>
                      <a:br>
                        <a:rPr lang="en-US" sz="90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Aborde o que for mais alto primeiro. 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O que pode ser feito para diminuir ou eliminar o impacto ou a probabilidade?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Quem é </a:t>
                      </a:r>
                    </a:p>
                    <a:p>
                      <a:pPr algn="l" rtl="0" fontAlgn="ctr"/>
                      <a:r>
                        <a:rPr lang="pt-BR" sz="900" u="none" strike="noStrike" dirty="0">
                          <a:effectLst/>
                          <a:latin typeface="Century Gothic" panose="020B0502020202020204" pitchFamily="34" charset="0"/>
                        </a:rPr>
                        <a:t>responsável?</a:t>
                      </a: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807988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657597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2929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282117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480327"/>
                  </a:ext>
                </a:extLst>
              </a:tr>
              <a:tr h="648633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391832"/>
                  </a:ext>
                </a:extLst>
              </a:tr>
              <a:tr h="531297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559392"/>
                  </a:ext>
                </a:extLst>
              </a:tr>
              <a:tr h="531297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29"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R="6729" marT="6729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943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169724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AVISO DE ISENÇÃO DE RESPONSABILIDADE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Os artigos, os modelos ou as informações disponibilizados pela Smartsheet no site são apenas para referência. </a:t>
                      </a:r>
                      <a:b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pt-BR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Nós nos esforçamos para manter as informações atualizadas e corretas, mas não damos garantia de qualquer natureza, seja explícita ou implícita, a respeito da integridade, precisão, confiabilidade, adequação ou disponibilidade do site ou das informações, dos artigos, dos modelos ou dos gráficos contidos no site. </a:t>
                      </a: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Portanto, toda confiança que você depositar nas informações será estritamente por sua própria conta e risco.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2428</TotalTime>
  <Words>450</Words>
  <Application>Microsoft Office PowerPoint</Application>
  <PresentationFormat>Widescreen</PresentationFormat>
  <Paragraphs>85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Ricky Nan</cp:lastModifiedBy>
  <cp:revision>61</cp:revision>
  <cp:lastPrinted>2020-08-31T22:23:58Z</cp:lastPrinted>
  <dcterms:created xsi:type="dcterms:W3CDTF">2021-07-07T23:54:57Z</dcterms:created>
  <dcterms:modified xsi:type="dcterms:W3CDTF">2024-12-08T07:44:12Z</dcterms:modified>
</cp:coreProperties>
</file>