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8" r:id="rId3"/>
    <p:sldId id="357"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030D8A"/>
    <a:srgbClr val="0033A3"/>
    <a:srgbClr val="CCEDB4"/>
    <a:srgbClr val="AADD83"/>
    <a:srgbClr val="6EDDB1"/>
    <a:srgbClr val="B6F1D3"/>
    <a:srgbClr val="B3DD4A"/>
    <a:srgbClr val="EFE896"/>
    <a:srgbClr val="E3D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96058"/>
  </p:normalViewPr>
  <p:slideViewPr>
    <p:cSldViewPr snapToGrid="0" snapToObjects="1">
      <p:cViewPr varScale="1">
        <p:scale>
          <a:sx n="64" d="100"/>
          <a:sy n="64" d="100"/>
        </p:scale>
        <p:origin x="66" y="104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58143"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3" y="0"/>
            <a:ext cx="11111434" cy="6858000"/>
            <a:chOff x="-3" y="0"/>
            <a:chExt cx="4918842"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4918841" cy="6858000"/>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tx2">
                <a:lumMod val="40000"/>
                <a:lumOff val="60000"/>
                <a:alpha val="25000"/>
              </a:scheme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2" y="1139131"/>
              <a:ext cx="3419058" cy="4579738"/>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4"/>
              <a:ext cx="2629259" cy="2275153"/>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538004" cy="1046440"/>
          </a:xfrm>
          <a:prstGeom prst="rect">
            <a:avLst/>
          </a:prstGeom>
          <a:noFill/>
          <a:effectLst/>
        </p:spPr>
        <p:txBody>
          <a:bodyPr wrap="square" rtlCol="0">
            <a:spAutoFit/>
          </a:bodyPr>
          <a:lstStyle/>
          <a:p>
            <a:pPr rtl="0"/>
            <a:r>
              <a:rPr lang="pt-BR" sz="3100" b="1" i="0" u="none" strike="noStrike" dirty="0">
                <a:solidFill>
                  <a:schemeClr val="tx1">
                    <a:lumMod val="65000"/>
                    <a:lumOff val="35000"/>
                  </a:schemeClr>
                </a:solidFill>
                <a:effectLst/>
                <a:latin typeface="Century Gothic" panose="020B0502020202020204" pitchFamily="34" charset="0"/>
              </a:rPr>
              <a:t>MATRIZ DE IMPACTO E ESFORÇO PARA PRIORIZAÇÃO </a:t>
            </a:r>
            <a:r>
              <a:rPr lang="pt-BR" sz="3100" b="1" dirty="0">
                <a:solidFill>
                  <a:schemeClr val="tx1">
                    <a:lumMod val="65000"/>
                    <a:lumOff val="35000"/>
                  </a:schemeClr>
                </a:solidFill>
                <a:latin typeface="Century Gothic" panose="020B0502020202020204" pitchFamily="34" charset="0"/>
              </a:rPr>
              <a:t>MODELO</a:t>
            </a: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a:srcRect/>
          <a:stretch/>
        </p:blipFill>
        <p:spPr>
          <a:xfrm>
            <a:off x="7909838" y="216932"/>
            <a:ext cx="4021200" cy="799797"/>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2433111"/>
            <a:ext cx="3369410" cy="3154069"/>
          </a:xfrm>
          <a:prstGeom prst="rect">
            <a:avLst/>
          </a:prstGeom>
          <a:noFill/>
        </p:spPr>
        <p:txBody>
          <a:bodyPr wrap="square" rtlCol="0">
            <a:spAutoFit/>
          </a:bodyPr>
          <a:lstStyle/>
          <a:p>
            <a:pPr rtl="0">
              <a:lnSpc>
                <a:spcPct val="150000"/>
              </a:lnSpc>
              <a:spcAft>
                <a:spcPts val="1200"/>
              </a:spcAft>
            </a:pPr>
            <a:r>
              <a:rPr lang="pt-BR" sz="1600" dirty="0">
                <a:latin typeface="Century Gothic" panose="020B0502020202020204" pitchFamily="34" charset="0"/>
              </a:rPr>
              <a:t>Use este modelo para priorizar tarefas ou projetos com base no impacto potencial e no esforço necessário, proporcionando mais eficiência na alocação de recursos e na tomada de decisões. </a:t>
            </a:r>
          </a:p>
          <a:p>
            <a:pPr rtl="0">
              <a:lnSpc>
                <a:spcPct val="150000"/>
              </a:lnSpc>
              <a:spcAft>
                <a:spcPts val="1200"/>
              </a:spcAft>
            </a:pPr>
            <a:r>
              <a:rPr lang="pt-BR" sz="1600" dirty="0">
                <a:latin typeface="Century Gothic" panose="020B0502020202020204" pitchFamily="34" charset="0"/>
              </a:rPr>
              <a:t>Modelo de exemplo no slide 3.</a:t>
            </a:r>
          </a:p>
        </p:txBody>
      </p:sp>
      <p:pic>
        <p:nvPicPr>
          <p:cNvPr id="3" name="Picture 2">
            <a:hlinkClick r:id="rId2"/>
            <a:extLst>
              <a:ext uri="{FF2B5EF4-FFF2-40B4-BE49-F238E27FC236}">
                <a16:creationId xmlns:a16="http://schemas.microsoft.com/office/drawing/2014/main" id="{2E37C277-D80A-41A3-E6A4-88977E5F24FC}"/>
              </a:ext>
            </a:extLst>
          </p:cNvPr>
          <p:cNvPicPr>
            <a:picLocks noChangeAspect="1"/>
          </p:cNvPicPr>
          <p:nvPr/>
        </p:nvPicPr>
        <p:blipFill>
          <a:blip r:embed="rId3"/>
          <a:srcRect/>
          <a:stretch/>
        </p:blipFill>
        <p:spPr>
          <a:xfrm>
            <a:off x="7909838" y="216762"/>
            <a:ext cx="4021200" cy="799797"/>
          </a:xfrm>
          <a:prstGeom prst="rect">
            <a:avLst/>
          </a:prstGeom>
        </p:spPr>
      </p:pic>
      <p:pic>
        <p:nvPicPr>
          <p:cNvPr id="8" name="Picture 7" descr="A diagram of a diagram&#10;&#10;Description automatically generated with medium confidence">
            <a:extLst>
              <a:ext uri="{FF2B5EF4-FFF2-40B4-BE49-F238E27FC236}">
                <a16:creationId xmlns:a16="http://schemas.microsoft.com/office/drawing/2014/main" id="{C5E0507B-B959-6A2A-F9A9-F51658E62DF3}"/>
              </a:ext>
            </a:extLst>
          </p:cNvPr>
          <p:cNvPicPr>
            <a:picLocks noChangeAspect="1"/>
          </p:cNvPicPr>
          <p:nvPr/>
        </p:nvPicPr>
        <p:blipFill>
          <a:blip r:embed="rId4"/>
          <a:stretch>
            <a:fillRect/>
          </a:stretch>
        </p:blipFill>
        <p:spPr>
          <a:xfrm>
            <a:off x="4174434" y="1496164"/>
            <a:ext cx="7820715" cy="5049834"/>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50D103-6AEF-4ECB-CF8B-BADEFC1B3314}"/>
              </a:ext>
            </a:extLst>
          </p:cNvPr>
          <p:cNvSpPr txBox="1"/>
          <p:nvPr/>
        </p:nvSpPr>
        <p:spPr>
          <a:xfrm>
            <a:off x="209891" y="137250"/>
            <a:ext cx="10388155" cy="523220"/>
          </a:xfrm>
          <a:prstGeom prst="rect">
            <a:avLst/>
          </a:prstGeom>
          <a:noFill/>
          <a:effectLst/>
        </p:spPr>
        <p:txBody>
          <a:bodyPr wrap="square" rtlCol="0">
            <a:spAutoFit/>
          </a:bodyPr>
          <a:lstStyle/>
          <a:p>
            <a:pPr rtl="0"/>
            <a:r>
              <a:rPr lang="pt-BR" sz="2800" i="0" u="none" strike="noStrike" dirty="0">
                <a:solidFill>
                  <a:schemeClr val="tx1">
                    <a:lumMod val="65000"/>
                    <a:lumOff val="35000"/>
                  </a:schemeClr>
                </a:solidFill>
                <a:effectLst/>
                <a:latin typeface="Century Gothic" panose="020B0502020202020204" pitchFamily="34" charset="0"/>
              </a:rPr>
              <a:t>MATRIZ DE IMPACTO E ESFORÇO PARA PRIORIZAÇÃO </a:t>
            </a:r>
          </a:p>
        </p:txBody>
      </p:sp>
      <p:sp>
        <p:nvSpPr>
          <p:cNvPr id="10" name="Text Box 1">
            <a:extLst>
              <a:ext uri="{FF2B5EF4-FFF2-40B4-BE49-F238E27FC236}">
                <a16:creationId xmlns:a16="http://schemas.microsoft.com/office/drawing/2014/main" id="{9A6DAB1B-5A8C-819F-82AF-1B36967145C1}"/>
              </a:ext>
            </a:extLst>
          </p:cNvPr>
          <p:cNvSpPr txBox="1"/>
          <p:nvPr/>
        </p:nvSpPr>
        <p:spPr>
          <a:xfrm>
            <a:off x="208724" y="853219"/>
            <a:ext cx="1527815" cy="5669280"/>
          </a:xfrm>
          <a:prstGeom prst="rect">
            <a:avLst/>
          </a:prstGeom>
          <a:solidFill>
            <a:schemeClr val="accent3">
              <a:lumMod val="20000"/>
              <a:lumOff val="80000"/>
            </a:schemeClr>
          </a:solidFill>
          <a:ln w="6350">
            <a:noFill/>
          </a:ln>
        </p:spPr>
        <p:txBody>
          <a:bodyPr rot="0" spcFirstLastPara="0" vert="horz" wrap="square" lIns="137160" tIns="137160" rIns="5400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RESULTADOS RÁPIDOS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Tarefas de baixo esforço e alto impacto que podem ser concluídas rapidamente e geram benefícios imediatos.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PROJETOS GRANDES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Iniciativas de alto impacto que exigem esforço e recursos substanciais, resultando em benefícios significativos a longo prazo.</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PROJETOS PEQUENOS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Tarefas de impacto moderado que são relativamente fáceis de implementar e contribuem para melhorias incrementais.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ATIVIDADES IMPRODUTIVAS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Atividades de baixo impacto que consomem recursos sem fornecer resultados significativos.</a:t>
            </a:r>
          </a:p>
        </p:txBody>
      </p:sp>
      <p:sp>
        <p:nvSpPr>
          <p:cNvPr id="11" name="Up-Down Arrow 10">
            <a:extLst>
              <a:ext uri="{FF2B5EF4-FFF2-40B4-BE49-F238E27FC236}">
                <a16:creationId xmlns:a16="http://schemas.microsoft.com/office/drawing/2014/main" id="{120D7345-5A99-702E-37E5-76156B5DF243}"/>
              </a:ext>
            </a:extLst>
          </p:cNvPr>
          <p:cNvSpPr/>
          <p:nvPr/>
        </p:nvSpPr>
        <p:spPr>
          <a:xfrm>
            <a:off x="6527443" y="644500"/>
            <a:ext cx="624822" cy="6085840"/>
          </a:xfrm>
          <a:prstGeom prst="upDownArrow">
            <a:avLst>
              <a:gd name="adj1" fmla="val 46295"/>
              <a:gd name="adj2" fmla="val 50000"/>
            </a:avLst>
          </a:prstGeom>
          <a:gradFill>
            <a:gsLst>
              <a:gs pos="51000">
                <a:schemeClr val="bg2">
                  <a:lumMod val="75000"/>
                </a:schemeClr>
              </a:gs>
              <a:gs pos="0">
                <a:srgbClr val="3CB3C4"/>
              </a:gs>
              <a:gs pos="100000">
                <a:srgbClr val="EE4E3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Up-Down Arrow 11">
            <a:extLst>
              <a:ext uri="{FF2B5EF4-FFF2-40B4-BE49-F238E27FC236}">
                <a16:creationId xmlns:a16="http://schemas.microsoft.com/office/drawing/2014/main" id="{64378AE6-3D12-5B19-26D3-CCD88147EBBB}"/>
              </a:ext>
            </a:extLst>
          </p:cNvPr>
          <p:cNvSpPr/>
          <p:nvPr/>
        </p:nvSpPr>
        <p:spPr>
          <a:xfrm rot="5400000">
            <a:off x="6545864" y="-1304009"/>
            <a:ext cx="624840" cy="9978322"/>
          </a:xfrm>
          <a:prstGeom prst="upDownArrow">
            <a:avLst>
              <a:gd name="adj1" fmla="val 46295"/>
              <a:gd name="adj2" fmla="val 50000"/>
            </a:avLst>
          </a:prstGeom>
          <a:gradFill>
            <a:gsLst>
              <a:gs pos="48000">
                <a:schemeClr val="bg2">
                  <a:lumMod val="75000"/>
                </a:schemeClr>
              </a:gs>
              <a:gs pos="0">
                <a:srgbClr val="B36519"/>
              </a:gs>
              <a:gs pos="100000">
                <a:srgbClr val="7BA88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3">
            <a:extLst>
              <a:ext uri="{FF2B5EF4-FFF2-40B4-BE49-F238E27FC236}">
                <a16:creationId xmlns:a16="http://schemas.microsoft.com/office/drawing/2014/main" id="{E2E97B57-798C-424A-FEAE-942ECEFD9C99}"/>
              </a:ext>
            </a:extLst>
          </p:cNvPr>
          <p:cNvSpPr txBox="1"/>
          <p:nvPr/>
        </p:nvSpPr>
        <p:spPr>
          <a:xfrm>
            <a:off x="2209745" y="3540100"/>
            <a:ext cx="1462998" cy="27432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URGENTE</a:t>
            </a:r>
          </a:p>
        </p:txBody>
      </p:sp>
      <p:sp>
        <p:nvSpPr>
          <p:cNvPr id="14" name="Text Box 3">
            <a:extLst>
              <a:ext uri="{FF2B5EF4-FFF2-40B4-BE49-F238E27FC236}">
                <a16:creationId xmlns:a16="http://schemas.microsoft.com/office/drawing/2014/main" id="{75D5CF24-F6A4-5B0E-CD40-C27495679118}"/>
              </a:ext>
            </a:extLst>
          </p:cNvPr>
          <p:cNvSpPr txBox="1"/>
          <p:nvPr/>
        </p:nvSpPr>
        <p:spPr>
          <a:xfrm>
            <a:off x="9676840" y="3540100"/>
            <a:ext cx="1737310" cy="27432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NÃO URGENTE</a:t>
            </a:r>
          </a:p>
        </p:txBody>
      </p:sp>
      <p:sp>
        <p:nvSpPr>
          <p:cNvPr id="15" name="Text Box 3">
            <a:extLst>
              <a:ext uri="{FF2B5EF4-FFF2-40B4-BE49-F238E27FC236}">
                <a16:creationId xmlns:a16="http://schemas.microsoft.com/office/drawing/2014/main" id="{FA413F54-2C37-5F99-3459-A32F0D3B4111}"/>
              </a:ext>
            </a:extLst>
          </p:cNvPr>
          <p:cNvSpPr txBox="1"/>
          <p:nvPr/>
        </p:nvSpPr>
        <p:spPr>
          <a:xfrm rot="16200000">
            <a:off x="5842269" y="5255239"/>
            <a:ext cx="1978660" cy="274312"/>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NÃO IMPORTANTE</a:t>
            </a:r>
          </a:p>
        </p:txBody>
      </p:sp>
      <p:sp>
        <p:nvSpPr>
          <p:cNvPr id="16" name="Text Box 3">
            <a:extLst>
              <a:ext uri="{FF2B5EF4-FFF2-40B4-BE49-F238E27FC236}">
                <a16:creationId xmlns:a16="http://schemas.microsoft.com/office/drawing/2014/main" id="{0337B52C-BE38-7EC8-3548-77EFF3A1A9C1}"/>
              </a:ext>
            </a:extLst>
          </p:cNvPr>
          <p:cNvSpPr txBox="1"/>
          <p:nvPr/>
        </p:nvSpPr>
        <p:spPr>
          <a:xfrm rot="16200000">
            <a:off x="6019434" y="1660504"/>
            <a:ext cx="1645920" cy="274312"/>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IMPORTANTE</a:t>
            </a:r>
          </a:p>
        </p:txBody>
      </p:sp>
      <p:sp>
        <p:nvSpPr>
          <p:cNvPr id="17" name="Rectangle 16">
            <a:extLst>
              <a:ext uri="{FF2B5EF4-FFF2-40B4-BE49-F238E27FC236}">
                <a16:creationId xmlns:a16="http://schemas.microsoft.com/office/drawing/2014/main" id="{4A4A81BF-0612-1681-3306-23FA8F49FFA1}"/>
              </a:ext>
            </a:extLst>
          </p:cNvPr>
          <p:cNvSpPr/>
          <p:nvPr/>
        </p:nvSpPr>
        <p:spPr>
          <a:xfrm>
            <a:off x="2285943" y="1050900"/>
            <a:ext cx="4308388" cy="2385486"/>
          </a:xfrm>
          <a:prstGeom prst="rect">
            <a:avLst/>
          </a:prstGeom>
          <a:solidFill>
            <a:srgbClr val="CEF1EF"/>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137160" rIns="91440" bIns="45720" numCol="1" spcCol="0" rtlCol="0" fromWordArt="0" anchor="t" anchorCtr="0" forceAA="0" compatLnSpc="1">
            <a:prstTxWarp prst="textNoShape">
              <a:avLst/>
            </a:prstTxWarp>
            <a:noAutofit/>
          </a:bodyPr>
          <a:lstStyle/>
          <a:p>
            <a:pPr marL="171450" marR="0" indent="-171450" rtl="0">
              <a:lnSpc>
                <a:spcPct val="115000"/>
              </a:lnSpc>
              <a:spcBef>
                <a:spcPts val="0"/>
              </a:spcBef>
              <a:spcAft>
                <a:spcPts val="800"/>
              </a:spcAft>
              <a:buClr>
                <a:srgbClr val="3194A2"/>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Resultado rápido Um</a:t>
            </a:r>
          </a:p>
        </p:txBody>
      </p:sp>
      <p:sp>
        <p:nvSpPr>
          <p:cNvPr id="18" name="Text Box 3">
            <a:extLst>
              <a:ext uri="{FF2B5EF4-FFF2-40B4-BE49-F238E27FC236}">
                <a16:creationId xmlns:a16="http://schemas.microsoft.com/office/drawing/2014/main" id="{1F8712EE-ACAE-2779-266E-C201B121E551}"/>
              </a:ext>
            </a:extLst>
          </p:cNvPr>
          <p:cNvSpPr txBox="1"/>
          <p:nvPr/>
        </p:nvSpPr>
        <p:spPr>
          <a:xfrm>
            <a:off x="2285942" y="3121000"/>
            <a:ext cx="4313953" cy="310515"/>
          </a:xfrm>
          <a:prstGeom prst="rect">
            <a:avLst/>
          </a:prstGeom>
          <a:solidFill>
            <a:srgbClr val="3CB3C4"/>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CEF1EF"/>
                </a:solidFill>
                <a:effectLst/>
                <a:latin typeface="Century Gothic" panose="020B0502020202020204" pitchFamily="34" charset="0"/>
                <a:ea typeface="Times New Roman" panose="02020603050405020304" pitchFamily="18" charset="0"/>
                <a:cs typeface="Times New Roman" panose="02020603050405020304" pitchFamily="18" charset="0"/>
              </a:rPr>
              <a:t>RESULTADOS RÁPIDOS</a:t>
            </a:r>
          </a:p>
        </p:txBody>
      </p:sp>
      <p:sp>
        <p:nvSpPr>
          <p:cNvPr id="19" name="Rectangle 18">
            <a:extLst>
              <a:ext uri="{FF2B5EF4-FFF2-40B4-BE49-F238E27FC236}">
                <a16:creationId xmlns:a16="http://schemas.microsoft.com/office/drawing/2014/main" id="{457449C1-BFF0-4E7D-B852-045CEF20C5F3}"/>
              </a:ext>
            </a:extLst>
          </p:cNvPr>
          <p:cNvSpPr/>
          <p:nvPr/>
        </p:nvSpPr>
        <p:spPr>
          <a:xfrm>
            <a:off x="7106105" y="1050900"/>
            <a:ext cx="4308045" cy="2385060"/>
          </a:xfrm>
          <a:prstGeom prst="rect">
            <a:avLst/>
          </a:prstGeom>
          <a:solidFill>
            <a:srgbClr val="F5E3CC"/>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137160" rIns="91440" bIns="45720" numCol="1" spcCol="0" rtlCol="0" fromWordArt="0" anchor="t" anchorCtr="0" forceAA="0" compatLnSpc="1">
            <a:prstTxWarp prst="textNoShape">
              <a:avLst/>
            </a:prstTxWarp>
            <a:noAutofit/>
          </a:bodyPr>
          <a:lstStyle/>
          <a:p>
            <a:pPr marL="171450" marR="0" indent="-171450" rtl="0">
              <a:lnSpc>
                <a:spcPct val="115000"/>
              </a:lnSpc>
              <a:spcBef>
                <a:spcPts val="0"/>
              </a:spcBef>
              <a:spcAft>
                <a:spcPts val="800"/>
              </a:spcAft>
              <a:buClr>
                <a:srgbClr val="945315"/>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Projeto grande Um</a:t>
            </a:r>
          </a:p>
        </p:txBody>
      </p:sp>
      <p:sp>
        <p:nvSpPr>
          <p:cNvPr id="20" name="Text Box 3">
            <a:extLst>
              <a:ext uri="{FF2B5EF4-FFF2-40B4-BE49-F238E27FC236}">
                <a16:creationId xmlns:a16="http://schemas.microsoft.com/office/drawing/2014/main" id="{B35D710F-FDE3-F5FB-C3C3-383594E29156}"/>
              </a:ext>
            </a:extLst>
          </p:cNvPr>
          <p:cNvSpPr txBox="1"/>
          <p:nvPr/>
        </p:nvSpPr>
        <p:spPr>
          <a:xfrm>
            <a:off x="7106104" y="3121000"/>
            <a:ext cx="4313953" cy="310515"/>
          </a:xfrm>
          <a:prstGeom prst="rect">
            <a:avLst/>
          </a:prstGeom>
          <a:solidFill>
            <a:srgbClr val="B36519"/>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5E3CC"/>
                </a:solidFill>
                <a:effectLst/>
                <a:latin typeface="Century Gothic" panose="020B0502020202020204" pitchFamily="34" charset="0"/>
                <a:ea typeface="Times New Roman" panose="02020603050405020304" pitchFamily="18" charset="0"/>
                <a:cs typeface="Times New Roman" panose="02020603050405020304" pitchFamily="18" charset="0"/>
              </a:rPr>
              <a:t>PROJETOS GRANDES</a:t>
            </a:r>
          </a:p>
        </p:txBody>
      </p:sp>
      <p:sp>
        <p:nvSpPr>
          <p:cNvPr id="26" name="Rectangle 25">
            <a:extLst>
              <a:ext uri="{FF2B5EF4-FFF2-40B4-BE49-F238E27FC236}">
                <a16:creationId xmlns:a16="http://schemas.microsoft.com/office/drawing/2014/main" id="{E5A74DC3-0B48-B609-E767-C8390C4377D5}"/>
              </a:ext>
            </a:extLst>
          </p:cNvPr>
          <p:cNvSpPr/>
          <p:nvPr/>
        </p:nvSpPr>
        <p:spPr>
          <a:xfrm>
            <a:off x="2285944" y="3933800"/>
            <a:ext cx="4308044" cy="2385060"/>
          </a:xfrm>
          <a:prstGeom prst="rect">
            <a:avLst/>
          </a:prstGeom>
          <a:solidFill>
            <a:srgbClr val="E6E9D2"/>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411480" rIns="91440" bIns="45720" numCol="1" spcCol="0" rtlCol="0" fromWordArt="0" anchor="t" anchorCtr="0" forceAA="0" compatLnSpc="1">
            <a:prstTxWarp prst="textNoShape">
              <a:avLst/>
            </a:prstTxWarp>
            <a:noAutofit/>
          </a:bodyPr>
          <a:lstStyle/>
          <a:p>
            <a:pPr marL="173990" marR="0" indent="-173990" rtl="0">
              <a:lnSpc>
                <a:spcPct val="115000"/>
              </a:lnSpc>
              <a:spcBef>
                <a:spcPts val="0"/>
              </a:spcBef>
              <a:spcAft>
                <a:spcPts val="800"/>
              </a:spcAft>
              <a:buClr>
                <a:srgbClr val="63876E"/>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Projeto pequeno Um</a:t>
            </a:r>
          </a:p>
        </p:txBody>
      </p:sp>
      <p:sp>
        <p:nvSpPr>
          <p:cNvPr id="27" name="Text Box 3">
            <a:extLst>
              <a:ext uri="{FF2B5EF4-FFF2-40B4-BE49-F238E27FC236}">
                <a16:creationId xmlns:a16="http://schemas.microsoft.com/office/drawing/2014/main" id="{74529D69-3548-3144-A27C-117D70D36E09}"/>
              </a:ext>
            </a:extLst>
          </p:cNvPr>
          <p:cNvSpPr txBox="1"/>
          <p:nvPr/>
        </p:nvSpPr>
        <p:spPr>
          <a:xfrm>
            <a:off x="2285943" y="3933801"/>
            <a:ext cx="4308044" cy="309360"/>
          </a:xfrm>
          <a:prstGeom prst="rect">
            <a:avLst/>
          </a:prstGeom>
          <a:solidFill>
            <a:srgbClr val="7BA889"/>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E6E9D2"/>
                </a:solidFill>
                <a:effectLst/>
                <a:latin typeface="Century Gothic" panose="020B0502020202020204" pitchFamily="34" charset="0"/>
                <a:ea typeface="Times New Roman" panose="02020603050405020304" pitchFamily="18" charset="0"/>
                <a:cs typeface="Times New Roman" panose="02020603050405020304" pitchFamily="18" charset="0"/>
              </a:rPr>
              <a:t>PROJETOS PEQUENOS</a:t>
            </a:r>
          </a:p>
        </p:txBody>
      </p:sp>
      <p:sp>
        <p:nvSpPr>
          <p:cNvPr id="24" name="Rectangle 23">
            <a:extLst>
              <a:ext uri="{FF2B5EF4-FFF2-40B4-BE49-F238E27FC236}">
                <a16:creationId xmlns:a16="http://schemas.microsoft.com/office/drawing/2014/main" id="{E950B111-79AD-D265-2462-37F416CAF884}"/>
              </a:ext>
            </a:extLst>
          </p:cNvPr>
          <p:cNvSpPr/>
          <p:nvPr/>
        </p:nvSpPr>
        <p:spPr>
          <a:xfrm>
            <a:off x="7106104" y="3933800"/>
            <a:ext cx="4308046" cy="2385060"/>
          </a:xfrm>
          <a:prstGeom prst="rect">
            <a:avLst/>
          </a:prstGeom>
          <a:solidFill>
            <a:srgbClr val="FDEDDB"/>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411480" rIns="91440" bIns="45720" numCol="1" spcCol="0" rtlCol="0" fromWordArt="0" anchor="t" anchorCtr="0" forceAA="0" compatLnSpc="1">
            <a:prstTxWarp prst="textNoShape">
              <a:avLst/>
            </a:prstTxWarp>
            <a:noAutofit/>
          </a:bodyPr>
          <a:lstStyle/>
          <a:p>
            <a:pPr marL="173990" marR="0" indent="-173990" rtl="0">
              <a:lnSpc>
                <a:spcPct val="115000"/>
              </a:lnSpc>
              <a:spcBef>
                <a:spcPts val="0"/>
              </a:spcBef>
              <a:spcAft>
                <a:spcPts val="800"/>
              </a:spcAft>
              <a:buClr>
                <a:srgbClr val="B13B28"/>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Atividade improdutiva Um</a:t>
            </a:r>
          </a:p>
        </p:txBody>
      </p:sp>
      <p:sp>
        <p:nvSpPr>
          <p:cNvPr id="25" name="Text Box 3">
            <a:extLst>
              <a:ext uri="{FF2B5EF4-FFF2-40B4-BE49-F238E27FC236}">
                <a16:creationId xmlns:a16="http://schemas.microsoft.com/office/drawing/2014/main" id="{492CFC43-502A-44F0-DD3E-98114BA76119}"/>
              </a:ext>
            </a:extLst>
          </p:cNvPr>
          <p:cNvSpPr txBox="1"/>
          <p:nvPr/>
        </p:nvSpPr>
        <p:spPr>
          <a:xfrm>
            <a:off x="7106108" y="3934010"/>
            <a:ext cx="4313953" cy="310896"/>
          </a:xfrm>
          <a:prstGeom prst="rect">
            <a:avLst/>
          </a:prstGeom>
          <a:solidFill>
            <a:srgbClr val="EE4E34"/>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DEDDB"/>
                </a:solidFill>
                <a:effectLst/>
                <a:latin typeface="Century Gothic" panose="020B0502020202020204" pitchFamily="34" charset="0"/>
                <a:ea typeface="Times New Roman" panose="02020603050405020304" pitchFamily="18" charset="0"/>
                <a:cs typeface="Times New Roman" panose="02020603050405020304" pitchFamily="18" charset="0"/>
              </a:rPr>
              <a:t>ATIVIDADES IMPRODUTIVAS</a:t>
            </a:r>
          </a:p>
        </p:txBody>
      </p:sp>
      <p:cxnSp>
        <p:nvCxnSpPr>
          <p:cNvPr id="23" name="Straight Connector 22">
            <a:extLst>
              <a:ext uri="{FF2B5EF4-FFF2-40B4-BE49-F238E27FC236}">
                <a16:creationId xmlns:a16="http://schemas.microsoft.com/office/drawing/2014/main" id="{8CFCA6A5-2037-FC22-8361-5E4AA1832C5F}"/>
              </a:ext>
            </a:extLst>
          </p:cNvPr>
          <p:cNvCxnSpPr/>
          <p:nvPr/>
        </p:nvCxnSpPr>
        <p:spPr>
          <a:xfrm>
            <a:off x="208724" y="853219"/>
            <a:ext cx="0" cy="566928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890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50D103-6AEF-4ECB-CF8B-BADEFC1B3314}"/>
              </a:ext>
            </a:extLst>
          </p:cNvPr>
          <p:cNvSpPr txBox="1"/>
          <p:nvPr/>
        </p:nvSpPr>
        <p:spPr>
          <a:xfrm>
            <a:off x="209891" y="137250"/>
            <a:ext cx="11637554" cy="523220"/>
          </a:xfrm>
          <a:prstGeom prst="rect">
            <a:avLst/>
          </a:prstGeom>
          <a:noFill/>
          <a:effectLst/>
        </p:spPr>
        <p:txBody>
          <a:bodyPr wrap="square" rtlCol="0">
            <a:spAutoFit/>
          </a:bodyPr>
          <a:lstStyle/>
          <a:p>
            <a:pPr rtl="0"/>
            <a:r>
              <a:rPr lang="pt-BR" sz="2800" i="0" u="none" strike="noStrike" dirty="0">
                <a:solidFill>
                  <a:schemeClr val="tx1">
                    <a:lumMod val="65000"/>
                    <a:lumOff val="35000"/>
                  </a:schemeClr>
                </a:solidFill>
                <a:effectLst/>
                <a:latin typeface="Century Gothic" panose="020B0502020202020204" pitchFamily="34" charset="0"/>
              </a:rPr>
              <a:t>MATRIZ DE IMPACTO E ESFORÇO PARA PRIORIZAÇÃO – EXEMPLO </a:t>
            </a:r>
          </a:p>
        </p:txBody>
      </p:sp>
      <p:sp>
        <p:nvSpPr>
          <p:cNvPr id="10" name="Text Box 1">
            <a:extLst>
              <a:ext uri="{FF2B5EF4-FFF2-40B4-BE49-F238E27FC236}">
                <a16:creationId xmlns:a16="http://schemas.microsoft.com/office/drawing/2014/main" id="{9A6DAB1B-5A8C-819F-82AF-1B36967145C1}"/>
              </a:ext>
            </a:extLst>
          </p:cNvPr>
          <p:cNvSpPr txBox="1"/>
          <p:nvPr/>
        </p:nvSpPr>
        <p:spPr>
          <a:xfrm>
            <a:off x="208724" y="853219"/>
            <a:ext cx="1527815" cy="5669280"/>
          </a:xfrm>
          <a:prstGeom prst="rect">
            <a:avLst/>
          </a:prstGeom>
          <a:solidFill>
            <a:schemeClr val="accent3">
              <a:lumMod val="20000"/>
              <a:lumOff val="80000"/>
            </a:schemeClr>
          </a:solidFill>
          <a:ln w="6350">
            <a:noFill/>
          </a:ln>
        </p:spPr>
        <p:txBody>
          <a:bodyPr rot="0" spcFirstLastPara="0" vert="horz" wrap="square" lIns="137160" tIns="137160" rIns="54000" bIns="45720" numCol="1" spcCol="0" rtlCol="0" fromWordArt="0" anchor="t" anchorCtr="0" forceAA="0" compatLnSpc="1">
            <a:prstTxWarp prst="textNoShape">
              <a:avLst/>
            </a:prstTxWarp>
            <a:noAutofit/>
          </a:bodyPr>
          <a:lstStyle/>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RESULTADOS RÁPIDOS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Tarefas de baixo esforço e alto impacto que podem ser concluídas rapidamente e geram benefícios imediatos.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PROJETOS GRANDES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Iniciativas de alto impacto que exigem esforço e recursos substanciais, resultando em benefícios significativos a longo prazo.</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PROJETOS PEQUENOS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Tarefas de impacto moderado que são relativamente fáceis de implementar e contribuem para melhorias incrementais.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 </a:t>
            </a:r>
          </a:p>
          <a:p>
            <a:pPr marL="0" marR="0" rtl="0">
              <a:lnSpc>
                <a:spcPct val="115000"/>
              </a:lnSpc>
              <a:spcBef>
                <a:spcPts val="0"/>
              </a:spcBef>
              <a:spcAft>
                <a:spcPts val="0"/>
              </a:spcAft>
            </a:pPr>
            <a:r>
              <a:rPr lang="pt-BR" sz="1000" dirty="0">
                <a:effectLst/>
                <a:latin typeface="Century Gothic" panose="020B0502020202020204" pitchFamily="34" charset="0"/>
                <a:ea typeface="Times New Roman" panose="02020603050405020304" pitchFamily="18" charset="0"/>
                <a:cs typeface="Times New Roman" panose="02020603050405020304" pitchFamily="18" charset="0"/>
              </a:rPr>
              <a:t>ATIVIDADES IMPRODUTIVAS</a:t>
            </a:r>
          </a:p>
          <a:p>
            <a:pPr marL="0" marR="0" rtl="0">
              <a:lnSpc>
                <a:spcPct val="115000"/>
              </a:lnSpc>
              <a:spcBef>
                <a:spcPts val="0"/>
              </a:spcBef>
              <a:spcAft>
                <a:spcPts val="0"/>
              </a:spcAft>
            </a:pPr>
            <a:r>
              <a:rPr lang="pt-BR" sz="900" dirty="0">
                <a:effectLst/>
                <a:latin typeface="Century Gothic" panose="020B0502020202020204" pitchFamily="34" charset="0"/>
                <a:ea typeface="Times New Roman" panose="02020603050405020304" pitchFamily="18" charset="0"/>
                <a:cs typeface="Times New Roman" panose="02020603050405020304" pitchFamily="18" charset="0"/>
              </a:rPr>
              <a:t>Atividades de baixo impacto que consomem recursos sem fornecer resultados significativos.</a:t>
            </a:r>
          </a:p>
        </p:txBody>
      </p:sp>
      <p:sp>
        <p:nvSpPr>
          <p:cNvPr id="11" name="Up-Down Arrow 10">
            <a:extLst>
              <a:ext uri="{FF2B5EF4-FFF2-40B4-BE49-F238E27FC236}">
                <a16:creationId xmlns:a16="http://schemas.microsoft.com/office/drawing/2014/main" id="{120D7345-5A99-702E-37E5-76156B5DF243}"/>
              </a:ext>
            </a:extLst>
          </p:cNvPr>
          <p:cNvSpPr/>
          <p:nvPr/>
        </p:nvSpPr>
        <p:spPr>
          <a:xfrm>
            <a:off x="6527443" y="644500"/>
            <a:ext cx="624822" cy="6085840"/>
          </a:xfrm>
          <a:prstGeom prst="upDownArrow">
            <a:avLst>
              <a:gd name="adj1" fmla="val 46295"/>
              <a:gd name="adj2" fmla="val 50000"/>
            </a:avLst>
          </a:prstGeom>
          <a:gradFill>
            <a:gsLst>
              <a:gs pos="51000">
                <a:schemeClr val="bg2">
                  <a:lumMod val="75000"/>
                </a:schemeClr>
              </a:gs>
              <a:gs pos="0">
                <a:srgbClr val="3CB3C4"/>
              </a:gs>
              <a:gs pos="100000">
                <a:srgbClr val="EE4E3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Up-Down Arrow 11">
            <a:extLst>
              <a:ext uri="{FF2B5EF4-FFF2-40B4-BE49-F238E27FC236}">
                <a16:creationId xmlns:a16="http://schemas.microsoft.com/office/drawing/2014/main" id="{64378AE6-3D12-5B19-26D3-CCD88147EBBB}"/>
              </a:ext>
            </a:extLst>
          </p:cNvPr>
          <p:cNvSpPr/>
          <p:nvPr/>
        </p:nvSpPr>
        <p:spPr>
          <a:xfrm rot="5400000">
            <a:off x="6545864" y="-1304009"/>
            <a:ext cx="624840" cy="9978322"/>
          </a:xfrm>
          <a:prstGeom prst="upDownArrow">
            <a:avLst>
              <a:gd name="adj1" fmla="val 46295"/>
              <a:gd name="adj2" fmla="val 50000"/>
            </a:avLst>
          </a:prstGeom>
          <a:gradFill>
            <a:gsLst>
              <a:gs pos="48000">
                <a:schemeClr val="bg2">
                  <a:lumMod val="75000"/>
                </a:schemeClr>
              </a:gs>
              <a:gs pos="0">
                <a:srgbClr val="B36519"/>
              </a:gs>
              <a:gs pos="100000">
                <a:srgbClr val="7BA88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3">
            <a:extLst>
              <a:ext uri="{FF2B5EF4-FFF2-40B4-BE49-F238E27FC236}">
                <a16:creationId xmlns:a16="http://schemas.microsoft.com/office/drawing/2014/main" id="{E2E97B57-798C-424A-FEAE-942ECEFD9C99}"/>
              </a:ext>
            </a:extLst>
          </p:cNvPr>
          <p:cNvSpPr txBox="1"/>
          <p:nvPr/>
        </p:nvSpPr>
        <p:spPr>
          <a:xfrm>
            <a:off x="2209745" y="3540100"/>
            <a:ext cx="1462998" cy="27432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URGENTE</a:t>
            </a:r>
          </a:p>
        </p:txBody>
      </p:sp>
      <p:sp>
        <p:nvSpPr>
          <p:cNvPr id="14" name="Text Box 3">
            <a:extLst>
              <a:ext uri="{FF2B5EF4-FFF2-40B4-BE49-F238E27FC236}">
                <a16:creationId xmlns:a16="http://schemas.microsoft.com/office/drawing/2014/main" id="{75D5CF24-F6A4-5B0E-CD40-C27495679118}"/>
              </a:ext>
            </a:extLst>
          </p:cNvPr>
          <p:cNvSpPr txBox="1"/>
          <p:nvPr/>
        </p:nvSpPr>
        <p:spPr>
          <a:xfrm>
            <a:off x="9676840" y="3540100"/>
            <a:ext cx="1737310" cy="274320"/>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NÃO URGENTE</a:t>
            </a:r>
          </a:p>
        </p:txBody>
      </p:sp>
      <p:sp>
        <p:nvSpPr>
          <p:cNvPr id="15" name="Text Box 3">
            <a:extLst>
              <a:ext uri="{FF2B5EF4-FFF2-40B4-BE49-F238E27FC236}">
                <a16:creationId xmlns:a16="http://schemas.microsoft.com/office/drawing/2014/main" id="{FA413F54-2C37-5F99-3459-A32F0D3B4111}"/>
              </a:ext>
            </a:extLst>
          </p:cNvPr>
          <p:cNvSpPr txBox="1"/>
          <p:nvPr/>
        </p:nvSpPr>
        <p:spPr>
          <a:xfrm rot="16200000">
            <a:off x="5842269" y="5255239"/>
            <a:ext cx="1978660" cy="274312"/>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NÃO IMPORTANTE</a:t>
            </a:r>
          </a:p>
        </p:txBody>
      </p:sp>
      <p:sp>
        <p:nvSpPr>
          <p:cNvPr id="16" name="Text Box 3">
            <a:extLst>
              <a:ext uri="{FF2B5EF4-FFF2-40B4-BE49-F238E27FC236}">
                <a16:creationId xmlns:a16="http://schemas.microsoft.com/office/drawing/2014/main" id="{0337B52C-BE38-7EC8-3548-77EFF3A1A9C1}"/>
              </a:ext>
            </a:extLst>
          </p:cNvPr>
          <p:cNvSpPr txBox="1"/>
          <p:nvPr/>
        </p:nvSpPr>
        <p:spPr>
          <a:xfrm rot="16200000">
            <a:off x="6019434" y="1660504"/>
            <a:ext cx="1645920" cy="274312"/>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IMPORTANTE</a:t>
            </a:r>
          </a:p>
        </p:txBody>
      </p:sp>
      <p:sp>
        <p:nvSpPr>
          <p:cNvPr id="17" name="Rectangle 16">
            <a:extLst>
              <a:ext uri="{FF2B5EF4-FFF2-40B4-BE49-F238E27FC236}">
                <a16:creationId xmlns:a16="http://schemas.microsoft.com/office/drawing/2014/main" id="{4A4A81BF-0612-1681-3306-23FA8F49FFA1}"/>
              </a:ext>
            </a:extLst>
          </p:cNvPr>
          <p:cNvSpPr/>
          <p:nvPr/>
        </p:nvSpPr>
        <p:spPr>
          <a:xfrm>
            <a:off x="2285943" y="1050900"/>
            <a:ext cx="4308388" cy="2385486"/>
          </a:xfrm>
          <a:prstGeom prst="rect">
            <a:avLst/>
          </a:prstGeom>
          <a:solidFill>
            <a:srgbClr val="CEF1EF"/>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137160" rIns="91440" bIns="45720" numCol="1" spcCol="0" rtlCol="0" fromWordArt="0" anchor="t" anchorCtr="0" forceAA="0" compatLnSpc="1">
            <a:prstTxWarp prst="textNoShape">
              <a:avLst/>
            </a:prstTxWarp>
            <a:noAutofit/>
          </a:bodyPr>
          <a:lstStyle/>
          <a:p>
            <a:pPr marL="171450" marR="0" indent="-171450" rtl="0">
              <a:lnSpc>
                <a:spcPct val="115000"/>
              </a:lnSpc>
              <a:spcBef>
                <a:spcPts val="0"/>
              </a:spcBef>
              <a:spcAft>
                <a:spcPts val="800"/>
              </a:spcAft>
              <a:buClr>
                <a:srgbClr val="3194A2"/>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Implementar um programa de indicação de clientes.</a:t>
            </a:r>
          </a:p>
          <a:p>
            <a:pPr marL="171450" marR="0" indent="-171450" rtl="0">
              <a:lnSpc>
                <a:spcPct val="115000"/>
              </a:lnSpc>
              <a:spcBef>
                <a:spcPts val="0"/>
              </a:spcBef>
              <a:spcAft>
                <a:spcPts val="800"/>
              </a:spcAft>
              <a:buClr>
                <a:srgbClr val="3194A2"/>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Otimizar campanhas publicitárias de redes sociais existentes.</a:t>
            </a:r>
          </a:p>
          <a:p>
            <a:pPr marL="171450" marR="0" indent="-171450" rtl="0">
              <a:lnSpc>
                <a:spcPct val="115000"/>
              </a:lnSpc>
              <a:spcBef>
                <a:spcPts val="0"/>
              </a:spcBef>
              <a:spcAft>
                <a:spcPts val="800"/>
              </a:spcAft>
              <a:buClr>
                <a:srgbClr val="3194A2"/>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Realizar auditorias de eficiência energética nas estações de recarga.</a:t>
            </a:r>
          </a:p>
        </p:txBody>
      </p:sp>
      <p:sp>
        <p:nvSpPr>
          <p:cNvPr id="18" name="Text Box 3">
            <a:extLst>
              <a:ext uri="{FF2B5EF4-FFF2-40B4-BE49-F238E27FC236}">
                <a16:creationId xmlns:a16="http://schemas.microsoft.com/office/drawing/2014/main" id="{1F8712EE-ACAE-2779-266E-C201B121E551}"/>
              </a:ext>
            </a:extLst>
          </p:cNvPr>
          <p:cNvSpPr txBox="1"/>
          <p:nvPr/>
        </p:nvSpPr>
        <p:spPr>
          <a:xfrm>
            <a:off x="2285942" y="3121000"/>
            <a:ext cx="4313953" cy="310515"/>
          </a:xfrm>
          <a:prstGeom prst="rect">
            <a:avLst/>
          </a:prstGeom>
          <a:solidFill>
            <a:srgbClr val="3CB3C4"/>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CEF1EF"/>
                </a:solidFill>
                <a:effectLst/>
                <a:latin typeface="Century Gothic" panose="020B0502020202020204" pitchFamily="34" charset="0"/>
                <a:ea typeface="Times New Roman" panose="02020603050405020304" pitchFamily="18" charset="0"/>
                <a:cs typeface="Times New Roman" panose="02020603050405020304" pitchFamily="18" charset="0"/>
              </a:rPr>
              <a:t>RESULTADOS RÁPIDOS</a:t>
            </a:r>
          </a:p>
        </p:txBody>
      </p:sp>
      <p:sp>
        <p:nvSpPr>
          <p:cNvPr id="19" name="Rectangle 18">
            <a:extLst>
              <a:ext uri="{FF2B5EF4-FFF2-40B4-BE49-F238E27FC236}">
                <a16:creationId xmlns:a16="http://schemas.microsoft.com/office/drawing/2014/main" id="{457449C1-BFF0-4E7D-B852-045CEF20C5F3}"/>
              </a:ext>
            </a:extLst>
          </p:cNvPr>
          <p:cNvSpPr/>
          <p:nvPr/>
        </p:nvSpPr>
        <p:spPr>
          <a:xfrm>
            <a:off x="7106105" y="1050900"/>
            <a:ext cx="4308045" cy="2385060"/>
          </a:xfrm>
          <a:prstGeom prst="rect">
            <a:avLst/>
          </a:prstGeom>
          <a:solidFill>
            <a:srgbClr val="F5E3CC"/>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137160" rIns="91440" bIns="45720" numCol="1" spcCol="0" rtlCol="0" fromWordArt="0" anchor="t" anchorCtr="0" forceAA="0" compatLnSpc="1">
            <a:prstTxWarp prst="textNoShape">
              <a:avLst/>
            </a:prstTxWarp>
            <a:noAutofit/>
          </a:bodyPr>
          <a:lstStyle/>
          <a:p>
            <a:pPr marL="171450" marR="0" indent="-171450" rtl="0">
              <a:lnSpc>
                <a:spcPct val="115000"/>
              </a:lnSpc>
              <a:spcBef>
                <a:spcPts val="0"/>
              </a:spcBef>
              <a:spcAft>
                <a:spcPts val="800"/>
              </a:spcAft>
              <a:buClr>
                <a:srgbClr val="945315"/>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Expandir a rede de carregamento para cobrir as principais rodovias e cidades.</a:t>
            </a:r>
          </a:p>
          <a:p>
            <a:pPr marL="171450" marR="0" indent="-171450" rtl="0">
              <a:lnSpc>
                <a:spcPct val="115000"/>
              </a:lnSpc>
              <a:spcBef>
                <a:spcPts val="0"/>
              </a:spcBef>
              <a:spcAft>
                <a:spcPts val="800"/>
              </a:spcAft>
              <a:buClr>
                <a:srgbClr val="945315"/>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Desenvolver um software proprietário de gerenciamento de frotas de veículos elétricos.</a:t>
            </a:r>
          </a:p>
          <a:p>
            <a:pPr marL="171450" marR="0" indent="-171450" rtl="0">
              <a:lnSpc>
                <a:spcPct val="115000"/>
              </a:lnSpc>
              <a:spcBef>
                <a:spcPts val="0"/>
              </a:spcBef>
              <a:spcAft>
                <a:spcPts val="800"/>
              </a:spcAft>
              <a:buClr>
                <a:srgbClr val="945315"/>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Estabelecer parcerias estratégicas com fabricantes de automóveis para joint ventures.</a:t>
            </a:r>
          </a:p>
        </p:txBody>
      </p:sp>
      <p:sp>
        <p:nvSpPr>
          <p:cNvPr id="20" name="Text Box 3">
            <a:extLst>
              <a:ext uri="{FF2B5EF4-FFF2-40B4-BE49-F238E27FC236}">
                <a16:creationId xmlns:a16="http://schemas.microsoft.com/office/drawing/2014/main" id="{B35D710F-FDE3-F5FB-C3C3-383594E29156}"/>
              </a:ext>
            </a:extLst>
          </p:cNvPr>
          <p:cNvSpPr txBox="1"/>
          <p:nvPr/>
        </p:nvSpPr>
        <p:spPr>
          <a:xfrm>
            <a:off x="7106104" y="3121000"/>
            <a:ext cx="4313953" cy="310515"/>
          </a:xfrm>
          <a:prstGeom prst="rect">
            <a:avLst/>
          </a:prstGeom>
          <a:solidFill>
            <a:srgbClr val="B36519"/>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5E3CC"/>
                </a:solidFill>
                <a:effectLst/>
                <a:latin typeface="Century Gothic" panose="020B0502020202020204" pitchFamily="34" charset="0"/>
                <a:ea typeface="Times New Roman" panose="02020603050405020304" pitchFamily="18" charset="0"/>
                <a:cs typeface="Times New Roman" panose="02020603050405020304" pitchFamily="18" charset="0"/>
              </a:rPr>
              <a:t>PROJETOS GRANDES</a:t>
            </a:r>
          </a:p>
        </p:txBody>
      </p:sp>
      <p:sp>
        <p:nvSpPr>
          <p:cNvPr id="26" name="Rectangle 25">
            <a:extLst>
              <a:ext uri="{FF2B5EF4-FFF2-40B4-BE49-F238E27FC236}">
                <a16:creationId xmlns:a16="http://schemas.microsoft.com/office/drawing/2014/main" id="{E5A74DC3-0B48-B609-E767-C8390C4377D5}"/>
              </a:ext>
            </a:extLst>
          </p:cNvPr>
          <p:cNvSpPr/>
          <p:nvPr/>
        </p:nvSpPr>
        <p:spPr>
          <a:xfrm>
            <a:off x="2285944" y="3933800"/>
            <a:ext cx="4308044" cy="2385060"/>
          </a:xfrm>
          <a:prstGeom prst="rect">
            <a:avLst/>
          </a:prstGeom>
          <a:solidFill>
            <a:srgbClr val="E6E9D2"/>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411480" rIns="91440" bIns="45720" numCol="1" spcCol="0" rtlCol="0" fromWordArt="0" anchor="t" anchorCtr="0" forceAA="0" compatLnSpc="1">
            <a:prstTxWarp prst="textNoShape">
              <a:avLst/>
            </a:prstTxWarp>
            <a:noAutofit/>
          </a:bodyPr>
          <a:lstStyle/>
          <a:p>
            <a:pPr marL="173990" marR="0" indent="-173990" rtl="0">
              <a:lnSpc>
                <a:spcPct val="115000"/>
              </a:lnSpc>
              <a:spcBef>
                <a:spcPts val="0"/>
              </a:spcBef>
              <a:spcAft>
                <a:spcPts val="800"/>
              </a:spcAft>
              <a:buClr>
                <a:srgbClr val="63876E"/>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Atualizar regularmente o conteúdo do blog com notícias e dicas do setor.</a:t>
            </a:r>
          </a:p>
          <a:p>
            <a:pPr marL="173990" marR="0" indent="-173990" rtl="0">
              <a:lnSpc>
                <a:spcPct val="115000"/>
              </a:lnSpc>
              <a:spcBef>
                <a:spcPts val="0"/>
              </a:spcBef>
              <a:spcAft>
                <a:spcPts val="800"/>
              </a:spcAft>
              <a:buClr>
                <a:srgbClr val="63876E"/>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Aprimorar os serviços de atendimento ao cliente para proporcionar uma resolução mais rápida dos problemas.</a:t>
            </a:r>
          </a:p>
          <a:p>
            <a:pPr marL="173990" marR="0" indent="-173990" rtl="0">
              <a:lnSpc>
                <a:spcPct val="115000"/>
              </a:lnSpc>
              <a:spcBef>
                <a:spcPts val="0"/>
              </a:spcBef>
              <a:spcAft>
                <a:spcPts val="800"/>
              </a:spcAft>
              <a:buClr>
                <a:srgbClr val="63876E"/>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Realizar pesquisas de feedback com clientes para identificar áreas de melhoria dos serviços.</a:t>
            </a:r>
          </a:p>
        </p:txBody>
      </p:sp>
      <p:sp>
        <p:nvSpPr>
          <p:cNvPr id="27" name="Text Box 3">
            <a:extLst>
              <a:ext uri="{FF2B5EF4-FFF2-40B4-BE49-F238E27FC236}">
                <a16:creationId xmlns:a16="http://schemas.microsoft.com/office/drawing/2014/main" id="{74529D69-3548-3144-A27C-117D70D36E09}"/>
              </a:ext>
            </a:extLst>
          </p:cNvPr>
          <p:cNvSpPr txBox="1"/>
          <p:nvPr/>
        </p:nvSpPr>
        <p:spPr>
          <a:xfrm>
            <a:off x="2285943" y="3933801"/>
            <a:ext cx="4308044" cy="309360"/>
          </a:xfrm>
          <a:prstGeom prst="rect">
            <a:avLst/>
          </a:prstGeom>
          <a:solidFill>
            <a:srgbClr val="7BA889"/>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E6E9D2"/>
                </a:solidFill>
                <a:effectLst/>
                <a:latin typeface="Century Gothic" panose="020B0502020202020204" pitchFamily="34" charset="0"/>
                <a:ea typeface="Times New Roman" panose="02020603050405020304" pitchFamily="18" charset="0"/>
                <a:cs typeface="Times New Roman" panose="02020603050405020304" pitchFamily="18" charset="0"/>
              </a:rPr>
              <a:t>PROJETOS PEQUENOS</a:t>
            </a:r>
          </a:p>
        </p:txBody>
      </p:sp>
      <p:sp>
        <p:nvSpPr>
          <p:cNvPr id="24" name="Rectangle 23">
            <a:extLst>
              <a:ext uri="{FF2B5EF4-FFF2-40B4-BE49-F238E27FC236}">
                <a16:creationId xmlns:a16="http://schemas.microsoft.com/office/drawing/2014/main" id="{E950B111-79AD-D265-2462-37F416CAF884}"/>
              </a:ext>
            </a:extLst>
          </p:cNvPr>
          <p:cNvSpPr/>
          <p:nvPr/>
        </p:nvSpPr>
        <p:spPr>
          <a:xfrm>
            <a:off x="7106104" y="3933800"/>
            <a:ext cx="4308046" cy="2385060"/>
          </a:xfrm>
          <a:prstGeom prst="rect">
            <a:avLst/>
          </a:prstGeom>
          <a:solidFill>
            <a:srgbClr val="FDEDDB"/>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137160" tIns="411480" rIns="91440" bIns="45720" numCol="1" spcCol="0" rtlCol="0" fromWordArt="0" anchor="t" anchorCtr="0" forceAA="0" compatLnSpc="1">
            <a:prstTxWarp prst="textNoShape">
              <a:avLst/>
            </a:prstTxWarp>
            <a:noAutofit/>
          </a:bodyPr>
          <a:lstStyle/>
          <a:p>
            <a:pPr marL="173990" marR="0" indent="-173990" rtl="0">
              <a:lnSpc>
                <a:spcPct val="115000"/>
              </a:lnSpc>
              <a:spcBef>
                <a:spcPts val="0"/>
              </a:spcBef>
              <a:spcAft>
                <a:spcPts val="800"/>
              </a:spcAft>
              <a:buClr>
                <a:srgbClr val="B13B28"/>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Investir recursos significativos na reformulação do logotipo da empresa.</a:t>
            </a:r>
          </a:p>
          <a:p>
            <a:pPr marL="173990" marR="0" indent="-173990" rtl="0">
              <a:lnSpc>
                <a:spcPct val="115000"/>
              </a:lnSpc>
              <a:spcBef>
                <a:spcPts val="0"/>
              </a:spcBef>
              <a:spcAft>
                <a:spcPts val="800"/>
              </a:spcAft>
              <a:buClr>
                <a:srgbClr val="B13B28"/>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Envolver-se em disputas jurídicas desnecessárias sobre pequenas divergências contratuais.</a:t>
            </a:r>
          </a:p>
          <a:p>
            <a:pPr marL="173990" marR="0" indent="-173990" rtl="0">
              <a:lnSpc>
                <a:spcPct val="115000"/>
              </a:lnSpc>
              <a:spcBef>
                <a:spcPts val="0"/>
              </a:spcBef>
              <a:spcAft>
                <a:spcPts val="800"/>
              </a:spcAft>
              <a:buClr>
                <a:srgbClr val="B13B28"/>
              </a:buClr>
              <a:buSzPct val="125000"/>
              <a:buFont typeface="Arial" panose="020B0604020202020204" pitchFamily="34" charset="0"/>
              <a:buChar char="•"/>
            </a:pPr>
            <a:r>
              <a:rPr lang="pt-BR" sz="120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Comprometer excessivamente os recursos para manter estações de recarga mais antigas e raramente usadas.</a:t>
            </a:r>
          </a:p>
        </p:txBody>
      </p:sp>
      <p:sp>
        <p:nvSpPr>
          <p:cNvPr id="25" name="Text Box 3">
            <a:extLst>
              <a:ext uri="{FF2B5EF4-FFF2-40B4-BE49-F238E27FC236}">
                <a16:creationId xmlns:a16="http://schemas.microsoft.com/office/drawing/2014/main" id="{492CFC43-502A-44F0-DD3E-98114BA76119}"/>
              </a:ext>
            </a:extLst>
          </p:cNvPr>
          <p:cNvSpPr txBox="1"/>
          <p:nvPr/>
        </p:nvSpPr>
        <p:spPr>
          <a:xfrm>
            <a:off x="7106108" y="3934010"/>
            <a:ext cx="4313953" cy="310896"/>
          </a:xfrm>
          <a:prstGeom prst="rect">
            <a:avLst/>
          </a:prstGeom>
          <a:solidFill>
            <a:srgbClr val="EE4E34"/>
          </a:solid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ctr" rtl="0">
              <a:spcBef>
                <a:spcPts val="0"/>
              </a:spcBef>
              <a:spcAft>
                <a:spcPts val="0"/>
              </a:spcAft>
            </a:pPr>
            <a:r>
              <a:rPr lang="pt-BR" sz="1600">
                <a:solidFill>
                  <a:srgbClr val="FDEDDB"/>
                </a:solidFill>
                <a:effectLst/>
                <a:latin typeface="Century Gothic" panose="020B0502020202020204" pitchFamily="34" charset="0"/>
                <a:ea typeface="Times New Roman" panose="02020603050405020304" pitchFamily="18" charset="0"/>
                <a:cs typeface="Times New Roman" panose="02020603050405020304" pitchFamily="18" charset="0"/>
              </a:rPr>
              <a:t>ATIVIDADES IMPRODUTIVAS</a:t>
            </a:r>
          </a:p>
        </p:txBody>
      </p:sp>
      <p:cxnSp>
        <p:nvCxnSpPr>
          <p:cNvPr id="23" name="Straight Connector 22">
            <a:extLst>
              <a:ext uri="{FF2B5EF4-FFF2-40B4-BE49-F238E27FC236}">
                <a16:creationId xmlns:a16="http://schemas.microsoft.com/office/drawing/2014/main" id="{8CFCA6A5-2037-FC22-8361-5E4AA1832C5F}"/>
              </a:ext>
            </a:extLst>
          </p:cNvPr>
          <p:cNvCxnSpPr/>
          <p:nvPr/>
        </p:nvCxnSpPr>
        <p:spPr>
          <a:xfrm>
            <a:off x="208724" y="853219"/>
            <a:ext cx="0" cy="5669280"/>
          </a:xfrm>
          <a:prstGeom prst="line">
            <a:avLst/>
          </a:prstGeom>
          <a:ln w="254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494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7385</TotalTime>
  <Words>489</Words>
  <Application>Microsoft Office PowerPoint</Application>
  <PresentationFormat>Widescreen</PresentationFormat>
  <Paragraphs>63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c060369</cp:lastModifiedBy>
  <cp:revision>105</cp:revision>
  <cp:lastPrinted>2020-08-31T22:23:58Z</cp:lastPrinted>
  <dcterms:created xsi:type="dcterms:W3CDTF">2021-07-07T23:54:57Z</dcterms:created>
  <dcterms:modified xsi:type="dcterms:W3CDTF">2024-10-29T10:58:36Z</dcterms:modified>
</cp:coreProperties>
</file>