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8"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F2"/>
    <a:srgbClr val="2E75B6"/>
    <a:srgbClr val="030D8A"/>
    <a:srgbClr val="0033A3"/>
    <a:srgbClr val="CCEDB4"/>
    <a:srgbClr val="AADD83"/>
    <a:srgbClr val="6EDDB1"/>
    <a:srgbClr val="B6F1D3"/>
    <a:srgbClr val="B3DD4A"/>
    <a:srgbClr val="EFE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p:scale>
          <a:sx n="50" d="100"/>
          <a:sy n="50" d="100"/>
        </p:scale>
        <p:origin x="588" y="133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t.smartsheet.com/try-it?trp=58143"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3E1E8724-46A8-FA05-9754-986BB8C59AB7}"/>
              </a:ext>
            </a:extLst>
          </p:cNvPr>
          <p:cNvGrpSpPr/>
          <p:nvPr/>
        </p:nvGrpSpPr>
        <p:grpSpPr>
          <a:xfrm>
            <a:off x="-3" y="0"/>
            <a:ext cx="11111434" cy="6858000"/>
            <a:chOff x="-3" y="0"/>
            <a:chExt cx="4918842" cy="6858000"/>
          </a:xfrm>
        </p:grpSpPr>
        <p:sp>
          <p:nvSpPr>
            <p:cNvPr id="7" name="Graphic 5">
              <a:extLst>
                <a:ext uri="{FF2B5EF4-FFF2-40B4-BE49-F238E27FC236}">
                  <a16:creationId xmlns:a16="http://schemas.microsoft.com/office/drawing/2014/main" id="{FED8D56C-972B-D25D-782B-FB7B016F5E9C}"/>
                </a:ext>
              </a:extLst>
            </p:cNvPr>
            <p:cNvSpPr/>
            <p:nvPr/>
          </p:nvSpPr>
          <p:spPr>
            <a:xfrm>
              <a:off x="-2"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tx2">
                <a:lumMod val="40000"/>
                <a:lumOff val="60000"/>
                <a:alpha val="25000"/>
              </a:schemeClr>
            </a:solidFill>
            <a:ln w="8653" cap="flat">
              <a:noFill/>
              <a:prstDash val="solid"/>
              <a:miter/>
            </a:ln>
          </p:spPr>
          <p:txBody>
            <a:bodyPr rtlCol="0" anchor="ctr"/>
            <a:lstStyle/>
            <a:p>
              <a:endParaRPr lang="en-US" dirty="0"/>
            </a:p>
          </p:txBody>
        </p:sp>
        <p:sp>
          <p:nvSpPr>
            <p:cNvPr id="107" name="Graphic 5">
              <a:extLst>
                <a:ext uri="{FF2B5EF4-FFF2-40B4-BE49-F238E27FC236}">
                  <a16:creationId xmlns:a16="http://schemas.microsoft.com/office/drawing/2014/main" id="{B6F5AB19-6A70-173B-CAD2-B21CA0426ED3}"/>
                </a:ext>
              </a:extLst>
            </p:cNvPr>
            <p:cNvSpPr/>
            <p:nvPr/>
          </p:nvSpPr>
          <p:spPr>
            <a:xfrm>
              <a:off x="-2" y="1139131"/>
              <a:ext cx="3419058" cy="4579738"/>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p:spPr>
          <p:txBody>
            <a:bodyPr rtlCol="0" anchor="ctr"/>
            <a:lstStyle/>
            <a:p>
              <a:endParaRPr lang="en-US" b="1" dirty="0"/>
            </a:p>
          </p:txBody>
        </p:sp>
        <p:sp>
          <p:nvSpPr>
            <p:cNvPr id="109" name="Graphic 5">
              <a:extLst>
                <a:ext uri="{FF2B5EF4-FFF2-40B4-BE49-F238E27FC236}">
                  <a16:creationId xmlns:a16="http://schemas.microsoft.com/office/drawing/2014/main" id="{990E1567-74C1-DC1C-991A-AA2BF35F79E6}"/>
                </a:ext>
              </a:extLst>
            </p:cNvPr>
            <p:cNvSpPr/>
            <p:nvPr/>
          </p:nvSpPr>
          <p:spPr>
            <a:xfrm>
              <a:off x="-3" y="2291424"/>
              <a:ext cx="2629259" cy="2275153"/>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b="1" dirty="0"/>
            </a:p>
          </p:txBody>
        </p:sp>
      </p:gr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473844" cy="1046440"/>
          </a:xfrm>
          <a:prstGeom prst="rect">
            <a:avLst/>
          </a:prstGeom>
          <a:noFill/>
          <a:effectLst/>
        </p:spPr>
        <p:txBody>
          <a:bodyPr wrap="square" rtlCol="0">
            <a:spAutoFit/>
          </a:bodyPr>
          <a:lstStyle/>
          <a:p>
            <a:pPr rtl="0"/>
            <a:r>
              <a:rPr lang="pt-BR" sz="3100" b="1" i="0" u="none" strike="noStrike" dirty="0">
                <a:solidFill>
                  <a:schemeClr val="tx1">
                    <a:lumMod val="65000"/>
                    <a:lumOff val="35000"/>
                  </a:schemeClr>
                </a:solidFill>
                <a:effectLst/>
                <a:latin typeface="Century Gothic" panose="020B0502020202020204" pitchFamily="34" charset="0"/>
              </a:rPr>
              <a:t>MATRIZ SIMPLES DE IMPACTO E ESFORÇO MODELO </a:t>
            </a:r>
          </a:p>
        </p:txBody>
      </p:sp>
      <p:pic>
        <p:nvPicPr>
          <p:cNvPr id="106" name="Picture 105">
            <a:hlinkClick r:id="rId2"/>
            <a:extLst>
              <a:ext uri="{FF2B5EF4-FFF2-40B4-BE49-F238E27FC236}">
                <a16:creationId xmlns:a16="http://schemas.microsoft.com/office/drawing/2014/main" id="{31730B52-50D4-9F04-87E2-238D140C1A9B}"/>
              </a:ext>
            </a:extLst>
          </p:cNvPr>
          <p:cNvPicPr>
            <a:picLocks noChangeAspect="1"/>
          </p:cNvPicPr>
          <p:nvPr/>
        </p:nvPicPr>
        <p:blipFill>
          <a:blip r:embed="rId3"/>
          <a:srcRect/>
          <a:stretch/>
        </p:blipFill>
        <p:spPr>
          <a:xfrm>
            <a:off x="7937633" y="216932"/>
            <a:ext cx="4021200" cy="799797"/>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03179" y="1425386"/>
            <a:ext cx="3871255" cy="5100692"/>
          </a:xfrm>
          <a:prstGeom prst="rect">
            <a:avLst/>
          </a:prstGeom>
          <a:noFill/>
        </p:spPr>
        <p:txBody>
          <a:bodyPr wrap="square" rtlCol="0">
            <a:spAutoFit/>
          </a:bodyPr>
          <a:lstStyle/>
          <a:p>
            <a:pPr algn="l" rtl="0">
              <a:lnSpc>
                <a:spcPct val="140000"/>
              </a:lnSpc>
              <a:spcBef>
                <a:spcPts val="0"/>
              </a:spcBef>
              <a:spcAft>
                <a:spcPts val="0"/>
              </a:spcAft>
            </a:pPr>
            <a:r>
              <a:rPr lang="pt-BR" sz="1300" b="1" i="0" u="none" strike="noStrike" dirty="0">
                <a:solidFill>
                  <a:srgbClr val="000000"/>
                </a:solidFill>
                <a:effectLst/>
                <a:latin typeface="Century Gothic" panose="020B0502020202020204" pitchFamily="34" charset="0"/>
              </a:rPr>
              <a:t>Quando usar este modelo:</a:t>
            </a:r>
            <a:r>
              <a:rPr lang="pt-BR" sz="1300" b="0" i="0" u="none" strike="noStrike" dirty="0">
                <a:solidFill>
                  <a:srgbClr val="000000"/>
                </a:solidFill>
                <a:effectLst/>
                <a:latin typeface="Century Gothic" panose="020B0502020202020204" pitchFamily="34" charset="0"/>
              </a:rPr>
              <a:t> este modelo simples, com ou sem texto de amostra, é melhor para projetos de pequena escala nos quais os líderes de equipe e os gerentes de projetos devem avaliar as tarefas e tomar decisões de maneira eficiente. Ele foca na comparação do impacto de cada tarefa com o esforço necessário sem se perder em detalhes complexos. </a:t>
            </a:r>
          </a:p>
          <a:p>
            <a:pPr algn="l" rtl="0">
              <a:lnSpc>
                <a:spcPct val="140000"/>
              </a:lnSpc>
              <a:spcBef>
                <a:spcPts val="0"/>
              </a:spcBef>
              <a:spcAft>
                <a:spcPts val="0"/>
              </a:spcAft>
            </a:pPr>
            <a:endParaRPr lang="en-US" sz="1300" b="0" i="0" u="none" strike="noStrike" dirty="0">
              <a:solidFill>
                <a:srgbClr val="000000"/>
              </a:solidFill>
              <a:effectLst/>
              <a:latin typeface="Century Gothic" panose="020B0502020202020204" pitchFamily="34" charset="0"/>
            </a:endParaRPr>
          </a:p>
          <a:p>
            <a:pPr rtl="0">
              <a:lnSpc>
                <a:spcPct val="140000"/>
              </a:lnSpc>
            </a:pPr>
            <a:r>
              <a:rPr lang="pt-BR" sz="1300" b="1" i="0" u="none" strike="noStrike" dirty="0">
                <a:solidFill>
                  <a:srgbClr val="000000"/>
                </a:solidFill>
                <a:effectLst/>
                <a:latin typeface="Century Gothic" panose="020B0502020202020204" pitchFamily="34" charset="0"/>
              </a:rPr>
              <a:t>Recursos interessantes do modelo: </a:t>
            </a:r>
            <a:r>
              <a:rPr lang="pt-BR" sz="1300" b="0" i="0" u="none" strike="noStrike" dirty="0">
                <a:solidFill>
                  <a:srgbClr val="000000"/>
                </a:solidFill>
                <a:effectLst/>
                <a:latin typeface="Century Gothic" panose="020B0502020202020204" pitchFamily="34" charset="0"/>
              </a:rPr>
              <a:t>o modelo se destaca por seu layout fácil de usar que categoriza as tarefas em quadrantes com base no impacto e no esforço. O sistema de pontuação intuitivo simplifica o processo de avaliação e apresenta uma visualização clara de quais tarefas devem ser priorizadas para que se obtenha os melhores resultados.</a:t>
            </a:r>
          </a:p>
        </p:txBody>
      </p:sp>
      <p:pic>
        <p:nvPicPr>
          <p:cNvPr id="4" name="Picture 3">
            <a:extLst>
              <a:ext uri="{FF2B5EF4-FFF2-40B4-BE49-F238E27FC236}">
                <a16:creationId xmlns:a16="http://schemas.microsoft.com/office/drawing/2014/main" id="{23367A29-3C3D-CA81-EFC5-761A357DF51F}"/>
              </a:ext>
            </a:extLst>
          </p:cNvPr>
          <p:cNvPicPr>
            <a:picLocks noChangeAspect="1"/>
          </p:cNvPicPr>
          <p:nvPr/>
        </p:nvPicPr>
        <p:blipFill>
          <a:blip r:embed="rId4"/>
          <a:srcRect t="665" b="665"/>
          <a:stretch/>
        </p:blipFill>
        <p:spPr>
          <a:xfrm>
            <a:off x="4270788" y="1949450"/>
            <a:ext cx="7921212" cy="3994893"/>
          </a:xfrm>
          <a:prstGeom prst="rect">
            <a:avLst/>
          </a:prstGeom>
          <a:effectLst>
            <a:outerShdw blurRad="50800" dist="38100" dir="2700000" algn="tl" rotWithShape="0">
              <a:srgbClr val="EBEEF2"/>
            </a:outerShdw>
          </a:effectLst>
        </p:spPr>
      </p:pic>
      <p:pic>
        <p:nvPicPr>
          <p:cNvPr id="3" name="Picture 2">
            <a:hlinkClick r:id="rId2"/>
            <a:extLst>
              <a:ext uri="{FF2B5EF4-FFF2-40B4-BE49-F238E27FC236}">
                <a16:creationId xmlns:a16="http://schemas.microsoft.com/office/drawing/2014/main" id="{F02B254B-AB8D-F6AB-43CC-1DE4B667C730}"/>
              </a:ext>
            </a:extLst>
          </p:cNvPr>
          <p:cNvPicPr>
            <a:picLocks noChangeAspect="1"/>
          </p:cNvPicPr>
          <p:nvPr/>
        </p:nvPicPr>
        <p:blipFill>
          <a:blip r:embed="rId3"/>
          <a:srcRect/>
          <a:stretch/>
        </p:blipFill>
        <p:spPr>
          <a:xfrm>
            <a:off x="7937633" y="216762"/>
            <a:ext cx="4021200" cy="799797"/>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D103-6AEF-4ECB-CF8B-BADEFC1B3314}"/>
              </a:ext>
            </a:extLst>
          </p:cNvPr>
          <p:cNvSpPr txBox="1"/>
          <p:nvPr/>
        </p:nvSpPr>
        <p:spPr>
          <a:xfrm>
            <a:off x="249647" y="137250"/>
            <a:ext cx="7575219" cy="523220"/>
          </a:xfrm>
          <a:prstGeom prst="rect">
            <a:avLst/>
          </a:prstGeom>
          <a:noFill/>
          <a:effectLst/>
        </p:spPr>
        <p:txBody>
          <a:bodyPr wrap="square" rtlCol="0">
            <a:spAutoFit/>
          </a:bodyPr>
          <a:lstStyle/>
          <a:p>
            <a:pPr rtl="0"/>
            <a:r>
              <a:rPr lang="pt-BR" sz="2800" i="0" u="none" strike="noStrike" dirty="0">
                <a:solidFill>
                  <a:schemeClr val="tx1">
                    <a:lumMod val="65000"/>
                    <a:lumOff val="35000"/>
                  </a:schemeClr>
                </a:solidFill>
                <a:effectLst/>
                <a:latin typeface="Century Gothic" panose="020B0502020202020204" pitchFamily="34" charset="0"/>
              </a:rPr>
              <a:t>MATRIZ DE IMPACTO E ESFORÇO </a:t>
            </a:r>
          </a:p>
        </p:txBody>
      </p:sp>
      <p:sp>
        <p:nvSpPr>
          <p:cNvPr id="4" name="Rectangle 3">
            <a:extLst>
              <a:ext uri="{FF2B5EF4-FFF2-40B4-BE49-F238E27FC236}">
                <a16:creationId xmlns:a16="http://schemas.microsoft.com/office/drawing/2014/main" id="{0A5B765C-42F6-7239-5E83-1C7B934302D1}"/>
              </a:ext>
            </a:extLst>
          </p:cNvPr>
          <p:cNvSpPr/>
          <p:nvPr/>
        </p:nvSpPr>
        <p:spPr>
          <a:xfrm>
            <a:off x="6386122" y="1055591"/>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pt-B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Texto</a:t>
            </a:r>
          </a:p>
        </p:txBody>
      </p:sp>
      <p:sp>
        <p:nvSpPr>
          <p:cNvPr id="5" name="Rectangle 4">
            <a:extLst>
              <a:ext uri="{FF2B5EF4-FFF2-40B4-BE49-F238E27FC236}">
                <a16:creationId xmlns:a16="http://schemas.microsoft.com/office/drawing/2014/main" id="{C60340D2-4D60-E178-7E5B-4EBA99415171}"/>
              </a:ext>
            </a:extLst>
          </p:cNvPr>
          <p:cNvSpPr/>
          <p:nvPr/>
        </p:nvSpPr>
        <p:spPr>
          <a:xfrm>
            <a:off x="672892" y="3924419"/>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pt-B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Texto</a:t>
            </a:r>
          </a:p>
        </p:txBody>
      </p:sp>
      <p:sp>
        <p:nvSpPr>
          <p:cNvPr id="6" name="Rectangle 5">
            <a:extLst>
              <a:ext uri="{FF2B5EF4-FFF2-40B4-BE49-F238E27FC236}">
                <a16:creationId xmlns:a16="http://schemas.microsoft.com/office/drawing/2014/main" id="{0BABD529-AC37-7F0D-1069-914BE0DDB01A}"/>
              </a:ext>
            </a:extLst>
          </p:cNvPr>
          <p:cNvSpPr/>
          <p:nvPr/>
        </p:nvSpPr>
        <p:spPr>
          <a:xfrm>
            <a:off x="6386122" y="3924419"/>
            <a:ext cx="5222783" cy="2376722"/>
          </a:xfrm>
          <a:prstGeom prst="rect">
            <a:avLst/>
          </a:prstGeom>
          <a:gradFill>
            <a:gsLst>
              <a:gs pos="0">
                <a:srgbClr val="F6F5F5"/>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457200" rIns="91440" bIns="457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pt-B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Texto</a:t>
            </a:r>
          </a:p>
        </p:txBody>
      </p:sp>
      <p:sp>
        <p:nvSpPr>
          <p:cNvPr id="7" name="Rectangle 6">
            <a:extLst>
              <a:ext uri="{FF2B5EF4-FFF2-40B4-BE49-F238E27FC236}">
                <a16:creationId xmlns:a16="http://schemas.microsoft.com/office/drawing/2014/main" id="{50862369-03DA-C246-70A0-68C3D5E03631}"/>
              </a:ext>
            </a:extLst>
          </p:cNvPr>
          <p:cNvSpPr/>
          <p:nvPr/>
        </p:nvSpPr>
        <p:spPr>
          <a:xfrm>
            <a:off x="657694" y="1044846"/>
            <a:ext cx="5222783" cy="2376722"/>
          </a:xfrm>
          <a:prstGeom prst="rect">
            <a:avLst/>
          </a:prstGeom>
          <a:gradFill>
            <a:gsLst>
              <a:gs pos="100000">
                <a:srgbClr val="F6F5F5"/>
              </a:gs>
              <a:gs pos="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182880" rIns="91440" bIns="274320" numCol="1" spcCol="0" rtlCol="0" fromWordArt="0" anchor="t" anchorCtr="0" forceAA="0" compatLnSpc="1">
            <a:prstTxWarp prst="textNoShape">
              <a:avLst/>
            </a:prstTxWarp>
            <a:noAutofit/>
          </a:bodyPr>
          <a:lstStyle/>
          <a:p>
            <a:pPr marL="228600" marR="0" indent="-228600" rtl="0">
              <a:lnSpc>
                <a:spcPct val="115000"/>
              </a:lnSpc>
              <a:spcBef>
                <a:spcPts val="0"/>
              </a:spcBef>
              <a:spcAft>
                <a:spcPts val="800"/>
              </a:spcAft>
              <a:buFont typeface="Arial" panose="020B0604020202020204" pitchFamily="34" charset="0"/>
              <a:buChar char="•"/>
            </a:pPr>
            <a:r>
              <a:rPr lang="pt-BR" sz="15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Texto</a:t>
            </a:r>
          </a:p>
        </p:txBody>
      </p:sp>
      <p:sp>
        <p:nvSpPr>
          <p:cNvPr id="8" name="Text Box 3">
            <a:extLst>
              <a:ext uri="{FF2B5EF4-FFF2-40B4-BE49-F238E27FC236}">
                <a16:creationId xmlns:a16="http://schemas.microsoft.com/office/drawing/2014/main" id="{FD3DCE6B-8315-BF34-4EC5-564C0C9FD52C}"/>
              </a:ext>
            </a:extLst>
          </p:cNvPr>
          <p:cNvSpPr txBox="1"/>
          <p:nvPr/>
        </p:nvSpPr>
        <p:spPr>
          <a:xfrm>
            <a:off x="657694" y="3107823"/>
            <a:ext cx="5222783" cy="322555"/>
          </a:xfrm>
          <a:prstGeom prst="rect">
            <a:avLst/>
          </a:prstGeom>
          <a:solidFill>
            <a:srgbClr val="76723E"/>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RESULTADOS RÁPIDOS/FÁCEIS</a:t>
            </a:r>
          </a:p>
        </p:txBody>
      </p:sp>
      <p:sp>
        <p:nvSpPr>
          <p:cNvPr id="9" name="Text Box 3">
            <a:extLst>
              <a:ext uri="{FF2B5EF4-FFF2-40B4-BE49-F238E27FC236}">
                <a16:creationId xmlns:a16="http://schemas.microsoft.com/office/drawing/2014/main" id="{91C2E759-40E8-FFBB-D5B5-9CEF758A10C0}"/>
              </a:ext>
            </a:extLst>
          </p:cNvPr>
          <p:cNvSpPr txBox="1"/>
          <p:nvPr/>
        </p:nvSpPr>
        <p:spPr>
          <a:xfrm>
            <a:off x="6386122" y="3107823"/>
            <a:ext cx="5222783" cy="322437"/>
          </a:xfrm>
          <a:prstGeom prst="rect">
            <a:avLst/>
          </a:prstGeom>
          <a:solidFill>
            <a:srgbClr val="003C95"/>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7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PROJETOS GRANDES</a:t>
            </a:r>
          </a:p>
        </p:txBody>
      </p:sp>
      <p:sp>
        <p:nvSpPr>
          <p:cNvPr id="21" name="Text Box 3">
            <a:extLst>
              <a:ext uri="{FF2B5EF4-FFF2-40B4-BE49-F238E27FC236}">
                <a16:creationId xmlns:a16="http://schemas.microsoft.com/office/drawing/2014/main" id="{E4D51951-5B24-CB44-676F-BC2A4536A382}"/>
              </a:ext>
            </a:extLst>
          </p:cNvPr>
          <p:cNvSpPr txBox="1"/>
          <p:nvPr/>
        </p:nvSpPr>
        <p:spPr>
          <a:xfrm>
            <a:off x="657694" y="3924419"/>
            <a:ext cx="5221949" cy="322555"/>
          </a:xfrm>
          <a:prstGeom prst="rect">
            <a:avLst/>
          </a:prstGeom>
          <a:solidFill>
            <a:srgbClr val="25ACAD"/>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TAREFAS COMPLEMENTARES</a:t>
            </a:r>
          </a:p>
        </p:txBody>
      </p:sp>
      <p:sp>
        <p:nvSpPr>
          <p:cNvPr id="22" name="Text Box 3">
            <a:extLst>
              <a:ext uri="{FF2B5EF4-FFF2-40B4-BE49-F238E27FC236}">
                <a16:creationId xmlns:a16="http://schemas.microsoft.com/office/drawing/2014/main" id="{C80A1FE8-BB26-A6CE-7A52-C0919C1B9236}"/>
              </a:ext>
            </a:extLst>
          </p:cNvPr>
          <p:cNvSpPr txBox="1"/>
          <p:nvPr/>
        </p:nvSpPr>
        <p:spPr>
          <a:xfrm>
            <a:off x="6386122" y="3924419"/>
            <a:ext cx="5222783" cy="322555"/>
          </a:xfrm>
          <a:prstGeom prst="rect">
            <a:avLst/>
          </a:prstGeom>
          <a:solidFill>
            <a:srgbClr val="EE4E34"/>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7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TAREFAS INGRATAS/GASTOS CONTÍNUOS</a:t>
            </a:r>
          </a:p>
        </p:txBody>
      </p:sp>
      <p:sp>
        <p:nvSpPr>
          <p:cNvPr id="28" name="Text Box 3">
            <a:extLst>
              <a:ext uri="{FF2B5EF4-FFF2-40B4-BE49-F238E27FC236}">
                <a16:creationId xmlns:a16="http://schemas.microsoft.com/office/drawing/2014/main" id="{0089CAAA-5167-40AA-55C9-A450092E0F26}"/>
              </a:ext>
            </a:extLst>
          </p:cNvPr>
          <p:cNvSpPr txBox="1"/>
          <p:nvPr/>
        </p:nvSpPr>
        <p:spPr>
          <a:xfrm>
            <a:off x="672892" y="6256013"/>
            <a:ext cx="5221949" cy="42441"/>
          </a:xfrm>
          <a:prstGeom prst="rect">
            <a:avLst/>
          </a:prstGeom>
          <a:gradFill>
            <a:gsLst>
              <a:gs pos="100000">
                <a:schemeClr val="bg2"/>
              </a:gs>
              <a:gs pos="0">
                <a:srgbClr val="25ACAD"/>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29" name="Text Box 3">
            <a:extLst>
              <a:ext uri="{FF2B5EF4-FFF2-40B4-BE49-F238E27FC236}">
                <a16:creationId xmlns:a16="http://schemas.microsoft.com/office/drawing/2014/main" id="{1A378D8B-AF68-F429-C1D8-95B063B5CEA4}"/>
              </a:ext>
            </a:extLst>
          </p:cNvPr>
          <p:cNvSpPr txBox="1"/>
          <p:nvPr/>
        </p:nvSpPr>
        <p:spPr>
          <a:xfrm>
            <a:off x="6386122" y="6256013"/>
            <a:ext cx="5222783" cy="42441"/>
          </a:xfrm>
          <a:prstGeom prst="rect">
            <a:avLst/>
          </a:prstGeom>
          <a:gradFill>
            <a:gsLst>
              <a:gs pos="0">
                <a:schemeClr val="bg2"/>
              </a:gs>
              <a:gs pos="100000">
                <a:srgbClr val="ED4F3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0" name="Text Box 3">
            <a:extLst>
              <a:ext uri="{FF2B5EF4-FFF2-40B4-BE49-F238E27FC236}">
                <a16:creationId xmlns:a16="http://schemas.microsoft.com/office/drawing/2014/main" id="{1B2A230E-DE3F-D0CD-31E7-0FC9F383F7ED}"/>
              </a:ext>
            </a:extLst>
          </p:cNvPr>
          <p:cNvSpPr txBox="1"/>
          <p:nvPr/>
        </p:nvSpPr>
        <p:spPr>
          <a:xfrm>
            <a:off x="657694" y="1044846"/>
            <a:ext cx="5221949" cy="42441"/>
          </a:xfrm>
          <a:prstGeom prst="rect">
            <a:avLst/>
          </a:prstGeom>
          <a:gradFill>
            <a:gsLst>
              <a:gs pos="100000">
                <a:schemeClr val="bg2"/>
              </a:gs>
              <a:gs pos="0">
                <a:srgbClr val="76723E"/>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1" name="Text Box 3">
            <a:extLst>
              <a:ext uri="{FF2B5EF4-FFF2-40B4-BE49-F238E27FC236}">
                <a16:creationId xmlns:a16="http://schemas.microsoft.com/office/drawing/2014/main" id="{BF8DA632-1411-35BD-D841-8DF4E0E2474C}"/>
              </a:ext>
            </a:extLst>
          </p:cNvPr>
          <p:cNvSpPr txBox="1"/>
          <p:nvPr/>
        </p:nvSpPr>
        <p:spPr>
          <a:xfrm>
            <a:off x="6386122" y="1044846"/>
            <a:ext cx="5222783" cy="42441"/>
          </a:xfrm>
          <a:prstGeom prst="rect">
            <a:avLst/>
          </a:prstGeom>
          <a:gradFill>
            <a:gsLst>
              <a:gs pos="0">
                <a:schemeClr val="bg2"/>
              </a:gs>
              <a:gs pos="100000">
                <a:srgbClr val="003C95"/>
              </a:gs>
            </a:gsLst>
            <a:lin ang="0" scaled="0"/>
          </a:gra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0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p:txBody>
      </p:sp>
      <p:sp>
        <p:nvSpPr>
          <p:cNvPr id="33" name="Up-Down Arrow 32">
            <a:extLst>
              <a:ext uri="{FF2B5EF4-FFF2-40B4-BE49-F238E27FC236}">
                <a16:creationId xmlns:a16="http://schemas.microsoft.com/office/drawing/2014/main" id="{57AE501C-322C-5FD2-CA39-A0B2D26E0B98}"/>
              </a:ext>
            </a:extLst>
          </p:cNvPr>
          <p:cNvSpPr/>
          <p:nvPr/>
        </p:nvSpPr>
        <p:spPr>
          <a:xfrm rot="5400000">
            <a:off x="5825577" y="-2203089"/>
            <a:ext cx="624840" cy="11776701"/>
          </a:xfrm>
          <a:prstGeom prst="upDownArrow">
            <a:avLst>
              <a:gd name="adj1" fmla="val 46295"/>
              <a:gd name="adj2" fmla="val 50000"/>
            </a:avLst>
          </a:prstGeom>
          <a:gradFill>
            <a:gsLst>
              <a:gs pos="48000">
                <a:schemeClr val="bg2">
                  <a:lumMod val="75000"/>
                </a:schemeClr>
              </a:gs>
              <a:gs pos="100000">
                <a:srgbClr val="25ACAD"/>
              </a:gs>
              <a:gs pos="0">
                <a:srgbClr val="ED4F3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Down Arrow 33">
            <a:extLst>
              <a:ext uri="{FF2B5EF4-FFF2-40B4-BE49-F238E27FC236}">
                <a16:creationId xmlns:a16="http://schemas.microsoft.com/office/drawing/2014/main" id="{F03A543A-FA30-3D72-E295-27DFCF6B1183}"/>
              </a:ext>
            </a:extLst>
          </p:cNvPr>
          <p:cNvSpPr/>
          <p:nvPr/>
        </p:nvSpPr>
        <p:spPr>
          <a:xfrm>
            <a:off x="5827209" y="647179"/>
            <a:ext cx="624840" cy="6080558"/>
          </a:xfrm>
          <a:prstGeom prst="upDownArrow">
            <a:avLst>
              <a:gd name="adj1" fmla="val 46295"/>
              <a:gd name="adj2" fmla="val 50000"/>
            </a:avLst>
          </a:prstGeom>
          <a:gradFill>
            <a:gsLst>
              <a:gs pos="51000">
                <a:schemeClr val="bg2">
                  <a:lumMod val="75000"/>
                </a:schemeClr>
              </a:gs>
              <a:gs pos="100000">
                <a:srgbClr val="3CB3C4"/>
              </a:gs>
              <a:gs pos="0">
                <a:srgbClr val="EE4E34"/>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3">
            <a:extLst>
              <a:ext uri="{FF2B5EF4-FFF2-40B4-BE49-F238E27FC236}">
                <a16:creationId xmlns:a16="http://schemas.microsoft.com/office/drawing/2014/main" id="{1744C430-492B-2BF3-EB57-5C862101BD78}"/>
              </a:ext>
            </a:extLst>
          </p:cNvPr>
          <p:cNvSpPr txBox="1"/>
          <p:nvPr/>
        </p:nvSpPr>
        <p:spPr>
          <a:xfrm>
            <a:off x="664004" y="3548793"/>
            <a:ext cx="2604976"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pt-B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BAIXO ESFORÇO</a:t>
            </a:r>
          </a:p>
        </p:txBody>
      </p:sp>
      <p:sp>
        <p:nvSpPr>
          <p:cNvPr id="36" name="Text Box 3">
            <a:extLst>
              <a:ext uri="{FF2B5EF4-FFF2-40B4-BE49-F238E27FC236}">
                <a16:creationId xmlns:a16="http://schemas.microsoft.com/office/drawing/2014/main" id="{94509E8E-7361-019E-AFCD-DDC8079764F5}"/>
              </a:ext>
            </a:extLst>
          </p:cNvPr>
          <p:cNvSpPr txBox="1"/>
          <p:nvPr/>
        </p:nvSpPr>
        <p:spPr>
          <a:xfrm>
            <a:off x="9869006" y="3548793"/>
            <a:ext cx="1737360" cy="27432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rtl="0">
              <a:spcBef>
                <a:spcPts val="0"/>
              </a:spcBef>
              <a:spcAft>
                <a:spcPts val="0"/>
              </a:spcAft>
            </a:pPr>
            <a:r>
              <a:rPr lang="pt-BR" sz="1600" dirty="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ALTO ESFORÇO</a:t>
            </a:r>
          </a:p>
        </p:txBody>
      </p:sp>
      <p:sp>
        <p:nvSpPr>
          <p:cNvPr id="37" name="Text Box 3">
            <a:extLst>
              <a:ext uri="{FF2B5EF4-FFF2-40B4-BE49-F238E27FC236}">
                <a16:creationId xmlns:a16="http://schemas.microsoft.com/office/drawing/2014/main" id="{57CE9412-F8ED-650D-705B-2941D6327997}"/>
              </a:ext>
            </a:extLst>
          </p:cNvPr>
          <p:cNvSpPr txBox="1"/>
          <p:nvPr/>
        </p:nvSpPr>
        <p:spPr>
          <a:xfrm rot="16200000">
            <a:off x="5103233" y="5078377"/>
            <a:ext cx="197866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rtl="0">
              <a:spcBef>
                <a:spcPts val="0"/>
              </a:spcBef>
              <a:spcAft>
                <a:spcPts val="0"/>
              </a:spcAft>
            </a:pPr>
            <a:r>
              <a:rPr lang="pt-B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BAIXO</a:t>
            </a:r>
            <a:r>
              <a:rPr lang="pt-BR" sz="28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pt-B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IMPACTO</a:t>
            </a:r>
          </a:p>
        </p:txBody>
      </p:sp>
      <p:sp>
        <p:nvSpPr>
          <p:cNvPr id="38" name="Text Box 3">
            <a:extLst>
              <a:ext uri="{FF2B5EF4-FFF2-40B4-BE49-F238E27FC236}">
                <a16:creationId xmlns:a16="http://schemas.microsoft.com/office/drawing/2014/main" id="{B4C02F22-21B2-E430-BBE2-39425B6EEE44}"/>
              </a:ext>
            </a:extLst>
          </p:cNvPr>
          <p:cNvSpPr txBox="1"/>
          <p:nvPr/>
        </p:nvSpPr>
        <p:spPr>
          <a:xfrm rot="16200000">
            <a:off x="5276219" y="1585669"/>
            <a:ext cx="1645920" cy="376612"/>
          </a:xfrm>
          <a:prstGeom prst="rect">
            <a:avLst/>
          </a:prstGeom>
          <a:noFill/>
          <a:ln w="6350">
            <a:noFill/>
          </a:ln>
        </p:spPr>
        <p:txBody>
          <a:bodyPr rot="0" spcFirstLastPara="0" vert="horz" wrap="none" lIns="0" tIns="0" rIns="0" bIns="0" numCol="1" spcCol="0" rtlCol="0" fromWordArt="0" anchor="ctr" anchorCtr="0" forceAA="0" compatLnSpc="1">
            <a:prstTxWarp prst="textNoShape">
              <a:avLst/>
            </a:prstTxWarp>
            <a:noAutofit/>
          </a:bodyPr>
          <a:lstStyle/>
          <a:p>
            <a:pPr marL="0" marR="0" algn="ctr" rtl="0">
              <a:spcBef>
                <a:spcPts val="0"/>
              </a:spcBef>
              <a:spcAft>
                <a:spcPts val="0"/>
              </a:spcAft>
            </a:pPr>
            <a:r>
              <a:rPr lang="pt-B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ALTO</a:t>
            </a:r>
            <a:r>
              <a:rPr lang="pt-BR" sz="28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pt-BR" sz="1600">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IMPACTO</a:t>
            </a:r>
          </a:p>
        </p:txBody>
      </p:sp>
    </p:spTree>
    <p:extLst>
      <p:ext uri="{BB962C8B-B14F-4D97-AF65-F5344CB8AC3E}">
        <p14:creationId xmlns:p14="http://schemas.microsoft.com/office/powerpoint/2010/main" val="279866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7393</TotalTime>
  <Words>261</Words>
  <Application>Microsoft Office PowerPoint</Application>
  <PresentationFormat>Widescreen</PresentationFormat>
  <Paragraphs>25</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c060369</cp:lastModifiedBy>
  <cp:revision>111</cp:revision>
  <cp:lastPrinted>2020-08-31T22:23:58Z</cp:lastPrinted>
  <dcterms:created xsi:type="dcterms:W3CDTF">2021-07-07T23:54:57Z</dcterms:created>
  <dcterms:modified xsi:type="dcterms:W3CDTF">2024-10-29T11:28:56Z</dcterms:modified>
</cp:coreProperties>
</file>