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20" r:id="rId3"/>
    <p:sldId id="343" r:id="rId4"/>
    <p:sldId id="344" r:id="rId5"/>
    <p:sldId id="345"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01" autoAdjust="0"/>
    <p:restoredTop sz="86447"/>
  </p:normalViewPr>
  <p:slideViewPr>
    <p:cSldViewPr snapToGrid="0" snapToObjects="1">
      <p:cViewPr varScale="1">
        <p:scale>
          <a:sx n="112" d="100"/>
          <a:sy n="112" d="100"/>
        </p:scale>
        <p:origin x="1116" y="9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7094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53099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797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61008" y="353237"/>
            <a:ext cx="10113952" cy="584775"/>
          </a:xfrm>
          <a:prstGeom prst="rect">
            <a:avLst/>
          </a:prstGeom>
          <a:noFill/>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de plano de projeto ágil com exemplos</a:t>
            </a:r>
          </a:p>
        </p:txBody>
      </p:sp>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497746" cy="4821519"/>
          </a:xfrm>
          <a:prstGeom prst="rect">
            <a:avLst/>
          </a:prstGeom>
          <a:noFill/>
        </p:spPr>
        <p:txBody>
          <a:bodyPr wrap="square" rtlCol="0">
            <a:spAutoFit/>
          </a:bodyPr>
          <a:lstStyle/>
          <a:p>
            <a:pPr algn="l" rtl="0">
              <a:lnSpc>
                <a:spcPct val="120000"/>
              </a:lnSpc>
              <a:spcBef>
                <a:spcPts val="0"/>
              </a:spcBef>
              <a:spcAft>
                <a:spcPts val="1200"/>
              </a:spcAft>
            </a:pPr>
            <a:r>
              <a:rPr lang="pt-BR" sz="1600" b="1" i="0" u="none" strike="noStrike" dirty="0">
                <a:solidFill>
                  <a:srgbClr val="000000"/>
                </a:solidFill>
                <a:effectLst/>
                <a:latin typeface="Century Gothic" panose="020B0502020202020204" pitchFamily="34" charset="0"/>
              </a:rPr>
              <a:t>Quando usar: </a:t>
            </a:r>
            <a:r>
              <a:rPr lang="pt-BR" sz="1600" b="0" i="0" u="none" strike="noStrike" dirty="0">
                <a:solidFill>
                  <a:srgbClr val="000000"/>
                </a:solidFill>
                <a:effectLst/>
                <a:latin typeface="Century Gothic" panose="020B0502020202020204" pitchFamily="34" charset="0"/>
              </a:rPr>
              <a:t>use este modelo de dois slides para compartilhar os detalhes de um plano de projeto ágil com a equipe e as partes interessadas. Ele fornece uma visão clara da jornada do projeto em uma linha do tempo específica e está disponível em branco ou com dados de amostra para você personalizá-lo conforme suas necessidades. </a:t>
            </a:r>
          </a:p>
          <a:p>
            <a:pPr algn="l" rtl="0">
              <a:lnSpc>
                <a:spcPct val="120000"/>
              </a:lnSpc>
              <a:spcBef>
                <a:spcPts val="0"/>
              </a:spcBef>
              <a:spcAft>
                <a:spcPts val="1200"/>
              </a:spcAft>
            </a:pPr>
            <a:r>
              <a:rPr lang="pt-BR" sz="1600" b="1" i="0" u="none" strike="noStrike" dirty="0">
                <a:solidFill>
                  <a:srgbClr val="000000"/>
                </a:solidFill>
                <a:effectLst/>
                <a:latin typeface="Century Gothic" panose="020B0502020202020204" pitchFamily="34" charset="0"/>
              </a:rPr>
              <a:t>Recursos importantes: </a:t>
            </a:r>
            <a:r>
              <a:rPr lang="pt-BR" sz="1600" b="0" i="0" u="none" strike="noStrike" dirty="0">
                <a:solidFill>
                  <a:srgbClr val="000000"/>
                </a:solidFill>
                <a:effectLst/>
                <a:latin typeface="Century Gothic" panose="020B0502020202020204" pitchFamily="34" charset="0"/>
              </a:rPr>
              <a:t>no primeiro slide, insira o escopo e os resultados do projeto. O modelo também inclui um espaço para listar as tarefas, bem como os respectivos proprietários, datas de início e término e status. Use a coluna Risco para indicar se uma tarefa corre o risco de atraso e visualize os sprints com o gráfico de barras personalizável e codificado por cores no segundo slide.</a:t>
            </a:r>
          </a:p>
        </p:txBody>
      </p:sp>
      <p:pic>
        <p:nvPicPr>
          <p:cNvPr id="2" name="Picture 1">
            <a:extLst>
              <a:ext uri="{FF2B5EF4-FFF2-40B4-BE49-F238E27FC236}">
                <a16:creationId xmlns:a16="http://schemas.microsoft.com/office/drawing/2014/main" id="{E582F517-A4C8-6658-11BE-84ABB07E9879}"/>
              </a:ext>
            </a:extLst>
          </p:cNvPr>
          <p:cNvPicPr>
            <a:picLocks noChangeAspect="1"/>
          </p:cNvPicPr>
          <p:nvPr/>
        </p:nvPicPr>
        <p:blipFill>
          <a:blip r:embed="rId2"/>
          <a:stretch>
            <a:fillRect/>
          </a:stretch>
        </p:blipFill>
        <p:spPr>
          <a:xfrm>
            <a:off x="6327648" y="1344168"/>
            <a:ext cx="4999153" cy="2812024"/>
          </a:xfrm>
          <a:prstGeom prst="rect">
            <a:avLst/>
          </a:prstGeom>
          <a:effectLst>
            <a:outerShdw blurRad="152400" dist="38100" dir="2700000" sx="101000" sy="101000" algn="ctr" rotWithShape="0">
              <a:srgbClr val="000000">
                <a:alpha val="40000"/>
              </a:srgbClr>
            </a:outerShdw>
          </a:effectLst>
        </p:spPr>
      </p:pic>
      <p:pic>
        <p:nvPicPr>
          <p:cNvPr id="4" name="Picture 3">
            <a:extLst>
              <a:ext uri="{FF2B5EF4-FFF2-40B4-BE49-F238E27FC236}">
                <a16:creationId xmlns:a16="http://schemas.microsoft.com/office/drawing/2014/main" id="{53FE60C8-7B30-6645-81CE-37C04789460C}"/>
              </a:ext>
            </a:extLst>
          </p:cNvPr>
          <p:cNvPicPr>
            <a:picLocks noChangeAspect="1"/>
          </p:cNvPicPr>
          <p:nvPr/>
        </p:nvPicPr>
        <p:blipFill>
          <a:blip r:embed="rId3"/>
          <a:stretch>
            <a:fillRect/>
          </a:stretch>
        </p:blipFill>
        <p:spPr>
          <a:xfrm>
            <a:off x="6867144" y="3712464"/>
            <a:ext cx="4999153" cy="2812024"/>
          </a:xfrm>
          <a:prstGeom prst="rect">
            <a:avLst/>
          </a:prstGeom>
          <a:effectLst>
            <a:outerShdw blurRad="152400" dist="38100" dir="2700000" sx="101000" sy="101000" algn="ctr" rotWithShape="0">
              <a:srgbClr val="000000">
                <a:alpha val="40000"/>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263640"/>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com </a:t>
            </a:r>
            <a:r>
              <a:rPr lang="pt-BR" b="1" dirty="0">
                <a:solidFill>
                  <a:schemeClr val="tx1">
                    <a:lumMod val="65000"/>
                    <a:lumOff val="35000"/>
                  </a:schemeClr>
                </a:solidFill>
                <a:latin typeface="Century Gothic" panose="020B0502020202020204" pitchFamily="34" charset="0"/>
              </a:rPr>
              <a:t>EXEMPLOS</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95377215"/>
              </p:ext>
            </p:extLst>
          </p:nvPr>
        </p:nvGraphicFramePr>
        <p:xfrm>
          <a:off x="327121" y="1259632"/>
          <a:ext cx="11563462" cy="4888116"/>
        </p:xfrm>
        <a:graphic>
          <a:graphicData uri="http://schemas.openxmlformats.org/drawingml/2006/table">
            <a:tbl>
              <a:tblPr firstRow="1" bandRow="1">
                <a:tableStyleId>{5C22544A-7EE6-4342-B048-85BDC9FD1C3A}</a:tableStyleId>
              </a:tblPr>
              <a:tblGrid>
                <a:gridCol w="495839">
                  <a:extLst>
                    <a:ext uri="{9D8B030D-6E8A-4147-A177-3AD203B41FA5}">
                      <a16:colId xmlns:a16="http://schemas.microsoft.com/office/drawing/2014/main" val="1672129667"/>
                    </a:ext>
                  </a:extLst>
                </a:gridCol>
                <a:gridCol w="1565677">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004480">
                  <a:extLst>
                    <a:ext uri="{9D8B030D-6E8A-4147-A177-3AD203B41FA5}">
                      <a16:colId xmlns:a16="http://schemas.microsoft.com/office/drawing/2014/main" val="1546263835"/>
                    </a:ext>
                  </a:extLst>
                </a:gridCol>
                <a:gridCol w="824320">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59536">
                  <a:extLst>
                    <a:ext uri="{9D8B030D-6E8A-4147-A177-3AD203B41FA5}">
                      <a16:colId xmlns:a16="http://schemas.microsoft.com/office/drawing/2014/main" val="3893106002"/>
                    </a:ext>
                  </a:extLst>
                </a:gridCol>
                <a:gridCol w="1017037">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rtl="0">
                        <a:lnSpc>
                          <a:spcPct val="100000"/>
                        </a:lnSpc>
                      </a:pPr>
                      <a:r>
                        <a:rPr lang="pt-BR" sz="900" dirty="0">
                          <a:solidFill>
                            <a:schemeClr val="tx1"/>
                          </a:solidFill>
                          <a:latin typeface="Century Gothic" panose="020B0502020202020204" pitchFamily="34" charset="0"/>
                        </a:rPr>
                        <a:t>EM RISCO</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NOME DA TAREFA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TIPO DE RECURSO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RESPONSÁVEL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PONTOS DA HISTÓRIA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INÍCIO</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TÉRMINO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dirty="0">
                          <a:solidFill>
                            <a:schemeClr val="tx1"/>
                          </a:solidFill>
                          <a:latin typeface="Century Gothic" panose="020B0502020202020204" pitchFamily="34" charset="0"/>
                        </a:rPr>
                        <a:t>DURAÇÃO </a:t>
                      </a:r>
                      <a:r>
                        <a:rPr lang="pt-BR" sz="900" b="0" dirty="0">
                          <a:solidFill>
                            <a:schemeClr val="tx1"/>
                          </a:solidFill>
                          <a:latin typeface="Century Gothic" panose="020B0502020202020204" pitchFamily="34" charset="0"/>
                        </a:rPr>
                        <a:t>em dias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COMENTÁRIOS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a:lnSpc>
                          <a:spcPct val="100000"/>
                        </a:lnSpc>
                      </a:pPr>
                      <a:r>
                        <a:rPr lang="pt-BR"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pt-BR" sz="100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pt-BR" sz="1000">
                          <a:solidFill>
                            <a:schemeClr val="tx1"/>
                          </a:solidFill>
                          <a:latin typeface="Century Gothic" panose="020B0502020202020204" pitchFamily="34" charset="0"/>
                        </a:rPr>
                        <a:t>Recurso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pt-BR" sz="100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Concluída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12/09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Em andamento</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Atrasada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alpha val="5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16/09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16/09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Aprovada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pt-BR" sz="1000" dirty="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pt-BR" sz="100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21/09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Requer revisão</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22/09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Suspensa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rtl="0">
                        <a:lnSpc>
                          <a:spcPct val="100000"/>
                        </a:lnSpc>
                      </a:pPr>
                      <a:r>
                        <a:rPr lang="pt-BR" sz="100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25/09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Não iniciada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Kennedy 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02/10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Não iniciada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02/10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05/10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kern="1200">
                          <a:solidFill>
                            <a:schemeClr val="tx1"/>
                          </a:solidFill>
                          <a:latin typeface="Century Gothic" panose="020B0502020202020204" pitchFamily="34" charset="0"/>
                          <a:ea typeface="+mn-ea"/>
                          <a:cs typeface="+mn-cs"/>
                        </a:rPr>
                        <a:t>Não iniciada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1928418146"/>
              </p:ext>
            </p:extLst>
          </p:nvPr>
        </p:nvGraphicFramePr>
        <p:xfrm>
          <a:off x="737118" y="401633"/>
          <a:ext cx="11173785"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9536">
                  <a:extLst>
                    <a:ext uri="{9D8B030D-6E8A-4147-A177-3AD203B41FA5}">
                      <a16:colId xmlns:a16="http://schemas.microsoft.com/office/drawing/2014/main" val="187052363"/>
                    </a:ext>
                  </a:extLst>
                </a:gridCol>
                <a:gridCol w="1037357">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b="0">
                          <a:solidFill>
                            <a:schemeClr val="tx1"/>
                          </a:solidFill>
                          <a:latin typeface="Century Gothic" panose="020B0502020202020204" pitchFamily="34" charset="0"/>
                        </a:rPr>
                        <a:t>Lançamento do produto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pt-BR" sz="10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pt-BR"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263640"/>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com </a:t>
            </a:r>
            <a:r>
              <a:rPr lang="pt-BR" b="1" dirty="0">
                <a:solidFill>
                  <a:schemeClr val="tx1">
                    <a:lumMod val="65000"/>
                    <a:lumOff val="35000"/>
                  </a:schemeClr>
                </a:solidFill>
                <a:latin typeface="Century Gothic" panose="020B0502020202020204" pitchFamily="34" charset="0"/>
              </a:rPr>
              <a:t>EXEMPLOS</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2818995162"/>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pt-BR" sz="100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pt-BR" sz="1000">
                          <a:solidFill>
                            <a:schemeClr val="tx1"/>
                          </a:solidFill>
                          <a:latin typeface="Century Gothic" panose="020B0502020202020204" pitchFamily="34" charset="0"/>
                        </a:rPr>
                        <a:t>Recurso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pt-BR" sz="1000">
                          <a:solidFill>
                            <a:schemeClr val="tx1"/>
                          </a:solidFill>
                          <a:latin typeface="Century Gothic" panose="020B0502020202020204" pitchFamily="34" charset="0"/>
                        </a:rPr>
                        <a:t>Recurso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pt-BR" sz="1000">
                          <a:solidFill>
                            <a:schemeClr val="tx1"/>
                          </a:solidFill>
                          <a:latin typeface="Century Gothic" panose="020B0502020202020204" pitchFamily="34" charset="0"/>
                        </a:rPr>
                        <a:t>Recurso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pt-BR" sz="1000" b="1">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pt-BR" sz="1000">
                          <a:solidFill>
                            <a:schemeClr val="tx1"/>
                          </a:solidFill>
                          <a:latin typeface="Century Gothic" panose="020B0502020202020204" pitchFamily="34" charset="0"/>
                        </a:rPr>
                        <a:t>Recurso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pt-BR" sz="1000">
                          <a:solidFill>
                            <a:schemeClr val="tx1"/>
                          </a:solidFill>
                          <a:latin typeface="Century Gothic" panose="020B0502020202020204" pitchFamily="34" charset="0"/>
                        </a:rPr>
                        <a:t>Recurso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pt-BR" sz="1000" b="1">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31/08</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05/09</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10/09</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15/09</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20/09</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25/09</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30/09</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05/10</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pt-BR"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1407069928"/>
              </p:ext>
            </p:extLst>
          </p:nvPr>
        </p:nvGraphicFramePr>
        <p:xfrm>
          <a:off x="737118" y="401633"/>
          <a:ext cx="11153465"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9536">
                  <a:extLst>
                    <a:ext uri="{9D8B030D-6E8A-4147-A177-3AD203B41FA5}">
                      <a16:colId xmlns:a16="http://schemas.microsoft.com/office/drawing/2014/main" val="187052363"/>
                    </a:ext>
                  </a:extLst>
                </a:gridCol>
                <a:gridCol w="1017037">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b="0">
                          <a:solidFill>
                            <a:schemeClr val="tx1"/>
                          </a:solidFill>
                          <a:latin typeface="Century Gothic" panose="020B0502020202020204" pitchFamily="34" charset="0"/>
                        </a:rPr>
                        <a:t>Lançamento do produto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pt-BR" sz="10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pt-BR"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91905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263640"/>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11556856"/>
              </p:ext>
            </p:extLst>
          </p:nvPr>
        </p:nvGraphicFramePr>
        <p:xfrm>
          <a:off x="327121" y="1259632"/>
          <a:ext cx="11555082" cy="4888116"/>
        </p:xfrm>
        <a:graphic>
          <a:graphicData uri="http://schemas.openxmlformats.org/drawingml/2006/table">
            <a:tbl>
              <a:tblPr firstRow="1" bandRow="1">
                <a:tableStyleId>{5C22544A-7EE6-4342-B048-85BDC9FD1C3A}</a:tableStyleId>
              </a:tblPr>
              <a:tblGrid>
                <a:gridCol w="493776">
                  <a:extLst>
                    <a:ext uri="{9D8B030D-6E8A-4147-A177-3AD203B41FA5}">
                      <a16:colId xmlns:a16="http://schemas.microsoft.com/office/drawing/2014/main" val="1672129667"/>
                    </a:ext>
                  </a:extLst>
                </a:gridCol>
                <a:gridCol w="1551149">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995433">
                  <a:extLst>
                    <a:ext uri="{9D8B030D-6E8A-4147-A177-3AD203B41FA5}">
                      <a16:colId xmlns:a16="http://schemas.microsoft.com/office/drawing/2014/main" val="1546263835"/>
                    </a:ext>
                  </a:extLst>
                </a:gridCol>
                <a:gridCol w="833367">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57587">
                  <a:extLst>
                    <a:ext uri="{9D8B030D-6E8A-4147-A177-3AD203B41FA5}">
                      <a16:colId xmlns:a16="http://schemas.microsoft.com/office/drawing/2014/main" val="3893106002"/>
                    </a:ext>
                  </a:extLst>
                </a:gridCol>
                <a:gridCol w="1027197">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rtl="0">
                        <a:lnSpc>
                          <a:spcPct val="100000"/>
                        </a:lnSpc>
                      </a:pPr>
                      <a:r>
                        <a:rPr lang="pt-BR" sz="900" dirty="0">
                          <a:solidFill>
                            <a:schemeClr val="tx1"/>
                          </a:solidFill>
                          <a:latin typeface="Century Gothic" panose="020B0502020202020204" pitchFamily="34" charset="0"/>
                        </a:rPr>
                        <a:t>EM RISCO</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NOME DA TAREFA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TIPO DE RECURSO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RESPONSÁVEL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PONTOS DA HISTÓRIA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INÍCIO</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TÉRMINO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dirty="0">
                          <a:solidFill>
                            <a:schemeClr val="tx1"/>
                          </a:solidFill>
                          <a:latin typeface="Century Gothic" panose="020B0502020202020204" pitchFamily="34" charset="0"/>
                        </a:rPr>
                        <a:t>DURAÇÃO </a:t>
                      </a:r>
                      <a:r>
                        <a:rPr lang="pt-BR" sz="900" b="0" dirty="0">
                          <a:solidFill>
                            <a:schemeClr val="tx1"/>
                          </a:solidFill>
                          <a:latin typeface="Century Gothic" panose="020B0502020202020204" pitchFamily="34" charset="0"/>
                        </a:rPr>
                        <a:t>em dias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COMENTÁRIOS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pt-BR" sz="1000" dirty="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pt-BR" sz="1000">
                          <a:solidFill>
                            <a:schemeClr val="tx1"/>
                          </a:solidFill>
                          <a:latin typeface="Century Gothic" panose="020B0502020202020204" pitchFamily="34" charset="0"/>
                        </a:rPr>
                        <a:t>Recurso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pt-BR" sz="100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pt-BR" sz="1000" dirty="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4190542083"/>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7587">
                  <a:extLst>
                    <a:ext uri="{9D8B030D-6E8A-4147-A177-3AD203B41FA5}">
                      <a16:colId xmlns:a16="http://schemas.microsoft.com/office/drawing/2014/main" val="187052363"/>
                    </a:ext>
                  </a:extLst>
                </a:gridCol>
                <a:gridCol w="1027197">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03853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263640"/>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pt-BR" sz="100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pt-BR" sz="1000">
                          <a:solidFill>
                            <a:schemeClr val="tx1"/>
                          </a:solidFill>
                          <a:latin typeface="Century Gothic" panose="020B0502020202020204" pitchFamily="34" charset="0"/>
                        </a:rPr>
                        <a:t>Recurso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pt-BR" sz="1000">
                          <a:solidFill>
                            <a:schemeClr val="tx1"/>
                          </a:solidFill>
                          <a:latin typeface="Century Gothic" panose="020B0502020202020204" pitchFamily="34" charset="0"/>
                        </a:rPr>
                        <a:t>Recurso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pt-BR" sz="1000">
                          <a:solidFill>
                            <a:schemeClr val="tx1"/>
                          </a:solidFill>
                          <a:latin typeface="Century Gothic" panose="020B0502020202020204" pitchFamily="34" charset="0"/>
                        </a:rPr>
                        <a:t>Recurso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pt-BR" sz="1000" b="1">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pt-BR" sz="1000">
                          <a:solidFill>
                            <a:schemeClr val="tx1"/>
                          </a:solidFill>
                          <a:latin typeface="Century Gothic" panose="020B0502020202020204" pitchFamily="34" charset="0"/>
                        </a:rPr>
                        <a:t>Recurso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pt-BR" sz="1000">
                          <a:solidFill>
                            <a:schemeClr val="tx1"/>
                          </a:solidFill>
                          <a:latin typeface="Century Gothic" panose="020B0502020202020204" pitchFamily="34" charset="0"/>
                        </a:rPr>
                        <a:t>Recurso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pt-BR" sz="1000" b="1">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31/08</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05/09</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10/09</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15/09</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20/09</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25/09</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30/09</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05/10</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pt-BR"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2527876394"/>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7587">
                  <a:extLst>
                    <a:ext uri="{9D8B030D-6E8A-4147-A177-3AD203B41FA5}">
                      <a16:colId xmlns:a16="http://schemas.microsoft.com/office/drawing/2014/main" val="187052363"/>
                    </a:ext>
                  </a:extLst>
                </a:gridCol>
                <a:gridCol w="1027197">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
        <p:nvSpPr>
          <p:cNvPr id="2" name="TextBox 1">
            <a:extLst>
              <a:ext uri="{FF2B5EF4-FFF2-40B4-BE49-F238E27FC236}">
                <a16:creationId xmlns:a16="http://schemas.microsoft.com/office/drawing/2014/main" id="{1EFBEE9F-8601-B766-5BF5-87FA9F20CB62}"/>
              </a:ext>
            </a:extLst>
          </p:cNvPr>
          <p:cNvSpPr txBox="1"/>
          <p:nvPr/>
        </p:nvSpPr>
        <p:spPr>
          <a:xfrm>
            <a:off x="448962" y="6495538"/>
            <a:ext cx="11262535" cy="276999"/>
          </a:xfrm>
          <a:prstGeom prst="rect">
            <a:avLst/>
          </a:prstGeom>
          <a:noFill/>
        </p:spPr>
        <p:txBody>
          <a:bodyPr wrap="square" rtlCol="0">
            <a:spAutoFit/>
          </a:bodyPr>
          <a:lstStyle/>
          <a:p>
            <a:pPr marL="0" marR="0" algn="ctr" rtl="0"/>
            <a:r>
              <a:rPr lang="pt-BR"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p>
        </p:txBody>
      </p:sp>
    </p:spTree>
    <p:extLst>
      <p:ext uri="{BB962C8B-B14F-4D97-AF65-F5344CB8AC3E}">
        <p14:creationId xmlns:p14="http://schemas.microsoft.com/office/powerpoint/2010/main" val="108136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4824</TotalTime>
  <Words>633</Words>
  <Application>Microsoft Office PowerPoint</Application>
  <PresentationFormat>Widescreen</PresentationFormat>
  <Paragraphs>221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14</cp:revision>
  <cp:lastPrinted>2020-08-31T22:23:58Z</cp:lastPrinted>
  <dcterms:created xsi:type="dcterms:W3CDTF">2020-09-16T17:09:31Z</dcterms:created>
  <dcterms:modified xsi:type="dcterms:W3CDTF">2025-05-08T10:38:57Z</dcterms:modified>
</cp:coreProperties>
</file>