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42" r:id="rId2"/>
    <p:sldId id="344" r:id="rId3"/>
    <p:sldId id="345" r:id="rId4"/>
    <p:sldId id="320" r:id="rId5"/>
    <p:sldId id="343"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CADC"/>
    <a:srgbClr val="00E7F2"/>
    <a:srgbClr val="00BD32"/>
    <a:srgbClr val="F0A622"/>
    <a:srgbClr val="5B7191"/>
    <a:srgbClr val="EAEEF3"/>
    <a:srgbClr val="CE1D02"/>
    <a:srgbClr val="E3EAF6"/>
    <a:srgbClr val="CDD5DD"/>
    <a:srgbClr val="748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86447"/>
  </p:normalViewPr>
  <p:slideViewPr>
    <p:cSldViewPr snapToGrid="0" snapToObjects="1">
      <p:cViewPr varScale="1">
        <p:scale>
          <a:sx n="112" d="100"/>
          <a:sy n="112" d="100"/>
        </p:scale>
        <p:origin x="336" y="96"/>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4/29/2025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1464268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530990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7970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3618666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4270942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717"/>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4/29/2025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61008" y="353237"/>
            <a:ext cx="7747358" cy="584775"/>
          </a:xfrm>
          <a:prstGeom prst="rect">
            <a:avLst/>
          </a:prstGeom>
          <a:noFill/>
        </p:spPr>
        <p:txBody>
          <a:bodyPr wrap="square" rtlCol="0">
            <a:spAutoFit/>
          </a:bodyPr>
          <a:lstStyle/>
          <a:p>
            <a:pPr rtl="0"/>
            <a:r>
              <a:rPr lang="pt-BR" sz="3200" b="1">
                <a:solidFill>
                  <a:schemeClr val="tx1">
                    <a:lumMod val="65000"/>
                    <a:lumOff val="35000"/>
                  </a:schemeClr>
                </a:solidFill>
                <a:latin typeface="Century Gothic" panose="020B0502020202020204" pitchFamily="34" charset="0"/>
              </a:rPr>
              <a:t>Modelo de plano de projeto ágil</a:t>
            </a:r>
          </a:p>
        </p:txBody>
      </p:sp>
      <p:sp>
        <p:nvSpPr>
          <p:cNvPr id="6" name="TextBox 5">
            <a:extLst>
              <a:ext uri="{FF2B5EF4-FFF2-40B4-BE49-F238E27FC236}">
                <a16:creationId xmlns:a16="http://schemas.microsoft.com/office/drawing/2014/main" id="{AC050FBD-DAC7-D341-47A4-2D3C898C78B0}"/>
              </a:ext>
            </a:extLst>
          </p:cNvPr>
          <p:cNvSpPr txBox="1"/>
          <p:nvPr/>
        </p:nvSpPr>
        <p:spPr>
          <a:xfrm>
            <a:off x="375153" y="1532147"/>
            <a:ext cx="5412905" cy="4649863"/>
          </a:xfrm>
          <a:prstGeom prst="rect">
            <a:avLst/>
          </a:prstGeom>
          <a:noFill/>
        </p:spPr>
        <p:txBody>
          <a:bodyPr wrap="square" rtlCol="0">
            <a:spAutoFit/>
          </a:bodyPr>
          <a:lstStyle/>
          <a:p>
            <a:pPr algn="l" rtl="0">
              <a:lnSpc>
                <a:spcPct val="120000"/>
              </a:lnSpc>
              <a:spcBef>
                <a:spcPts val="0"/>
              </a:spcBef>
              <a:spcAft>
                <a:spcPts val="1200"/>
              </a:spcAft>
            </a:pPr>
            <a:r>
              <a:rPr lang="pt-BR" sz="1600" b="1" i="0" u="none" strike="noStrike" dirty="0">
                <a:solidFill>
                  <a:srgbClr val="000000"/>
                </a:solidFill>
                <a:effectLst/>
                <a:latin typeface="Century Gothic" panose="020B0502020202020204" pitchFamily="34" charset="0"/>
              </a:rPr>
              <a:t>Quando usar: </a:t>
            </a:r>
            <a:r>
              <a:rPr lang="pt-BR" sz="1600" b="0" i="0" u="none" strike="noStrike" dirty="0">
                <a:solidFill>
                  <a:srgbClr val="000000"/>
                </a:solidFill>
                <a:effectLst/>
                <a:latin typeface="Century Gothic" panose="020B0502020202020204" pitchFamily="34" charset="0"/>
              </a:rPr>
              <a:t>use este modelo de dois slides para compartilhar os detalhes de um plano de projeto ágil com a equipe e as partes interessadas. Ele fornece uma visão clara da jornada do projeto em uma linha do tempo específica e está disponível em branco ou com dados de amostra para você personalizá-lo conforme suas necessidades. </a:t>
            </a:r>
          </a:p>
          <a:p>
            <a:pPr algn="l" rtl="0">
              <a:lnSpc>
                <a:spcPct val="120000"/>
              </a:lnSpc>
              <a:spcBef>
                <a:spcPts val="0"/>
              </a:spcBef>
              <a:spcAft>
                <a:spcPts val="1200"/>
              </a:spcAft>
            </a:pPr>
            <a:r>
              <a:rPr lang="pt-BR" sz="1600" b="1" i="0" u="none" strike="noStrike" dirty="0">
                <a:solidFill>
                  <a:srgbClr val="000000"/>
                </a:solidFill>
                <a:effectLst/>
                <a:latin typeface="Century Gothic" panose="020B0502020202020204" pitchFamily="34" charset="0"/>
              </a:rPr>
              <a:t>Recursos importantes: </a:t>
            </a:r>
            <a:r>
              <a:rPr lang="pt-BR" sz="1600" b="0" i="0" u="none" strike="noStrike" dirty="0">
                <a:solidFill>
                  <a:srgbClr val="000000"/>
                </a:solidFill>
                <a:effectLst/>
                <a:latin typeface="Century Gothic" panose="020B0502020202020204" pitchFamily="34" charset="0"/>
              </a:rPr>
              <a:t>no primeiro slide, insira o escopo e os resultados do projeto. O modelo também inclui um espaço para listar as tarefas, bem como os respectivos proprietários, datas de início e término e status. Use a coluna Risco para indicar se uma tarefa corre o risco de atraso e visualize os sprints com o gráfico de barras personalizável e codificado por cores no segundo slide.</a:t>
            </a:r>
          </a:p>
        </p:txBody>
      </p:sp>
      <p:pic>
        <p:nvPicPr>
          <p:cNvPr id="4" name="Picture 3">
            <a:extLst>
              <a:ext uri="{FF2B5EF4-FFF2-40B4-BE49-F238E27FC236}">
                <a16:creationId xmlns:a16="http://schemas.microsoft.com/office/drawing/2014/main" id="{54DD91B6-A0A7-D0ED-8FBA-8FBDBC59E393}"/>
              </a:ext>
            </a:extLst>
          </p:cNvPr>
          <p:cNvPicPr>
            <a:picLocks noChangeAspect="1"/>
          </p:cNvPicPr>
          <p:nvPr/>
        </p:nvPicPr>
        <p:blipFill>
          <a:blip r:embed="rId3"/>
          <a:stretch>
            <a:fillRect/>
          </a:stretch>
        </p:blipFill>
        <p:spPr>
          <a:xfrm>
            <a:off x="6327648" y="1344168"/>
            <a:ext cx="4999153" cy="2812024"/>
          </a:xfrm>
          <a:prstGeom prst="rect">
            <a:avLst/>
          </a:prstGeom>
          <a:effectLst>
            <a:outerShdw blurRad="152400" dist="38100" dir="2700000" sx="101000" sy="101000" algn="ctr" rotWithShape="0">
              <a:srgbClr val="000000">
                <a:alpha val="40000"/>
              </a:srgbClr>
            </a:outerShdw>
          </a:effectLst>
        </p:spPr>
      </p:pic>
      <p:pic>
        <p:nvPicPr>
          <p:cNvPr id="5" name="Picture 4">
            <a:extLst>
              <a:ext uri="{FF2B5EF4-FFF2-40B4-BE49-F238E27FC236}">
                <a16:creationId xmlns:a16="http://schemas.microsoft.com/office/drawing/2014/main" id="{1CA73F77-4E6C-0D3E-0F60-F894F569C950}"/>
              </a:ext>
            </a:extLst>
          </p:cNvPr>
          <p:cNvPicPr>
            <a:picLocks noChangeAspect="1"/>
          </p:cNvPicPr>
          <p:nvPr/>
        </p:nvPicPr>
        <p:blipFill>
          <a:blip r:embed="rId4"/>
          <a:stretch>
            <a:fillRect/>
          </a:stretch>
        </p:blipFill>
        <p:spPr>
          <a:xfrm>
            <a:off x="6867144" y="3712464"/>
            <a:ext cx="4999153" cy="2812024"/>
          </a:xfrm>
          <a:prstGeom prst="rect">
            <a:avLst/>
          </a:prstGeom>
          <a:effectLst>
            <a:outerShdw blurRad="152400" dist="38100" dir="2700000" sx="101000" sy="101000" algn="ctr" rotWithShape="0">
              <a:srgbClr val="000000">
                <a:alpha val="40000"/>
              </a:srgbClr>
            </a:outerShdw>
          </a:effectLst>
        </p:spPr>
      </p:pic>
    </p:spTree>
    <p:extLst>
      <p:ext uri="{BB962C8B-B14F-4D97-AF65-F5344CB8AC3E}">
        <p14:creationId xmlns:p14="http://schemas.microsoft.com/office/powerpoint/2010/main" val="1925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6EEB223-E166-A54F-887F-3F76EDC4E433}"/>
              </a:ext>
            </a:extLst>
          </p:cNvPr>
          <p:cNvSpPr txBox="1"/>
          <p:nvPr/>
        </p:nvSpPr>
        <p:spPr>
          <a:xfrm>
            <a:off x="5325583" y="6199632"/>
            <a:ext cx="6573212" cy="369332"/>
          </a:xfrm>
          <a:prstGeom prst="rect">
            <a:avLst/>
          </a:prstGeom>
          <a:noFill/>
        </p:spPr>
        <p:txBody>
          <a:bodyPr wrap="square" rtlCol="0">
            <a:spAutoFit/>
          </a:bodyPr>
          <a:lstStyle/>
          <a:p>
            <a:pPr algn="r" rtl="0"/>
            <a:r>
              <a:rPr lang="pt-BR" dirty="0">
                <a:solidFill>
                  <a:schemeClr val="tx1">
                    <a:lumMod val="65000"/>
                    <a:lumOff val="35000"/>
                  </a:schemeClr>
                </a:solidFill>
                <a:latin typeface="Century Gothic" panose="020B0502020202020204" pitchFamily="34" charset="0"/>
              </a:rPr>
              <a:t>Modelo de plano de projeto ágil </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167857122"/>
              </p:ext>
            </p:extLst>
          </p:nvPr>
        </p:nvGraphicFramePr>
        <p:xfrm>
          <a:off x="327121" y="1259632"/>
          <a:ext cx="11619446" cy="4888116"/>
        </p:xfrm>
        <a:graphic>
          <a:graphicData uri="http://schemas.openxmlformats.org/drawingml/2006/table">
            <a:tbl>
              <a:tblPr firstRow="1" bandRow="1">
                <a:tableStyleId>{5C22544A-7EE6-4342-B048-85BDC9FD1C3A}</a:tableStyleId>
              </a:tblPr>
              <a:tblGrid>
                <a:gridCol w="493011">
                  <a:extLst>
                    <a:ext uri="{9D8B030D-6E8A-4147-A177-3AD203B41FA5}">
                      <a16:colId xmlns:a16="http://schemas.microsoft.com/office/drawing/2014/main" val="1672129667"/>
                    </a:ext>
                  </a:extLst>
                </a:gridCol>
                <a:gridCol w="1568505">
                  <a:extLst>
                    <a:ext uri="{9D8B030D-6E8A-4147-A177-3AD203B41FA5}">
                      <a16:colId xmlns:a16="http://schemas.microsoft.com/office/drawing/2014/main" val="602210714"/>
                    </a:ext>
                  </a:extLst>
                </a:gridCol>
                <a:gridCol w="1315616">
                  <a:extLst>
                    <a:ext uri="{9D8B030D-6E8A-4147-A177-3AD203B41FA5}">
                      <a16:colId xmlns:a16="http://schemas.microsoft.com/office/drawing/2014/main" val="1817390762"/>
                    </a:ext>
                  </a:extLst>
                </a:gridCol>
                <a:gridCol w="1004480">
                  <a:extLst>
                    <a:ext uri="{9D8B030D-6E8A-4147-A177-3AD203B41FA5}">
                      <a16:colId xmlns:a16="http://schemas.microsoft.com/office/drawing/2014/main" val="1546263835"/>
                    </a:ext>
                  </a:extLst>
                </a:gridCol>
                <a:gridCol w="824320">
                  <a:extLst>
                    <a:ext uri="{9D8B030D-6E8A-4147-A177-3AD203B41FA5}">
                      <a16:colId xmlns:a16="http://schemas.microsoft.com/office/drawing/2014/main" val="187052363"/>
                    </a:ext>
                  </a:extLst>
                </a:gridCol>
                <a:gridCol w="671804">
                  <a:extLst>
                    <a:ext uri="{9D8B030D-6E8A-4147-A177-3AD203B41FA5}">
                      <a16:colId xmlns:a16="http://schemas.microsoft.com/office/drawing/2014/main" val="745651107"/>
                    </a:ext>
                  </a:extLst>
                </a:gridCol>
                <a:gridCol w="699796">
                  <a:extLst>
                    <a:ext uri="{9D8B030D-6E8A-4147-A177-3AD203B41FA5}">
                      <a16:colId xmlns:a16="http://schemas.microsoft.com/office/drawing/2014/main" val="3839570682"/>
                    </a:ext>
                  </a:extLst>
                </a:gridCol>
                <a:gridCol w="859536">
                  <a:extLst>
                    <a:ext uri="{9D8B030D-6E8A-4147-A177-3AD203B41FA5}">
                      <a16:colId xmlns:a16="http://schemas.microsoft.com/office/drawing/2014/main" val="3893106002"/>
                    </a:ext>
                  </a:extLst>
                </a:gridCol>
                <a:gridCol w="1073021">
                  <a:extLst>
                    <a:ext uri="{9D8B030D-6E8A-4147-A177-3AD203B41FA5}">
                      <a16:colId xmlns:a16="http://schemas.microsoft.com/office/drawing/2014/main" val="1453603295"/>
                    </a:ext>
                  </a:extLst>
                </a:gridCol>
                <a:gridCol w="3109357">
                  <a:extLst>
                    <a:ext uri="{9D8B030D-6E8A-4147-A177-3AD203B41FA5}">
                      <a16:colId xmlns:a16="http://schemas.microsoft.com/office/drawing/2014/main" val="3405603126"/>
                    </a:ext>
                  </a:extLst>
                </a:gridCol>
              </a:tblGrid>
              <a:tr h="380271">
                <a:tc>
                  <a:txBody>
                    <a:bodyPr/>
                    <a:lstStyle/>
                    <a:p>
                      <a:pPr rtl="0">
                        <a:lnSpc>
                          <a:spcPct val="100000"/>
                        </a:lnSpc>
                      </a:pPr>
                      <a:r>
                        <a:rPr lang="pt-BR" sz="900" dirty="0">
                          <a:solidFill>
                            <a:schemeClr val="tx1"/>
                          </a:solidFill>
                          <a:latin typeface="Century Gothic" panose="020B0502020202020204" pitchFamily="34" charset="0"/>
                        </a:rPr>
                        <a:t>EM RISCO</a:t>
                      </a:r>
                    </a:p>
                  </a:txBody>
                  <a:tcPr marR="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900">
                          <a:solidFill>
                            <a:schemeClr val="tx1"/>
                          </a:solidFill>
                          <a:latin typeface="Century Gothic" panose="020B0502020202020204" pitchFamily="34" charset="0"/>
                        </a:rPr>
                        <a:t>NOME DA TAREFA</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rtl="0">
                        <a:lnSpc>
                          <a:spcPct val="100000"/>
                        </a:lnSpc>
                      </a:pPr>
                      <a:r>
                        <a:rPr lang="pt-BR" sz="900">
                          <a:solidFill>
                            <a:schemeClr val="tx1"/>
                          </a:solidFill>
                          <a:latin typeface="Century Gothic" panose="020B0502020202020204" pitchFamily="34" charset="0"/>
                        </a:rPr>
                        <a:t>TIPO DE RECURSO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rtl="0">
                        <a:lnSpc>
                          <a:spcPct val="100000"/>
                        </a:lnSpc>
                      </a:pPr>
                      <a:r>
                        <a:rPr lang="pt-BR" sz="900">
                          <a:solidFill>
                            <a:schemeClr val="tx1"/>
                          </a:solidFill>
                          <a:latin typeface="Century Gothic" panose="020B0502020202020204" pitchFamily="34" charset="0"/>
                        </a:rPr>
                        <a:t>RESPONSÁVEL</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900">
                          <a:solidFill>
                            <a:schemeClr val="tx1"/>
                          </a:solidFill>
                          <a:latin typeface="Century Gothic" panose="020B0502020202020204" pitchFamily="34" charset="0"/>
                        </a:rPr>
                        <a:t>PONTOS DA HISTÓRIA</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pt-BR" sz="900">
                          <a:solidFill>
                            <a:schemeClr val="tx1"/>
                          </a:solidFill>
                          <a:latin typeface="Century Gothic" panose="020B0502020202020204" pitchFamily="34" charset="0"/>
                        </a:rPr>
                        <a:t>INÍCIO</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pt-BR" sz="900">
                          <a:solidFill>
                            <a:schemeClr val="tx1"/>
                          </a:solidFill>
                          <a:latin typeface="Century Gothic" panose="020B0502020202020204" pitchFamily="34" charset="0"/>
                        </a:rPr>
                        <a:t>TÉRMINO</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pt-BR" sz="900" dirty="0">
                          <a:solidFill>
                            <a:schemeClr val="tx1"/>
                          </a:solidFill>
                          <a:latin typeface="Century Gothic" panose="020B0502020202020204" pitchFamily="34" charset="0"/>
                        </a:rPr>
                        <a:t>DURAÇÃO </a:t>
                      </a:r>
                      <a:r>
                        <a:rPr lang="pt-BR" sz="900" b="0" dirty="0">
                          <a:solidFill>
                            <a:schemeClr val="tx1"/>
                          </a:solidFill>
                          <a:latin typeface="Century Gothic" panose="020B0502020202020204" pitchFamily="34" charset="0"/>
                        </a:rPr>
                        <a:t>em dias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900">
                          <a:solidFill>
                            <a:schemeClr val="tx1"/>
                          </a:solidFill>
                          <a:latin typeface="Century Gothic" panose="020B0502020202020204" pitchFamily="34" charset="0"/>
                        </a:rPr>
                        <a:t>STATUS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900">
                          <a:solidFill>
                            <a:schemeClr val="tx1"/>
                          </a:solidFill>
                          <a:latin typeface="Century Gothic" panose="020B0502020202020204" pitchFamily="34" charset="0"/>
                        </a:rPr>
                        <a:t>COMENTÁRIOS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0915962"/>
                  </a:ext>
                </a:extLst>
              </a:tr>
              <a:tr h="375234">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SPRINT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965858687"/>
                  </a:ext>
                </a:extLst>
              </a:tr>
              <a:tr h="375234">
                <a:tc>
                  <a:txBody>
                    <a:bodyPr/>
                    <a:lstStyle/>
                    <a:p>
                      <a:pPr rtl="0">
                        <a:lnSpc>
                          <a:spcPct val="100000"/>
                        </a:lnSpc>
                      </a:pPr>
                      <a:r>
                        <a:rPr lang="pt-BR" sz="1000" dirty="0">
                          <a:solidFill>
                            <a:schemeClr val="tx1"/>
                          </a:solidFill>
                          <a:latin typeface="Century Gothic" panose="020B0502020202020204" pitchFamily="34" charset="0"/>
                        </a:rPr>
                        <a:t>Sim</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rtl="0">
                        <a:lnSpc>
                          <a:spcPct val="100000"/>
                        </a:lnSpc>
                      </a:pPr>
                      <a:r>
                        <a:rPr lang="pt-BR" sz="1000">
                          <a:solidFill>
                            <a:schemeClr val="tx1"/>
                          </a:solidFill>
                          <a:latin typeface="Century Gothic" panose="020B0502020202020204" pitchFamily="34" charset="0"/>
                        </a:rPr>
                        <a:t>Recurso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00816345"/>
                  </a:ext>
                </a:extLst>
              </a:tr>
              <a:tr h="375234">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Recurso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49888"/>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92502013"/>
                  </a:ext>
                </a:extLst>
              </a:tr>
              <a:tr h="375234">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Recurso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49888"/>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699537522"/>
                  </a:ext>
                </a:extLst>
              </a:tr>
              <a:tr h="375234">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SPRINT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3119141191"/>
                  </a:ext>
                </a:extLst>
              </a:tr>
              <a:tr h="375234">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Recurso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11561401"/>
                  </a:ext>
                </a:extLst>
              </a:tr>
              <a:tr h="375234">
                <a:tc>
                  <a:txBody>
                    <a:bodyPr/>
                    <a:lstStyle/>
                    <a:p>
                      <a:pPr rtl="0">
                        <a:lnSpc>
                          <a:spcPct val="100000"/>
                        </a:lnSpc>
                      </a:pPr>
                      <a:r>
                        <a:rPr lang="pt-BR" sz="1000" dirty="0">
                          <a:solidFill>
                            <a:schemeClr val="tx1"/>
                          </a:solidFill>
                          <a:latin typeface="Century Gothic" panose="020B0502020202020204" pitchFamily="34" charset="0"/>
                        </a:rPr>
                        <a:t>Sim</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4209273"/>
                  </a:ext>
                </a:extLst>
              </a:tr>
              <a:tr h="380271">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Recurso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390668724"/>
                  </a:ext>
                </a:extLst>
              </a:tr>
              <a:tr h="375234">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SPRINT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extLst>
                  <a:ext uri="{0D108BD9-81ED-4DB2-BD59-A6C34878D82A}">
                    <a16:rowId xmlns:a16="http://schemas.microsoft.com/office/drawing/2014/main" val="1699392616"/>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542539029"/>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122297670"/>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267156921"/>
                  </a:ext>
                </a:extLst>
              </a:tr>
            </a:tbl>
          </a:graphicData>
        </a:graphic>
      </p:graphicFrame>
      <p:graphicFrame>
        <p:nvGraphicFramePr>
          <p:cNvPr id="3" name="Table 2">
            <a:extLst>
              <a:ext uri="{FF2B5EF4-FFF2-40B4-BE49-F238E27FC236}">
                <a16:creationId xmlns:a16="http://schemas.microsoft.com/office/drawing/2014/main" id="{9DED3965-7E18-A0AF-5524-5464F0ADD9E5}"/>
              </a:ext>
            </a:extLst>
          </p:cNvPr>
          <p:cNvGraphicFramePr>
            <a:graphicFrameLocks noGrp="1"/>
          </p:cNvGraphicFramePr>
          <p:nvPr>
            <p:extLst>
              <p:ext uri="{D42A27DB-BD31-4B8C-83A1-F6EECF244321}">
                <p14:modId xmlns:p14="http://schemas.microsoft.com/office/powerpoint/2010/main" val="3661838810"/>
              </p:ext>
            </p:extLst>
          </p:nvPr>
        </p:nvGraphicFramePr>
        <p:xfrm>
          <a:off x="737118" y="401633"/>
          <a:ext cx="11218779"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59536">
                  <a:extLst>
                    <a:ext uri="{9D8B030D-6E8A-4147-A177-3AD203B41FA5}">
                      <a16:colId xmlns:a16="http://schemas.microsoft.com/office/drawing/2014/main" val="187052363"/>
                    </a:ext>
                  </a:extLst>
                </a:gridCol>
                <a:gridCol w="1082351">
                  <a:extLst>
                    <a:ext uri="{9D8B030D-6E8A-4147-A177-3AD203B41FA5}">
                      <a16:colId xmlns:a16="http://schemas.microsoft.com/office/drawing/2014/main" val="745651107"/>
                    </a:ext>
                  </a:extLst>
                </a:gridCol>
                <a:gridCol w="3109357">
                  <a:extLst>
                    <a:ext uri="{9D8B030D-6E8A-4147-A177-3AD203B41FA5}">
                      <a16:colId xmlns:a16="http://schemas.microsoft.com/office/drawing/2014/main" val="3839570682"/>
                    </a:ext>
                  </a:extLst>
                </a:gridCol>
              </a:tblGrid>
              <a:tr h="380271">
                <a:tc>
                  <a:txBody>
                    <a:bodyPr/>
                    <a:lstStyle/>
                    <a:p>
                      <a:pPr algn="r" rtl="0">
                        <a:lnSpc>
                          <a:spcPct val="100000"/>
                        </a:lnSpc>
                      </a:pPr>
                      <a:r>
                        <a:rPr lang="pt-BR" sz="900">
                          <a:solidFill>
                            <a:schemeClr val="tx1"/>
                          </a:solidFill>
                          <a:latin typeface="Century Gothic" panose="020B0502020202020204" pitchFamily="34" charset="0"/>
                        </a:rPr>
                        <a:t>NOME DO PROJETO</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b="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pt-BR" sz="900">
                          <a:solidFill>
                            <a:schemeClr val="tx1"/>
                          </a:solidFill>
                          <a:latin typeface="Century Gothic" panose="020B0502020202020204" pitchFamily="34" charset="0"/>
                        </a:rPr>
                        <a:t>DATA DE INÍCIO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pt-BR" sz="900">
                          <a:solidFill>
                            <a:schemeClr val="tx1"/>
                          </a:solidFill>
                          <a:latin typeface="Century Gothic" panose="020B0502020202020204" pitchFamily="34" charset="0"/>
                        </a:rPr>
                        <a:t>DATA DE TÉRMINO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pt-BR" sz="900" dirty="0">
                          <a:solidFill>
                            <a:schemeClr val="tx1"/>
                          </a:solidFill>
                          <a:latin typeface="Century Gothic" panose="020B0502020202020204" pitchFamily="34" charset="0"/>
                        </a:rPr>
                        <a:t>PROGRESSO GERAL</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pt-BR" sz="900" b="1" kern="1200">
                          <a:solidFill>
                            <a:schemeClr val="tx1"/>
                          </a:solidFill>
                          <a:latin typeface="Century Gothic" panose="020B0502020202020204" pitchFamily="34" charset="0"/>
                          <a:ea typeface="+mn-ea"/>
                          <a:cs typeface="+mn-cs"/>
                        </a:rPr>
                        <a:t>RESULTADO DO PROJETO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rtl="0">
                        <a:lnSpc>
                          <a:spcPct val="100000"/>
                        </a:lnSpc>
                      </a:pPr>
                      <a:r>
                        <a:rPr lang="pt-BR" sz="900" b="1" kern="1200">
                          <a:solidFill>
                            <a:schemeClr val="tx1"/>
                          </a:solidFill>
                          <a:latin typeface="Century Gothic" panose="020B0502020202020204" pitchFamily="34" charset="0"/>
                          <a:ea typeface="+mn-ea"/>
                          <a:cs typeface="+mn-cs"/>
                        </a:rPr>
                        <a:t>GERENTE DE PROJETOS</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pt-BR" sz="900" b="1" kern="1200">
                          <a:solidFill>
                            <a:schemeClr val="tx1"/>
                          </a:solidFill>
                          <a:latin typeface="Century Gothic" panose="020B0502020202020204" pitchFamily="34" charset="0"/>
                          <a:ea typeface="+mn-ea"/>
                          <a:cs typeface="+mn-cs"/>
                        </a:rPr>
                        <a:t>DECLARAÇÃO DE ESCOPO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203853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F6A6D-7596-340E-2748-FBA46515864B}"/>
              </a:ext>
            </a:extLst>
          </p:cNvPr>
          <p:cNvSpPr txBox="1"/>
          <p:nvPr/>
        </p:nvSpPr>
        <p:spPr>
          <a:xfrm>
            <a:off x="5325583" y="6199632"/>
            <a:ext cx="6573212" cy="369332"/>
          </a:xfrm>
          <a:prstGeom prst="rect">
            <a:avLst/>
          </a:prstGeom>
          <a:noFill/>
        </p:spPr>
        <p:txBody>
          <a:bodyPr wrap="square" rtlCol="0">
            <a:spAutoFit/>
          </a:bodyPr>
          <a:lstStyle/>
          <a:p>
            <a:pPr algn="r" rtl="0"/>
            <a:r>
              <a:rPr lang="pt-BR" dirty="0">
                <a:solidFill>
                  <a:schemeClr val="tx1">
                    <a:lumMod val="65000"/>
                    <a:lumOff val="35000"/>
                  </a:schemeClr>
                </a:solidFill>
                <a:latin typeface="Century Gothic" panose="020B0502020202020204" pitchFamily="34" charset="0"/>
              </a:rPr>
              <a:t>Modelo de plano de projeto ágil </a:t>
            </a:r>
          </a:p>
        </p:txBody>
      </p:sp>
      <p:graphicFrame>
        <p:nvGraphicFramePr>
          <p:cNvPr id="12" name="Table 2">
            <a:extLst>
              <a:ext uri="{FF2B5EF4-FFF2-40B4-BE49-F238E27FC236}">
                <a16:creationId xmlns:a16="http://schemas.microsoft.com/office/drawing/2014/main" id="{0F9FCB69-7104-6C93-4E70-78923C808369}"/>
              </a:ext>
            </a:extLst>
          </p:cNvPr>
          <p:cNvGraphicFramePr>
            <a:graphicFrameLocks noGrp="1"/>
          </p:cNvGraphicFramePr>
          <p:nvPr/>
        </p:nvGraphicFramePr>
        <p:xfrm>
          <a:off x="327121" y="1614195"/>
          <a:ext cx="11571678" cy="4507845"/>
        </p:xfrm>
        <a:graphic>
          <a:graphicData uri="http://schemas.openxmlformats.org/drawingml/2006/table">
            <a:tbl>
              <a:tblPr firstRow="1">
                <a:tableStyleId>{5C22544A-7EE6-4342-B048-85BDC9FD1C3A}</a:tableStyleId>
              </a:tblPr>
              <a:tblGrid>
                <a:gridCol w="811214">
                  <a:extLst>
                    <a:ext uri="{9D8B030D-6E8A-4147-A177-3AD203B41FA5}">
                      <a16:colId xmlns:a16="http://schemas.microsoft.com/office/drawing/2014/main" val="602210714"/>
                    </a:ext>
                  </a:extLst>
                </a:gridCol>
                <a:gridCol w="1345058">
                  <a:extLst>
                    <a:ext uri="{9D8B030D-6E8A-4147-A177-3AD203B41FA5}">
                      <a16:colId xmlns:a16="http://schemas.microsoft.com/office/drawing/2014/main" val="1817390762"/>
                    </a:ext>
                  </a:extLst>
                </a:gridCol>
                <a:gridCol w="1345058">
                  <a:extLst>
                    <a:ext uri="{9D8B030D-6E8A-4147-A177-3AD203B41FA5}">
                      <a16:colId xmlns:a16="http://schemas.microsoft.com/office/drawing/2014/main" val="1546263835"/>
                    </a:ext>
                  </a:extLst>
                </a:gridCol>
                <a:gridCol w="1345058">
                  <a:extLst>
                    <a:ext uri="{9D8B030D-6E8A-4147-A177-3AD203B41FA5}">
                      <a16:colId xmlns:a16="http://schemas.microsoft.com/office/drawing/2014/main" val="187052363"/>
                    </a:ext>
                  </a:extLst>
                </a:gridCol>
                <a:gridCol w="1345058">
                  <a:extLst>
                    <a:ext uri="{9D8B030D-6E8A-4147-A177-3AD203B41FA5}">
                      <a16:colId xmlns:a16="http://schemas.microsoft.com/office/drawing/2014/main" val="745651107"/>
                    </a:ext>
                  </a:extLst>
                </a:gridCol>
                <a:gridCol w="1345058">
                  <a:extLst>
                    <a:ext uri="{9D8B030D-6E8A-4147-A177-3AD203B41FA5}">
                      <a16:colId xmlns:a16="http://schemas.microsoft.com/office/drawing/2014/main" val="3839570682"/>
                    </a:ext>
                  </a:extLst>
                </a:gridCol>
                <a:gridCol w="1345058">
                  <a:extLst>
                    <a:ext uri="{9D8B030D-6E8A-4147-A177-3AD203B41FA5}">
                      <a16:colId xmlns:a16="http://schemas.microsoft.com/office/drawing/2014/main" val="3893106002"/>
                    </a:ext>
                  </a:extLst>
                </a:gridCol>
                <a:gridCol w="1345058">
                  <a:extLst>
                    <a:ext uri="{9D8B030D-6E8A-4147-A177-3AD203B41FA5}">
                      <a16:colId xmlns:a16="http://schemas.microsoft.com/office/drawing/2014/main" val="1453603295"/>
                    </a:ext>
                  </a:extLst>
                </a:gridCol>
                <a:gridCol w="1345058">
                  <a:extLst>
                    <a:ext uri="{9D8B030D-6E8A-4147-A177-3AD203B41FA5}">
                      <a16:colId xmlns:a16="http://schemas.microsoft.com/office/drawing/2014/main" val="3405603126"/>
                    </a:ext>
                  </a:extLst>
                </a:gridCol>
              </a:tblGrid>
              <a:tr h="375234">
                <a:tc>
                  <a:txBody>
                    <a:bodyPr/>
                    <a:lstStyle/>
                    <a:p>
                      <a:pPr algn="r" rtl="0">
                        <a:lnSpc>
                          <a:spcPct val="100000"/>
                        </a:lnSpc>
                      </a:pPr>
                      <a:r>
                        <a:rPr lang="pt-BR" sz="1000">
                          <a:solidFill>
                            <a:schemeClr val="tx1"/>
                          </a:solidFill>
                          <a:latin typeface="Century Gothic" panose="020B0502020202020204" pitchFamily="34" charset="0"/>
                        </a:rPr>
                        <a:t>SPRINT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extLst>
                  <a:ext uri="{0D108BD9-81ED-4DB2-BD59-A6C34878D82A}">
                    <a16:rowId xmlns:a16="http://schemas.microsoft.com/office/drawing/2014/main" val="2965858687"/>
                  </a:ext>
                </a:extLst>
              </a:tr>
              <a:tr h="375234">
                <a:tc>
                  <a:txBody>
                    <a:bodyPr/>
                    <a:lstStyle/>
                    <a:p>
                      <a:pPr algn="r" rtl="0">
                        <a:lnSpc>
                          <a:spcPct val="100000"/>
                        </a:lnSpc>
                      </a:pPr>
                      <a:r>
                        <a:rPr lang="pt-BR" sz="1000">
                          <a:solidFill>
                            <a:schemeClr val="tx1"/>
                          </a:solidFill>
                          <a:latin typeface="Century Gothic" panose="020B0502020202020204" pitchFamily="34" charset="0"/>
                        </a:rPr>
                        <a:t>Recurso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4200816345"/>
                  </a:ext>
                </a:extLst>
              </a:tr>
              <a:tr h="375234">
                <a:tc>
                  <a:txBody>
                    <a:bodyPr/>
                    <a:lstStyle/>
                    <a:p>
                      <a:pPr algn="r" rtl="0">
                        <a:lnSpc>
                          <a:spcPct val="100000"/>
                        </a:lnSpc>
                      </a:pPr>
                      <a:r>
                        <a:rPr lang="pt-BR" sz="1000">
                          <a:solidFill>
                            <a:schemeClr val="tx1"/>
                          </a:solidFill>
                          <a:latin typeface="Century Gothic" panose="020B0502020202020204" pitchFamily="34" charset="0"/>
                        </a:rPr>
                        <a:t>Recurso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992502013"/>
                  </a:ext>
                </a:extLst>
              </a:tr>
              <a:tr h="375234">
                <a:tc>
                  <a:txBody>
                    <a:bodyPr/>
                    <a:lstStyle/>
                    <a:p>
                      <a:pPr algn="r" rtl="0">
                        <a:lnSpc>
                          <a:spcPct val="100000"/>
                        </a:lnSpc>
                      </a:pPr>
                      <a:r>
                        <a:rPr lang="pt-BR" sz="1000">
                          <a:solidFill>
                            <a:schemeClr val="tx1"/>
                          </a:solidFill>
                          <a:latin typeface="Century Gothic" panose="020B0502020202020204" pitchFamily="34" charset="0"/>
                        </a:rPr>
                        <a:t>Recurso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699537522"/>
                  </a:ext>
                </a:extLst>
              </a:tr>
              <a:tr h="375234">
                <a:tc>
                  <a:txBody>
                    <a:bodyPr/>
                    <a:lstStyle/>
                    <a:p>
                      <a:pPr algn="r" rtl="0">
                        <a:lnSpc>
                          <a:spcPct val="100000"/>
                        </a:lnSpc>
                      </a:pPr>
                      <a:r>
                        <a:rPr lang="pt-BR" sz="1000" b="1">
                          <a:solidFill>
                            <a:schemeClr val="tx1"/>
                          </a:solidFill>
                          <a:latin typeface="Century Gothic" panose="020B0502020202020204" pitchFamily="34" charset="0"/>
                        </a:rPr>
                        <a:t>SPRINT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extLst>
                  <a:ext uri="{0D108BD9-81ED-4DB2-BD59-A6C34878D82A}">
                    <a16:rowId xmlns:a16="http://schemas.microsoft.com/office/drawing/2014/main" val="3119141191"/>
                  </a:ext>
                </a:extLst>
              </a:tr>
              <a:tr h="375234">
                <a:tc>
                  <a:txBody>
                    <a:bodyPr/>
                    <a:lstStyle/>
                    <a:p>
                      <a:pPr algn="r" rtl="0">
                        <a:lnSpc>
                          <a:spcPct val="100000"/>
                        </a:lnSpc>
                      </a:pPr>
                      <a:r>
                        <a:rPr lang="pt-BR" sz="1000">
                          <a:solidFill>
                            <a:schemeClr val="tx1"/>
                          </a:solidFill>
                          <a:latin typeface="Century Gothic" panose="020B0502020202020204" pitchFamily="34" charset="0"/>
                        </a:rPr>
                        <a:t>Recurso 4</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911561401"/>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5</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4294209273"/>
                  </a:ext>
                </a:extLst>
              </a:tr>
              <a:tr h="380271">
                <a:tc>
                  <a:txBody>
                    <a:bodyPr/>
                    <a:lstStyle/>
                    <a:p>
                      <a:pPr algn="r" rtl="0">
                        <a:lnSpc>
                          <a:spcPct val="100000"/>
                        </a:lnSpc>
                      </a:pPr>
                      <a:r>
                        <a:rPr lang="pt-BR" sz="1000">
                          <a:solidFill>
                            <a:schemeClr val="tx1"/>
                          </a:solidFill>
                          <a:latin typeface="Century Gothic" panose="020B0502020202020204" pitchFamily="34" charset="0"/>
                        </a:rPr>
                        <a:t>Recurso 6</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2390668724"/>
                  </a:ext>
                </a:extLst>
              </a:tr>
              <a:tr h="375234">
                <a:tc>
                  <a:txBody>
                    <a:bodyPr/>
                    <a:lstStyle/>
                    <a:p>
                      <a:pPr algn="r" rtl="0">
                        <a:lnSpc>
                          <a:spcPct val="100000"/>
                        </a:lnSpc>
                      </a:pPr>
                      <a:r>
                        <a:rPr lang="pt-BR" sz="1000" b="1">
                          <a:solidFill>
                            <a:schemeClr val="tx1"/>
                          </a:solidFill>
                          <a:latin typeface="Century Gothic" panose="020B0502020202020204" pitchFamily="34" charset="0"/>
                        </a:rPr>
                        <a:t>SPRINT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extLst>
                  <a:ext uri="{0D108BD9-81ED-4DB2-BD59-A6C34878D82A}">
                    <a16:rowId xmlns:a16="http://schemas.microsoft.com/office/drawing/2014/main" val="1699392616"/>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7</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3542539029"/>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8</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2122297670"/>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9</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1267156921"/>
                  </a:ext>
                </a:extLst>
              </a:tr>
            </a:tbl>
          </a:graphicData>
        </a:graphic>
      </p:graphicFrame>
      <p:sp>
        <p:nvSpPr>
          <p:cNvPr id="40" name="TextBox 39">
            <a:extLst>
              <a:ext uri="{FF2B5EF4-FFF2-40B4-BE49-F238E27FC236}">
                <a16:creationId xmlns:a16="http://schemas.microsoft.com/office/drawing/2014/main" id="{307478F7-0153-718A-6A78-B05CB3A46C79}"/>
              </a:ext>
            </a:extLst>
          </p:cNvPr>
          <p:cNvSpPr txBox="1"/>
          <p:nvPr/>
        </p:nvSpPr>
        <p:spPr>
          <a:xfrm>
            <a:off x="858412" y="1305607"/>
            <a:ext cx="569170" cy="246221"/>
          </a:xfrm>
          <a:prstGeom prst="rect">
            <a:avLst/>
          </a:prstGeom>
          <a:noFill/>
        </p:spPr>
        <p:txBody>
          <a:bodyPr wrap="square" rtlCol="0">
            <a:spAutoFit/>
          </a:bodyPr>
          <a:lstStyle/>
          <a:p>
            <a:pPr algn="ctr" rtl="0"/>
            <a:r>
              <a:rPr lang="pt-BR" sz="1000">
                <a:latin typeface="Century Gothic" panose="020B0502020202020204" pitchFamily="34" charset="0"/>
              </a:rPr>
              <a:t>31/08</a:t>
            </a:r>
          </a:p>
        </p:txBody>
      </p:sp>
      <p:sp>
        <p:nvSpPr>
          <p:cNvPr id="41" name="TextBox 40">
            <a:extLst>
              <a:ext uri="{FF2B5EF4-FFF2-40B4-BE49-F238E27FC236}">
                <a16:creationId xmlns:a16="http://schemas.microsoft.com/office/drawing/2014/main" id="{73DE5686-0942-E1FA-22A4-41C75A9D2CF6}"/>
              </a:ext>
            </a:extLst>
          </p:cNvPr>
          <p:cNvSpPr txBox="1"/>
          <p:nvPr/>
        </p:nvSpPr>
        <p:spPr>
          <a:xfrm>
            <a:off x="2197356" y="1305607"/>
            <a:ext cx="569170" cy="246221"/>
          </a:xfrm>
          <a:prstGeom prst="rect">
            <a:avLst/>
          </a:prstGeom>
          <a:noFill/>
        </p:spPr>
        <p:txBody>
          <a:bodyPr wrap="square" rtlCol="0">
            <a:spAutoFit/>
          </a:bodyPr>
          <a:lstStyle/>
          <a:p>
            <a:pPr algn="ctr" rtl="0"/>
            <a:r>
              <a:rPr lang="pt-BR" sz="1000">
                <a:latin typeface="Century Gothic" panose="020B0502020202020204" pitchFamily="34" charset="0"/>
              </a:rPr>
              <a:t>05/09</a:t>
            </a:r>
          </a:p>
        </p:txBody>
      </p:sp>
      <p:sp>
        <p:nvSpPr>
          <p:cNvPr id="42" name="TextBox 41">
            <a:extLst>
              <a:ext uri="{FF2B5EF4-FFF2-40B4-BE49-F238E27FC236}">
                <a16:creationId xmlns:a16="http://schemas.microsoft.com/office/drawing/2014/main" id="{E7933CA5-ED0A-51BE-3584-8F4DB722E360}"/>
              </a:ext>
            </a:extLst>
          </p:cNvPr>
          <p:cNvSpPr txBox="1"/>
          <p:nvPr/>
        </p:nvSpPr>
        <p:spPr>
          <a:xfrm>
            <a:off x="3545631" y="1305606"/>
            <a:ext cx="569170" cy="246221"/>
          </a:xfrm>
          <a:prstGeom prst="rect">
            <a:avLst/>
          </a:prstGeom>
          <a:noFill/>
        </p:spPr>
        <p:txBody>
          <a:bodyPr wrap="square" rtlCol="0">
            <a:spAutoFit/>
          </a:bodyPr>
          <a:lstStyle/>
          <a:p>
            <a:pPr algn="ctr" rtl="0"/>
            <a:r>
              <a:rPr lang="pt-BR" sz="1000">
                <a:latin typeface="Century Gothic" panose="020B0502020202020204" pitchFamily="34" charset="0"/>
              </a:rPr>
              <a:t>10/09</a:t>
            </a:r>
          </a:p>
        </p:txBody>
      </p:sp>
      <p:sp>
        <p:nvSpPr>
          <p:cNvPr id="43" name="Rectangle 42">
            <a:extLst>
              <a:ext uri="{FF2B5EF4-FFF2-40B4-BE49-F238E27FC236}">
                <a16:creationId xmlns:a16="http://schemas.microsoft.com/office/drawing/2014/main" id="{06144D7A-E6A8-AF37-16F0-E3B8E644F5EB}"/>
              </a:ext>
            </a:extLst>
          </p:cNvPr>
          <p:cNvSpPr/>
          <p:nvPr/>
        </p:nvSpPr>
        <p:spPr>
          <a:xfrm>
            <a:off x="2006081" y="1657572"/>
            <a:ext cx="2789854" cy="274320"/>
          </a:xfrm>
          <a:prstGeom prst="rect">
            <a:avLst/>
          </a:prstGeom>
          <a:solidFill>
            <a:schemeClr val="accent4">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76D64E70-1515-F39C-E74A-6131243DF31E}"/>
              </a:ext>
            </a:extLst>
          </p:cNvPr>
          <p:cNvSpPr txBox="1"/>
          <p:nvPr/>
        </p:nvSpPr>
        <p:spPr>
          <a:xfrm>
            <a:off x="4884575" y="1305606"/>
            <a:ext cx="569170" cy="246221"/>
          </a:xfrm>
          <a:prstGeom prst="rect">
            <a:avLst/>
          </a:prstGeom>
          <a:noFill/>
        </p:spPr>
        <p:txBody>
          <a:bodyPr wrap="square" rtlCol="0">
            <a:spAutoFit/>
          </a:bodyPr>
          <a:lstStyle/>
          <a:p>
            <a:pPr algn="ctr" rtl="0"/>
            <a:r>
              <a:rPr lang="pt-BR" sz="1000">
                <a:latin typeface="Century Gothic" panose="020B0502020202020204" pitchFamily="34" charset="0"/>
              </a:rPr>
              <a:t>15/09</a:t>
            </a:r>
          </a:p>
        </p:txBody>
      </p:sp>
      <p:sp>
        <p:nvSpPr>
          <p:cNvPr id="46" name="TextBox 45">
            <a:extLst>
              <a:ext uri="{FF2B5EF4-FFF2-40B4-BE49-F238E27FC236}">
                <a16:creationId xmlns:a16="http://schemas.microsoft.com/office/drawing/2014/main" id="{9C07A813-946B-5AD7-F6BF-F385E3B0964E}"/>
              </a:ext>
            </a:extLst>
          </p:cNvPr>
          <p:cNvSpPr txBox="1"/>
          <p:nvPr/>
        </p:nvSpPr>
        <p:spPr>
          <a:xfrm>
            <a:off x="6223519" y="1305606"/>
            <a:ext cx="569170" cy="246221"/>
          </a:xfrm>
          <a:prstGeom prst="rect">
            <a:avLst/>
          </a:prstGeom>
          <a:noFill/>
        </p:spPr>
        <p:txBody>
          <a:bodyPr wrap="square" rtlCol="0">
            <a:spAutoFit/>
          </a:bodyPr>
          <a:lstStyle/>
          <a:p>
            <a:pPr algn="ctr" rtl="0"/>
            <a:r>
              <a:rPr lang="pt-BR" sz="1000">
                <a:latin typeface="Century Gothic" panose="020B0502020202020204" pitchFamily="34" charset="0"/>
              </a:rPr>
              <a:t>20/09</a:t>
            </a:r>
          </a:p>
        </p:txBody>
      </p:sp>
      <p:sp>
        <p:nvSpPr>
          <p:cNvPr id="47" name="TextBox 46">
            <a:extLst>
              <a:ext uri="{FF2B5EF4-FFF2-40B4-BE49-F238E27FC236}">
                <a16:creationId xmlns:a16="http://schemas.microsoft.com/office/drawing/2014/main" id="{60D009D2-B866-8972-9C17-DB58BC2C58C7}"/>
              </a:ext>
            </a:extLst>
          </p:cNvPr>
          <p:cNvSpPr txBox="1"/>
          <p:nvPr/>
        </p:nvSpPr>
        <p:spPr>
          <a:xfrm>
            <a:off x="7562463" y="1300601"/>
            <a:ext cx="569170" cy="246221"/>
          </a:xfrm>
          <a:prstGeom prst="rect">
            <a:avLst/>
          </a:prstGeom>
          <a:noFill/>
        </p:spPr>
        <p:txBody>
          <a:bodyPr wrap="square" rtlCol="0">
            <a:spAutoFit/>
          </a:bodyPr>
          <a:lstStyle/>
          <a:p>
            <a:pPr algn="ctr" rtl="0"/>
            <a:r>
              <a:rPr lang="pt-BR" sz="1000">
                <a:latin typeface="Century Gothic" panose="020B0502020202020204" pitchFamily="34" charset="0"/>
              </a:rPr>
              <a:t>25/09</a:t>
            </a:r>
          </a:p>
        </p:txBody>
      </p:sp>
      <p:sp>
        <p:nvSpPr>
          <p:cNvPr id="48" name="TextBox 47">
            <a:extLst>
              <a:ext uri="{FF2B5EF4-FFF2-40B4-BE49-F238E27FC236}">
                <a16:creationId xmlns:a16="http://schemas.microsoft.com/office/drawing/2014/main" id="{49C563B5-4740-7C13-C9FA-656F4E2BE238}"/>
              </a:ext>
            </a:extLst>
          </p:cNvPr>
          <p:cNvSpPr txBox="1"/>
          <p:nvPr/>
        </p:nvSpPr>
        <p:spPr>
          <a:xfrm>
            <a:off x="8901407" y="1300601"/>
            <a:ext cx="569170" cy="246221"/>
          </a:xfrm>
          <a:prstGeom prst="rect">
            <a:avLst/>
          </a:prstGeom>
          <a:noFill/>
        </p:spPr>
        <p:txBody>
          <a:bodyPr wrap="square" rtlCol="0">
            <a:spAutoFit/>
          </a:bodyPr>
          <a:lstStyle/>
          <a:p>
            <a:pPr algn="ctr" rtl="0"/>
            <a:r>
              <a:rPr lang="pt-BR" sz="1000">
                <a:latin typeface="Century Gothic" panose="020B0502020202020204" pitchFamily="34" charset="0"/>
              </a:rPr>
              <a:t>30/09</a:t>
            </a:r>
          </a:p>
        </p:txBody>
      </p:sp>
      <p:sp>
        <p:nvSpPr>
          <p:cNvPr id="49" name="TextBox 48">
            <a:extLst>
              <a:ext uri="{FF2B5EF4-FFF2-40B4-BE49-F238E27FC236}">
                <a16:creationId xmlns:a16="http://schemas.microsoft.com/office/drawing/2014/main" id="{6BEE5DB4-6C3C-112C-745B-DC7C4A31B77B}"/>
              </a:ext>
            </a:extLst>
          </p:cNvPr>
          <p:cNvSpPr txBox="1"/>
          <p:nvPr/>
        </p:nvSpPr>
        <p:spPr>
          <a:xfrm>
            <a:off x="10240351" y="1300601"/>
            <a:ext cx="569170" cy="246221"/>
          </a:xfrm>
          <a:prstGeom prst="rect">
            <a:avLst/>
          </a:prstGeom>
          <a:noFill/>
        </p:spPr>
        <p:txBody>
          <a:bodyPr wrap="square" rtlCol="0">
            <a:spAutoFit/>
          </a:bodyPr>
          <a:lstStyle/>
          <a:p>
            <a:pPr algn="ctr" rtl="0"/>
            <a:r>
              <a:rPr lang="pt-BR" sz="1000">
                <a:latin typeface="Century Gothic" panose="020B0502020202020204" pitchFamily="34" charset="0"/>
              </a:rPr>
              <a:t>05/10</a:t>
            </a:r>
          </a:p>
        </p:txBody>
      </p:sp>
      <p:sp>
        <p:nvSpPr>
          <p:cNvPr id="50" name="TextBox 49">
            <a:extLst>
              <a:ext uri="{FF2B5EF4-FFF2-40B4-BE49-F238E27FC236}">
                <a16:creationId xmlns:a16="http://schemas.microsoft.com/office/drawing/2014/main" id="{A32CFECD-D447-C440-3435-2A5BB2AEF908}"/>
              </a:ext>
            </a:extLst>
          </p:cNvPr>
          <p:cNvSpPr txBox="1"/>
          <p:nvPr/>
        </p:nvSpPr>
        <p:spPr>
          <a:xfrm>
            <a:off x="11541971" y="1300600"/>
            <a:ext cx="569170" cy="246221"/>
          </a:xfrm>
          <a:prstGeom prst="rect">
            <a:avLst/>
          </a:prstGeom>
          <a:noFill/>
        </p:spPr>
        <p:txBody>
          <a:bodyPr wrap="square" rtlCol="0">
            <a:spAutoFit/>
          </a:bodyPr>
          <a:lstStyle/>
          <a:p>
            <a:pPr algn="ctr" rtl="0"/>
            <a:r>
              <a:rPr lang="pt-BR" sz="1000">
                <a:latin typeface="Century Gothic" panose="020B0502020202020204" pitchFamily="34" charset="0"/>
              </a:rPr>
              <a:t>10/10</a:t>
            </a:r>
          </a:p>
        </p:txBody>
      </p:sp>
      <p:sp>
        <p:nvSpPr>
          <p:cNvPr id="51" name="Rectangle 50">
            <a:extLst>
              <a:ext uri="{FF2B5EF4-FFF2-40B4-BE49-F238E27FC236}">
                <a16:creationId xmlns:a16="http://schemas.microsoft.com/office/drawing/2014/main" id="{A3B7F633-16F7-BDC9-3152-B573A4B20601}"/>
              </a:ext>
            </a:extLst>
          </p:cNvPr>
          <p:cNvSpPr/>
          <p:nvPr/>
        </p:nvSpPr>
        <p:spPr>
          <a:xfrm>
            <a:off x="2006081" y="2031583"/>
            <a:ext cx="1296956"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5FBA96C-2B42-3CF2-FF2C-3EBDBE27790F}"/>
              </a:ext>
            </a:extLst>
          </p:cNvPr>
          <p:cNvSpPr/>
          <p:nvPr/>
        </p:nvSpPr>
        <p:spPr>
          <a:xfrm>
            <a:off x="2967134" y="2405594"/>
            <a:ext cx="1520890"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D37EF91B-04ED-53E5-88EA-6488EDA40ED4}"/>
              </a:ext>
            </a:extLst>
          </p:cNvPr>
          <p:cNvSpPr/>
          <p:nvPr/>
        </p:nvSpPr>
        <p:spPr>
          <a:xfrm>
            <a:off x="3554963" y="2742281"/>
            <a:ext cx="1240972"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6C06F9DB-E8E0-9EE6-32AA-FE87A856B571}"/>
              </a:ext>
            </a:extLst>
          </p:cNvPr>
          <p:cNvSpPr/>
          <p:nvPr/>
        </p:nvSpPr>
        <p:spPr>
          <a:xfrm>
            <a:off x="5453745" y="3154680"/>
            <a:ext cx="2411961" cy="274320"/>
          </a:xfrm>
          <a:prstGeom prst="rect">
            <a:avLst/>
          </a:prstGeom>
          <a:solidFill>
            <a:srgbClr val="92D050"/>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7BEDC3-755E-E305-A0AE-4DB162D31348}"/>
              </a:ext>
            </a:extLst>
          </p:cNvPr>
          <p:cNvSpPr/>
          <p:nvPr/>
        </p:nvSpPr>
        <p:spPr>
          <a:xfrm>
            <a:off x="5453747" y="3538022"/>
            <a:ext cx="489854"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3A8F6FBA-D5B6-C4EB-895B-3732FBEDE74A}"/>
              </a:ext>
            </a:extLst>
          </p:cNvPr>
          <p:cNvSpPr/>
          <p:nvPr/>
        </p:nvSpPr>
        <p:spPr>
          <a:xfrm>
            <a:off x="5736777" y="3912033"/>
            <a:ext cx="1373149"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C1608471-C70B-1BCD-1F67-3ACDB7CA90F5}"/>
              </a:ext>
            </a:extLst>
          </p:cNvPr>
          <p:cNvSpPr/>
          <p:nvPr/>
        </p:nvSpPr>
        <p:spPr>
          <a:xfrm>
            <a:off x="7109926" y="4295375"/>
            <a:ext cx="737122"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4F0E0F27-5377-7461-4B23-250E4611D57C}"/>
              </a:ext>
            </a:extLst>
          </p:cNvPr>
          <p:cNvSpPr/>
          <p:nvPr/>
        </p:nvSpPr>
        <p:spPr>
          <a:xfrm>
            <a:off x="7599787" y="4664721"/>
            <a:ext cx="3345021" cy="274320"/>
          </a:xfrm>
          <a:prstGeom prst="rect">
            <a:avLst/>
          </a:prstGeom>
          <a:solidFill>
            <a:schemeClr val="accent1">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D7537871-2066-C888-BD96-5C1B4263C632}"/>
              </a:ext>
            </a:extLst>
          </p:cNvPr>
          <p:cNvSpPr/>
          <p:nvPr/>
        </p:nvSpPr>
        <p:spPr>
          <a:xfrm>
            <a:off x="7879706" y="5034067"/>
            <a:ext cx="132028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6BDA1CAB-7E66-F4ED-9AF1-3BF6B844E7FA}"/>
              </a:ext>
            </a:extLst>
          </p:cNvPr>
          <p:cNvSpPr/>
          <p:nvPr/>
        </p:nvSpPr>
        <p:spPr>
          <a:xfrm>
            <a:off x="7599786" y="5393380"/>
            <a:ext cx="2495935"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C230CCE-0771-D8C0-C924-3D78759344F7}"/>
              </a:ext>
            </a:extLst>
          </p:cNvPr>
          <p:cNvSpPr/>
          <p:nvPr/>
        </p:nvSpPr>
        <p:spPr>
          <a:xfrm>
            <a:off x="9778482" y="5750428"/>
            <a:ext cx="116632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5" name="Table 64">
            <a:extLst>
              <a:ext uri="{FF2B5EF4-FFF2-40B4-BE49-F238E27FC236}">
                <a16:creationId xmlns:a16="http://schemas.microsoft.com/office/drawing/2014/main" id="{DF0E63E0-7AB8-B936-1B44-09D408DA03FC}"/>
              </a:ext>
            </a:extLst>
          </p:cNvPr>
          <p:cNvGraphicFramePr>
            <a:graphicFrameLocks noGrp="1"/>
          </p:cNvGraphicFramePr>
          <p:nvPr>
            <p:extLst>
              <p:ext uri="{D42A27DB-BD31-4B8C-83A1-F6EECF244321}">
                <p14:modId xmlns:p14="http://schemas.microsoft.com/office/powerpoint/2010/main" val="2342138766"/>
              </p:ext>
            </p:extLst>
          </p:nvPr>
        </p:nvGraphicFramePr>
        <p:xfrm>
          <a:off x="737118" y="401633"/>
          <a:ext cx="11218779"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59536">
                  <a:extLst>
                    <a:ext uri="{9D8B030D-6E8A-4147-A177-3AD203B41FA5}">
                      <a16:colId xmlns:a16="http://schemas.microsoft.com/office/drawing/2014/main" val="187052363"/>
                    </a:ext>
                  </a:extLst>
                </a:gridCol>
                <a:gridCol w="1082351">
                  <a:extLst>
                    <a:ext uri="{9D8B030D-6E8A-4147-A177-3AD203B41FA5}">
                      <a16:colId xmlns:a16="http://schemas.microsoft.com/office/drawing/2014/main" val="745651107"/>
                    </a:ext>
                  </a:extLst>
                </a:gridCol>
                <a:gridCol w="3109357">
                  <a:extLst>
                    <a:ext uri="{9D8B030D-6E8A-4147-A177-3AD203B41FA5}">
                      <a16:colId xmlns:a16="http://schemas.microsoft.com/office/drawing/2014/main" val="3839570682"/>
                    </a:ext>
                  </a:extLst>
                </a:gridCol>
              </a:tblGrid>
              <a:tr h="380271">
                <a:tc>
                  <a:txBody>
                    <a:bodyPr/>
                    <a:lstStyle/>
                    <a:p>
                      <a:pPr algn="r" rtl="0">
                        <a:lnSpc>
                          <a:spcPct val="100000"/>
                        </a:lnSpc>
                      </a:pPr>
                      <a:r>
                        <a:rPr lang="pt-BR" sz="900">
                          <a:solidFill>
                            <a:schemeClr val="tx1"/>
                          </a:solidFill>
                          <a:latin typeface="Century Gothic" panose="020B0502020202020204" pitchFamily="34" charset="0"/>
                        </a:rPr>
                        <a:t>NOME DO PROJETO</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b="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pt-BR" sz="900">
                          <a:solidFill>
                            <a:schemeClr val="tx1"/>
                          </a:solidFill>
                          <a:latin typeface="Century Gothic" panose="020B0502020202020204" pitchFamily="34" charset="0"/>
                        </a:rPr>
                        <a:t>DATA DE INÍCIO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pt-BR" sz="900">
                          <a:solidFill>
                            <a:schemeClr val="tx1"/>
                          </a:solidFill>
                          <a:latin typeface="Century Gothic" panose="020B0502020202020204" pitchFamily="34" charset="0"/>
                        </a:rPr>
                        <a:t>DATA DE TÉRMINO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pt-BR" sz="900" dirty="0">
                          <a:solidFill>
                            <a:schemeClr val="tx1"/>
                          </a:solidFill>
                          <a:latin typeface="Century Gothic" panose="020B0502020202020204" pitchFamily="34" charset="0"/>
                        </a:rPr>
                        <a:t>PROGRESSO GERAL</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pt-BR" sz="900" b="1" kern="1200">
                          <a:solidFill>
                            <a:schemeClr val="tx1"/>
                          </a:solidFill>
                          <a:latin typeface="Century Gothic" panose="020B0502020202020204" pitchFamily="34" charset="0"/>
                          <a:ea typeface="+mn-ea"/>
                          <a:cs typeface="+mn-cs"/>
                        </a:rPr>
                        <a:t>RESULTADO DO PROJETO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rtl="0">
                        <a:lnSpc>
                          <a:spcPct val="100000"/>
                        </a:lnSpc>
                      </a:pPr>
                      <a:r>
                        <a:rPr lang="pt-BR" sz="900" b="1" kern="1200">
                          <a:solidFill>
                            <a:schemeClr val="tx1"/>
                          </a:solidFill>
                          <a:latin typeface="Century Gothic" panose="020B0502020202020204" pitchFamily="34" charset="0"/>
                          <a:ea typeface="+mn-ea"/>
                          <a:cs typeface="+mn-cs"/>
                        </a:rPr>
                        <a:t>GERENTE DE PROJETOS</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pt-BR" sz="900" b="1" kern="1200">
                          <a:solidFill>
                            <a:schemeClr val="tx1"/>
                          </a:solidFill>
                          <a:latin typeface="Century Gothic" panose="020B0502020202020204" pitchFamily="34" charset="0"/>
                          <a:ea typeface="+mn-ea"/>
                          <a:cs typeface="+mn-cs"/>
                        </a:rPr>
                        <a:t>DECLARAÇÃO DE ESCOPO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1081368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3408615453"/>
              </p:ext>
            </p:extLst>
          </p:nvPr>
        </p:nvGraphicFramePr>
        <p:xfrm>
          <a:off x="327121" y="1259632"/>
          <a:ext cx="11619446" cy="4888116"/>
        </p:xfrm>
        <a:graphic>
          <a:graphicData uri="http://schemas.openxmlformats.org/drawingml/2006/table">
            <a:tbl>
              <a:tblPr firstRow="1" bandRow="1">
                <a:tableStyleId>{5C22544A-7EE6-4342-B048-85BDC9FD1C3A}</a:tableStyleId>
              </a:tblPr>
              <a:tblGrid>
                <a:gridCol w="493011">
                  <a:extLst>
                    <a:ext uri="{9D8B030D-6E8A-4147-A177-3AD203B41FA5}">
                      <a16:colId xmlns:a16="http://schemas.microsoft.com/office/drawing/2014/main" val="1672129667"/>
                    </a:ext>
                  </a:extLst>
                </a:gridCol>
                <a:gridCol w="1568505">
                  <a:extLst>
                    <a:ext uri="{9D8B030D-6E8A-4147-A177-3AD203B41FA5}">
                      <a16:colId xmlns:a16="http://schemas.microsoft.com/office/drawing/2014/main" val="602210714"/>
                    </a:ext>
                  </a:extLst>
                </a:gridCol>
                <a:gridCol w="1315616">
                  <a:extLst>
                    <a:ext uri="{9D8B030D-6E8A-4147-A177-3AD203B41FA5}">
                      <a16:colId xmlns:a16="http://schemas.microsoft.com/office/drawing/2014/main" val="1817390762"/>
                    </a:ext>
                  </a:extLst>
                </a:gridCol>
                <a:gridCol w="995934">
                  <a:extLst>
                    <a:ext uri="{9D8B030D-6E8A-4147-A177-3AD203B41FA5}">
                      <a16:colId xmlns:a16="http://schemas.microsoft.com/office/drawing/2014/main" val="1546263835"/>
                    </a:ext>
                  </a:extLst>
                </a:gridCol>
                <a:gridCol w="832866">
                  <a:extLst>
                    <a:ext uri="{9D8B030D-6E8A-4147-A177-3AD203B41FA5}">
                      <a16:colId xmlns:a16="http://schemas.microsoft.com/office/drawing/2014/main" val="187052363"/>
                    </a:ext>
                  </a:extLst>
                </a:gridCol>
                <a:gridCol w="671804">
                  <a:extLst>
                    <a:ext uri="{9D8B030D-6E8A-4147-A177-3AD203B41FA5}">
                      <a16:colId xmlns:a16="http://schemas.microsoft.com/office/drawing/2014/main" val="745651107"/>
                    </a:ext>
                  </a:extLst>
                </a:gridCol>
                <a:gridCol w="699796">
                  <a:extLst>
                    <a:ext uri="{9D8B030D-6E8A-4147-A177-3AD203B41FA5}">
                      <a16:colId xmlns:a16="http://schemas.microsoft.com/office/drawing/2014/main" val="3839570682"/>
                    </a:ext>
                  </a:extLst>
                </a:gridCol>
                <a:gridCol w="859536">
                  <a:extLst>
                    <a:ext uri="{9D8B030D-6E8A-4147-A177-3AD203B41FA5}">
                      <a16:colId xmlns:a16="http://schemas.microsoft.com/office/drawing/2014/main" val="3893106002"/>
                    </a:ext>
                  </a:extLst>
                </a:gridCol>
                <a:gridCol w="1073021">
                  <a:extLst>
                    <a:ext uri="{9D8B030D-6E8A-4147-A177-3AD203B41FA5}">
                      <a16:colId xmlns:a16="http://schemas.microsoft.com/office/drawing/2014/main" val="1453603295"/>
                    </a:ext>
                  </a:extLst>
                </a:gridCol>
                <a:gridCol w="3109357">
                  <a:extLst>
                    <a:ext uri="{9D8B030D-6E8A-4147-A177-3AD203B41FA5}">
                      <a16:colId xmlns:a16="http://schemas.microsoft.com/office/drawing/2014/main" val="3405603126"/>
                    </a:ext>
                  </a:extLst>
                </a:gridCol>
              </a:tblGrid>
              <a:tr h="380271">
                <a:tc>
                  <a:txBody>
                    <a:bodyPr/>
                    <a:lstStyle/>
                    <a:p>
                      <a:pPr rtl="0">
                        <a:lnSpc>
                          <a:spcPct val="100000"/>
                        </a:lnSpc>
                      </a:pPr>
                      <a:r>
                        <a:rPr lang="pt-BR" sz="900" dirty="0">
                          <a:solidFill>
                            <a:schemeClr val="tx1"/>
                          </a:solidFill>
                          <a:latin typeface="Century Gothic" panose="020B0502020202020204" pitchFamily="34" charset="0"/>
                        </a:rPr>
                        <a:t>EM RISCO</a:t>
                      </a:r>
                    </a:p>
                  </a:txBody>
                  <a:tcPr marR="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900">
                          <a:solidFill>
                            <a:schemeClr val="tx1"/>
                          </a:solidFill>
                          <a:latin typeface="Century Gothic" panose="020B0502020202020204" pitchFamily="34" charset="0"/>
                        </a:rPr>
                        <a:t>NOME DA TAREFA</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rtl="0">
                        <a:lnSpc>
                          <a:spcPct val="100000"/>
                        </a:lnSpc>
                      </a:pPr>
                      <a:r>
                        <a:rPr lang="pt-BR" sz="900">
                          <a:solidFill>
                            <a:schemeClr val="tx1"/>
                          </a:solidFill>
                          <a:latin typeface="Century Gothic" panose="020B0502020202020204" pitchFamily="34" charset="0"/>
                        </a:rPr>
                        <a:t>TIPO DE RECURSO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rtl="0">
                        <a:lnSpc>
                          <a:spcPct val="100000"/>
                        </a:lnSpc>
                      </a:pPr>
                      <a:r>
                        <a:rPr lang="pt-BR" sz="900">
                          <a:solidFill>
                            <a:schemeClr val="tx1"/>
                          </a:solidFill>
                          <a:latin typeface="Century Gothic" panose="020B0502020202020204" pitchFamily="34" charset="0"/>
                        </a:rPr>
                        <a:t>RESPONSÁVEL</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900">
                          <a:solidFill>
                            <a:schemeClr val="tx1"/>
                          </a:solidFill>
                          <a:latin typeface="Century Gothic" panose="020B0502020202020204" pitchFamily="34" charset="0"/>
                        </a:rPr>
                        <a:t>PONTOS DA HISTÓRIA</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pt-BR" sz="900">
                          <a:solidFill>
                            <a:schemeClr val="tx1"/>
                          </a:solidFill>
                          <a:latin typeface="Century Gothic" panose="020B0502020202020204" pitchFamily="34" charset="0"/>
                        </a:rPr>
                        <a:t>INÍCIO</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pt-BR" sz="900">
                          <a:solidFill>
                            <a:schemeClr val="tx1"/>
                          </a:solidFill>
                          <a:latin typeface="Century Gothic" panose="020B0502020202020204" pitchFamily="34" charset="0"/>
                        </a:rPr>
                        <a:t>TÉRMINO</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pt-BR" sz="900" dirty="0">
                          <a:solidFill>
                            <a:schemeClr val="tx1"/>
                          </a:solidFill>
                          <a:latin typeface="Century Gothic" panose="020B0502020202020204" pitchFamily="34" charset="0"/>
                        </a:rPr>
                        <a:t>DURAÇÃO </a:t>
                      </a:r>
                      <a:r>
                        <a:rPr lang="pt-BR" sz="900" b="0" dirty="0">
                          <a:solidFill>
                            <a:schemeClr val="tx1"/>
                          </a:solidFill>
                          <a:latin typeface="Century Gothic" panose="020B0502020202020204" pitchFamily="34" charset="0"/>
                        </a:rPr>
                        <a:t>em dias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900">
                          <a:solidFill>
                            <a:schemeClr val="tx1"/>
                          </a:solidFill>
                          <a:latin typeface="Century Gothic" panose="020B0502020202020204" pitchFamily="34" charset="0"/>
                        </a:rPr>
                        <a:t>STATUS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900">
                          <a:solidFill>
                            <a:schemeClr val="tx1"/>
                          </a:solidFill>
                          <a:latin typeface="Century Gothic" panose="020B0502020202020204" pitchFamily="34" charset="0"/>
                        </a:rPr>
                        <a:t>COMENTÁRIOS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0915962"/>
                  </a:ext>
                </a:extLst>
              </a:tr>
              <a:tr h="375234">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SPRINT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rtl="0">
                        <a:lnSpc>
                          <a:spcPct val="100000"/>
                        </a:lnSpc>
                      </a:pPr>
                      <a:r>
                        <a:rPr lang="pt-BR" sz="1000">
                          <a:solidFill>
                            <a:schemeClr val="tx1"/>
                          </a:solidFill>
                          <a:latin typeface="Century Gothic" panose="020B0502020202020204" pitchFamily="34" charset="0"/>
                        </a:rPr>
                        <a:t>Alex 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03/09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13/09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11</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965858687"/>
                  </a:ext>
                </a:extLst>
              </a:tr>
              <a:tr h="375234">
                <a:tc>
                  <a:txBody>
                    <a:bodyPr/>
                    <a:lstStyle/>
                    <a:p>
                      <a:pPr rtl="0">
                        <a:lnSpc>
                          <a:spcPct val="100000"/>
                        </a:lnSpc>
                      </a:pPr>
                      <a:r>
                        <a:rPr lang="pt-BR" sz="1000" dirty="0">
                          <a:solidFill>
                            <a:schemeClr val="tx1"/>
                          </a:solidFill>
                          <a:latin typeface="Century Gothic" panose="020B0502020202020204" pitchFamily="34" charset="0"/>
                        </a:rPr>
                        <a:t>Sim</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rtl="0">
                        <a:lnSpc>
                          <a:spcPct val="100000"/>
                        </a:lnSpc>
                      </a:pPr>
                      <a:r>
                        <a:rPr lang="pt-BR" sz="1000">
                          <a:solidFill>
                            <a:schemeClr val="tx1"/>
                          </a:solidFill>
                          <a:latin typeface="Century Gothic" panose="020B0502020202020204" pitchFamily="34" charset="0"/>
                        </a:rPr>
                        <a:t>Recurso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rtl="0">
                        <a:lnSpc>
                          <a:spcPct val="100000"/>
                        </a:lnSpc>
                      </a:pPr>
                      <a:r>
                        <a:rPr lang="pt-BR" sz="1000">
                          <a:solidFill>
                            <a:schemeClr val="tx1"/>
                          </a:solidFill>
                          <a:latin typeface="Century Gothic" panose="020B0502020202020204" pitchFamily="34" charset="0"/>
                        </a:rPr>
                        <a:t>Frank C.</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03/09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07/09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pt-BR" sz="1000" kern="1200" dirty="0">
                          <a:solidFill>
                            <a:schemeClr val="tx1"/>
                          </a:solidFill>
                          <a:latin typeface="Century Gothic" panose="020B0502020202020204" pitchFamily="34" charset="0"/>
                          <a:ea typeface="+mn-ea"/>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Concluída</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00816345"/>
                  </a:ext>
                </a:extLst>
              </a:tr>
              <a:tr h="375234">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Recurso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pt-BR" sz="1000">
                          <a:solidFill>
                            <a:schemeClr val="tx1"/>
                          </a:solidFill>
                          <a:latin typeface="Century Gothic" panose="020B0502020202020204" pitchFamily="34" charset="0"/>
                        </a:rPr>
                        <a:t>Jacob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07/09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12/09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Em andamento</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60000"/>
                        <a:lumOff val="4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92502013"/>
                  </a:ext>
                </a:extLst>
              </a:tr>
              <a:tr h="375234">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Recurso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pt-BR" sz="1000">
                          <a:solidFill>
                            <a:schemeClr val="tx1"/>
                          </a:solidFill>
                          <a:latin typeface="Century Gothic" panose="020B0502020202020204" pitchFamily="34" charset="0"/>
                        </a:rPr>
                        <a:t>Jacob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09/09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13/09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dirty="0">
                          <a:solidFill>
                            <a:schemeClr val="tx1"/>
                          </a:solidFill>
                          <a:latin typeface="Century Gothic" panose="020B0502020202020204" pitchFamily="34" charset="0"/>
                          <a:ea typeface="+mn-ea"/>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Atrasada</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C00000">
                        <a:alpha val="5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699537522"/>
                  </a:ext>
                </a:extLst>
              </a:tr>
              <a:tr h="375234">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SPRINT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rtl="0">
                        <a:lnSpc>
                          <a:spcPct val="100000"/>
                        </a:lnSpc>
                      </a:pPr>
                      <a:r>
                        <a:rPr lang="pt-BR" sz="1000">
                          <a:solidFill>
                            <a:schemeClr val="tx1"/>
                          </a:solidFill>
                          <a:latin typeface="Century Gothic" panose="020B0502020202020204" pitchFamily="34" charset="0"/>
                        </a:rPr>
                        <a:t>Jacob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16/09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24/09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r>
                        <a:rPr lang="pt-BR" sz="1000" kern="1200" dirty="0">
                          <a:solidFill>
                            <a:schemeClr val="tx1"/>
                          </a:solidFill>
                          <a:latin typeface="Century Gothic" panose="020B0502020202020204" pitchFamily="34" charset="0"/>
                          <a:ea typeface="+mn-ea"/>
                          <a:cs typeface="+mn-cs"/>
                        </a:rPr>
                        <a:t>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3119141191"/>
                  </a:ext>
                </a:extLst>
              </a:tr>
              <a:tr h="375234">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Recurso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pt-BR" sz="1000">
                          <a:solidFill>
                            <a:schemeClr val="tx1"/>
                          </a:solidFill>
                          <a:latin typeface="Century Gothic" panose="020B0502020202020204" pitchFamily="34" charset="0"/>
                        </a:rPr>
                        <a:t>Alex 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16/09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17/09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Aprovada</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7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11561401"/>
                  </a:ext>
                </a:extLst>
              </a:tr>
              <a:tr h="375234">
                <a:tc>
                  <a:txBody>
                    <a:bodyPr/>
                    <a:lstStyle/>
                    <a:p>
                      <a:pPr rtl="0">
                        <a:lnSpc>
                          <a:spcPct val="100000"/>
                        </a:lnSpc>
                      </a:pPr>
                      <a:r>
                        <a:rPr lang="pt-BR" sz="1000">
                          <a:solidFill>
                            <a:schemeClr val="tx1"/>
                          </a:solidFill>
                          <a:latin typeface="Century Gothic" panose="020B0502020202020204" pitchFamily="34" charset="0"/>
                        </a:rPr>
                        <a:t>Sim</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rtl="0">
                        <a:lnSpc>
                          <a:spcPct val="100000"/>
                        </a:lnSpc>
                      </a:pPr>
                      <a:r>
                        <a:rPr lang="pt-BR" sz="1000">
                          <a:solidFill>
                            <a:schemeClr val="tx1"/>
                          </a:solidFill>
                          <a:latin typeface="Century Gothic" panose="020B0502020202020204" pitchFamily="34" charset="0"/>
                        </a:rPr>
                        <a:t>Frank C.</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17/09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21/09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pt-BR" sz="1000" kern="1200" dirty="0">
                          <a:solidFill>
                            <a:schemeClr val="tx1"/>
                          </a:solidFill>
                          <a:latin typeface="Century Gothic" panose="020B0502020202020204" pitchFamily="34" charset="0"/>
                          <a:ea typeface="+mn-ea"/>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Requer revisão</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4209273"/>
                  </a:ext>
                </a:extLst>
              </a:tr>
              <a:tr h="380271">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Recurso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pt-BR" sz="1000">
                          <a:solidFill>
                            <a:schemeClr val="tx1"/>
                          </a:solidFill>
                          <a:latin typeface="Century Gothic" panose="020B0502020202020204" pitchFamily="34" charset="0"/>
                        </a:rPr>
                        <a:t>Shari W.</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22/09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24/09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dirty="0">
                          <a:solidFill>
                            <a:schemeClr val="tx1"/>
                          </a:solidFill>
                          <a:latin typeface="Century Gothic" panose="020B0502020202020204" pitchFamily="34" charset="0"/>
                          <a:ea typeface="+mn-ea"/>
                          <a:cs typeface="+mn-cs"/>
                        </a:rPr>
                        <a:t>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Suspensa</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7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390668724"/>
                  </a:ext>
                </a:extLst>
              </a:tr>
              <a:tr h="375234">
                <a:tc>
                  <a:txBody>
                    <a:bodyPr/>
                    <a:lstStyle/>
                    <a:p>
                      <a:pPr rtl="0">
                        <a:lnSpc>
                          <a:spcPct val="100000"/>
                        </a:lnSpc>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pt-BR" sz="1000">
                          <a:solidFill>
                            <a:schemeClr val="tx1"/>
                          </a:solidFill>
                          <a:latin typeface="Century Gothic" panose="020B0502020202020204" pitchFamily="34" charset="0"/>
                        </a:rPr>
                        <a:t>SPRINT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rtl="0">
                        <a:lnSpc>
                          <a:spcPct val="100000"/>
                        </a:lnSpc>
                      </a:pPr>
                      <a:r>
                        <a:rPr lang="pt-BR" sz="1000">
                          <a:solidFill>
                            <a:schemeClr val="tx1"/>
                          </a:solidFill>
                          <a:latin typeface="Century Gothic" panose="020B0502020202020204" pitchFamily="34" charset="0"/>
                        </a:rPr>
                        <a:t>Shari W.</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24/09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29/09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r>
                        <a:rPr lang="pt-BR" sz="1000" kern="1200" dirty="0">
                          <a:solidFill>
                            <a:schemeClr val="tx1"/>
                          </a:solidFill>
                          <a:latin typeface="Century Gothic" panose="020B0502020202020204" pitchFamily="34" charset="0"/>
                          <a:ea typeface="+mn-ea"/>
                          <a:cs typeface="+mn-cs"/>
                        </a:rPr>
                        <a:t>12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extLst>
                  <a:ext uri="{0D108BD9-81ED-4DB2-BD59-A6C34878D82A}">
                    <a16:rowId xmlns:a16="http://schemas.microsoft.com/office/drawing/2014/main" val="1699392616"/>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pt-BR" sz="1000">
                          <a:solidFill>
                            <a:schemeClr val="tx1"/>
                          </a:solidFill>
                          <a:latin typeface="Century Gothic" panose="020B0502020202020204" pitchFamily="34" charset="0"/>
                        </a:rPr>
                        <a:t>Alex 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25/09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29/09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dirty="0">
                          <a:solidFill>
                            <a:schemeClr val="tx1"/>
                          </a:solidFill>
                          <a:latin typeface="Century Gothic" panose="020B0502020202020204" pitchFamily="34" charset="0"/>
                          <a:ea typeface="+mn-ea"/>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Não iniciada</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20000"/>
                        <a:lumOff val="8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542539029"/>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pt-BR" sz="1000">
                          <a:solidFill>
                            <a:schemeClr val="tx1"/>
                          </a:solidFill>
                          <a:latin typeface="Century Gothic" panose="020B0502020202020204" pitchFamily="34" charset="0"/>
                        </a:rPr>
                        <a:t>Kennedy 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24/09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02/10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dirty="0">
                          <a:solidFill>
                            <a:schemeClr val="tx1"/>
                          </a:solidFill>
                          <a:latin typeface="Century Gothic" panose="020B0502020202020204" pitchFamily="34" charset="0"/>
                          <a:ea typeface="+mn-ea"/>
                          <a:cs typeface="+mn-cs"/>
                        </a:rPr>
                        <a:t>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Não iniciada</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20000"/>
                        <a:lumOff val="8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122297670"/>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dirty="0">
                          <a:solidFill>
                            <a:schemeClr val="tx1"/>
                          </a:solidFill>
                          <a:latin typeface="Century Gothic" panose="020B0502020202020204" pitchFamily="34" charset="0"/>
                        </a:rPr>
                        <a:t>Não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pt-BR" sz="1000">
                          <a:solidFill>
                            <a:schemeClr val="tx1"/>
                          </a:solidFill>
                          <a:latin typeface="Century Gothic" panose="020B0502020202020204" pitchFamily="34" charset="0"/>
                        </a:rPr>
                        <a:t>Jacob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02/10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a:solidFill>
                            <a:schemeClr val="tx1"/>
                          </a:solidFill>
                          <a:latin typeface="Century Gothic" panose="020B0502020202020204" pitchFamily="34" charset="0"/>
                          <a:ea typeface="+mn-ea"/>
                          <a:cs typeface="+mn-cs"/>
                        </a:rPr>
                        <a:t>05/10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pt-BR" sz="1000" kern="1200" dirty="0">
                          <a:solidFill>
                            <a:schemeClr val="tx1"/>
                          </a:solidFill>
                          <a:latin typeface="Century Gothic" panose="020B0502020202020204" pitchFamily="34" charset="0"/>
                          <a:ea typeface="+mn-ea"/>
                          <a:cs typeface="+mn-cs"/>
                        </a:rPr>
                        <a:t>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000" kern="1200">
                          <a:solidFill>
                            <a:schemeClr val="tx1"/>
                          </a:solidFill>
                          <a:latin typeface="Century Gothic" panose="020B0502020202020204" pitchFamily="34" charset="0"/>
                          <a:ea typeface="+mn-ea"/>
                          <a:cs typeface="+mn-cs"/>
                        </a:rPr>
                        <a:t>Não iniciada</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20000"/>
                        <a:lumOff val="8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267156921"/>
                  </a:ext>
                </a:extLst>
              </a:tr>
            </a:tbl>
          </a:graphicData>
        </a:graphic>
      </p:graphicFrame>
      <p:graphicFrame>
        <p:nvGraphicFramePr>
          <p:cNvPr id="3" name="Table 2">
            <a:extLst>
              <a:ext uri="{FF2B5EF4-FFF2-40B4-BE49-F238E27FC236}">
                <a16:creationId xmlns:a16="http://schemas.microsoft.com/office/drawing/2014/main" id="{9DED3965-7E18-A0AF-5524-5464F0ADD9E5}"/>
              </a:ext>
            </a:extLst>
          </p:cNvPr>
          <p:cNvGraphicFramePr>
            <a:graphicFrameLocks noGrp="1"/>
          </p:cNvGraphicFramePr>
          <p:nvPr>
            <p:extLst>
              <p:ext uri="{D42A27DB-BD31-4B8C-83A1-F6EECF244321}">
                <p14:modId xmlns:p14="http://schemas.microsoft.com/office/powerpoint/2010/main" val="1723040201"/>
              </p:ext>
            </p:extLst>
          </p:nvPr>
        </p:nvGraphicFramePr>
        <p:xfrm>
          <a:off x="737118" y="401633"/>
          <a:ext cx="11218779"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59536">
                  <a:extLst>
                    <a:ext uri="{9D8B030D-6E8A-4147-A177-3AD203B41FA5}">
                      <a16:colId xmlns:a16="http://schemas.microsoft.com/office/drawing/2014/main" val="187052363"/>
                    </a:ext>
                  </a:extLst>
                </a:gridCol>
                <a:gridCol w="1082351">
                  <a:extLst>
                    <a:ext uri="{9D8B030D-6E8A-4147-A177-3AD203B41FA5}">
                      <a16:colId xmlns:a16="http://schemas.microsoft.com/office/drawing/2014/main" val="745651107"/>
                    </a:ext>
                  </a:extLst>
                </a:gridCol>
                <a:gridCol w="3109357">
                  <a:extLst>
                    <a:ext uri="{9D8B030D-6E8A-4147-A177-3AD203B41FA5}">
                      <a16:colId xmlns:a16="http://schemas.microsoft.com/office/drawing/2014/main" val="3839570682"/>
                    </a:ext>
                  </a:extLst>
                </a:gridCol>
              </a:tblGrid>
              <a:tr h="380271">
                <a:tc>
                  <a:txBody>
                    <a:bodyPr/>
                    <a:lstStyle/>
                    <a:p>
                      <a:pPr algn="r" rtl="0">
                        <a:lnSpc>
                          <a:spcPct val="100000"/>
                        </a:lnSpc>
                      </a:pPr>
                      <a:r>
                        <a:rPr lang="pt-BR" sz="900">
                          <a:solidFill>
                            <a:schemeClr val="tx1"/>
                          </a:solidFill>
                          <a:latin typeface="Century Gothic" panose="020B0502020202020204" pitchFamily="34" charset="0"/>
                        </a:rPr>
                        <a:t>NOME DO PROJETO</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00000"/>
                        </a:lnSpc>
                      </a:pPr>
                      <a:r>
                        <a:rPr lang="pt-BR" sz="1100" b="0">
                          <a:solidFill>
                            <a:schemeClr val="tx1"/>
                          </a:solidFill>
                          <a:latin typeface="Century Gothic" panose="020B0502020202020204" pitchFamily="34" charset="0"/>
                        </a:rPr>
                        <a:t>Lançamento do produto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pt-BR" sz="900">
                          <a:solidFill>
                            <a:schemeClr val="tx1"/>
                          </a:solidFill>
                          <a:latin typeface="Century Gothic" panose="020B0502020202020204" pitchFamily="34" charset="0"/>
                        </a:rPr>
                        <a:t>DATA DE INÍCIO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pt-BR" sz="900">
                          <a:solidFill>
                            <a:schemeClr val="tx1"/>
                          </a:solidFill>
                          <a:latin typeface="Century Gothic" panose="020B0502020202020204" pitchFamily="34" charset="0"/>
                        </a:rPr>
                        <a:t>DATA DE TÉRMINO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pt-BR" sz="900" dirty="0">
                          <a:solidFill>
                            <a:schemeClr val="tx1"/>
                          </a:solidFill>
                          <a:latin typeface="Century Gothic" panose="020B0502020202020204" pitchFamily="34" charset="0"/>
                        </a:rPr>
                        <a:t>PROGRESSO GERAL</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pt-BR" sz="900" b="1" kern="1200">
                          <a:solidFill>
                            <a:schemeClr val="tx1"/>
                          </a:solidFill>
                          <a:latin typeface="Century Gothic" panose="020B0502020202020204" pitchFamily="34" charset="0"/>
                          <a:ea typeface="+mn-ea"/>
                          <a:cs typeface="+mn-cs"/>
                        </a:rPr>
                        <a:t>RESULTADO DO PROJETO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rtl="0">
                        <a:lnSpc>
                          <a:spcPct val="100000"/>
                        </a:lnSpc>
                      </a:pPr>
                      <a:r>
                        <a:rPr lang="pt-BR" sz="900" b="1" kern="1200">
                          <a:solidFill>
                            <a:schemeClr val="tx1"/>
                          </a:solidFill>
                          <a:latin typeface="Century Gothic" panose="020B0502020202020204" pitchFamily="34" charset="0"/>
                          <a:ea typeface="+mn-ea"/>
                          <a:cs typeface="+mn-cs"/>
                        </a:rPr>
                        <a:t>GERENTE DE PROJETOS</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00000"/>
                        </a:lnSpc>
                      </a:pPr>
                      <a:r>
                        <a:rPr lang="pt-BR" sz="1100">
                          <a:solidFill>
                            <a:schemeClr val="tx1"/>
                          </a:solidFill>
                          <a:latin typeface="Century Gothic" panose="020B0502020202020204" pitchFamily="34" charset="0"/>
                        </a:rPr>
                        <a:t>Alex B.</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rtl="0">
                        <a:lnSpc>
                          <a:spcPct val="100000"/>
                        </a:lnSpc>
                      </a:pPr>
                      <a:r>
                        <a:rPr lang="pt-BR" sz="1000">
                          <a:solidFill>
                            <a:schemeClr val="tx1"/>
                          </a:solidFill>
                          <a:latin typeface="Century Gothic" panose="020B0502020202020204" pitchFamily="34" charset="0"/>
                        </a:rPr>
                        <a:t>02/09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pt-BR" sz="1000">
                          <a:solidFill>
                            <a:schemeClr val="tx1"/>
                          </a:solidFill>
                          <a:latin typeface="Century Gothic" panose="020B0502020202020204" pitchFamily="34" charset="0"/>
                        </a:rPr>
                        <a:t>10/10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pt-BR" sz="1000" dirty="0">
                          <a:solidFill>
                            <a:schemeClr val="tx1"/>
                          </a:solidFill>
                          <a:latin typeface="Century Gothic" panose="020B0502020202020204" pitchFamily="34" charset="0"/>
                        </a:rPr>
                        <a:t>35%</a:t>
                      </a: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pt-BR" sz="900" b="1" kern="1200">
                          <a:solidFill>
                            <a:schemeClr val="tx1"/>
                          </a:solidFill>
                          <a:latin typeface="Century Gothic" panose="020B0502020202020204" pitchFamily="34" charset="0"/>
                          <a:ea typeface="+mn-ea"/>
                          <a:cs typeface="+mn-cs"/>
                        </a:rPr>
                        <a:t>DECLARAÇÃO DE ESCOPO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
        <p:nvSpPr>
          <p:cNvPr id="4" name="TextBox 3">
            <a:extLst>
              <a:ext uri="{FF2B5EF4-FFF2-40B4-BE49-F238E27FC236}">
                <a16:creationId xmlns:a16="http://schemas.microsoft.com/office/drawing/2014/main" id="{D89E6176-0094-3177-0BF0-F3B4FE5C5E56}"/>
              </a:ext>
            </a:extLst>
          </p:cNvPr>
          <p:cNvSpPr txBox="1"/>
          <p:nvPr/>
        </p:nvSpPr>
        <p:spPr>
          <a:xfrm>
            <a:off x="5325583" y="6196420"/>
            <a:ext cx="6573212" cy="369332"/>
          </a:xfrm>
          <a:prstGeom prst="rect">
            <a:avLst/>
          </a:prstGeom>
          <a:noFill/>
        </p:spPr>
        <p:txBody>
          <a:bodyPr wrap="square" rtlCol="0">
            <a:spAutoFit/>
          </a:bodyPr>
          <a:lstStyle/>
          <a:p>
            <a:pPr algn="r" rtl="0"/>
            <a:r>
              <a:rPr lang="pt-BR" dirty="0">
                <a:solidFill>
                  <a:schemeClr val="tx1">
                    <a:lumMod val="65000"/>
                    <a:lumOff val="35000"/>
                  </a:schemeClr>
                </a:solidFill>
                <a:latin typeface="Century Gothic" panose="020B0502020202020204" pitchFamily="34" charset="0"/>
              </a:rPr>
              <a:t>Modelo de plano de projeto ágil com </a:t>
            </a:r>
            <a:r>
              <a:rPr lang="pt-BR" b="1" dirty="0">
                <a:solidFill>
                  <a:schemeClr val="tx1">
                    <a:lumMod val="65000"/>
                    <a:lumOff val="35000"/>
                  </a:schemeClr>
                </a:solidFill>
                <a:latin typeface="Century Gothic" panose="020B0502020202020204" pitchFamily="34" charset="0"/>
              </a:rPr>
              <a:t>EXEMPLOS</a:t>
            </a:r>
          </a:p>
        </p:txBody>
      </p:sp>
    </p:spTree>
    <p:extLst>
      <p:ext uri="{BB962C8B-B14F-4D97-AF65-F5344CB8AC3E}">
        <p14:creationId xmlns:p14="http://schemas.microsoft.com/office/powerpoint/2010/main" val="1036723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F6A6D-7596-340E-2748-FBA46515864B}"/>
              </a:ext>
            </a:extLst>
          </p:cNvPr>
          <p:cNvSpPr txBox="1"/>
          <p:nvPr/>
        </p:nvSpPr>
        <p:spPr>
          <a:xfrm>
            <a:off x="5325583" y="6196420"/>
            <a:ext cx="6573212" cy="369332"/>
          </a:xfrm>
          <a:prstGeom prst="rect">
            <a:avLst/>
          </a:prstGeom>
          <a:noFill/>
        </p:spPr>
        <p:txBody>
          <a:bodyPr wrap="square" rtlCol="0">
            <a:spAutoFit/>
          </a:bodyPr>
          <a:lstStyle/>
          <a:p>
            <a:pPr algn="r" rtl="0"/>
            <a:r>
              <a:rPr lang="pt-BR" dirty="0">
                <a:solidFill>
                  <a:schemeClr val="tx1">
                    <a:lumMod val="65000"/>
                    <a:lumOff val="35000"/>
                  </a:schemeClr>
                </a:solidFill>
                <a:latin typeface="Century Gothic" panose="020B0502020202020204" pitchFamily="34" charset="0"/>
              </a:rPr>
              <a:t>Modelo de plano de projeto ágil com </a:t>
            </a:r>
            <a:r>
              <a:rPr lang="pt-BR" b="1" dirty="0">
                <a:solidFill>
                  <a:schemeClr val="tx1">
                    <a:lumMod val="65000"/>
                    <a:lumOff val="35000"/>
                  </a:schemeClr>
                </a:solidFill>
                <a:latin typeface="Century Gothic" panose="020B0502020202020204" pitchFamily="34" charset="0"/>
              </a:rPr>
              <a:t>EXEMPLOS</a:t>
            </a:r>
          </a:p>
        </p:txBody>
      </p:sp>
      <p:graphicFrame>
        <p:nvGraphicFramePr>
          <p:cNvPr id="12" name="Table 2">
            <a:extLst>
              <a:ext uri="{FF2B5EF4-FFF2-40B4-BE49-F238E27FC236}">
                <a16:creationId xmlns:a16="http://schemas.microsoft.com/office/drawing/2014/main" id="{0F9FCB69-7104-6C93-4E70-78923C808369}"/>
              </a:ext>
            </a:extLst>
          </p:cNvPr>
          <p:cNvGraphicFramePr>
            <a:graphicFrameLocks noGrp="1"/>
          </p:cNvGraphicFramePr>
          <p:nvPr>
            <p:extLst>
              <p:ext uri="{D42A27DB-BD31-4B8C-83A1-F6EECF244321}">
                <p14:modId xmlns:p14="http://schemas.microsoft.com/office/powerpoint/2010/main" val="2818995162"/>
              </p:ext>
            </p:extLst>
          </p:nvPr>
        </p:nvGraphicFramePr>
        <p:xfrm>
          <a:off x="327121" y="1614195"/>
          <a:ext cx="11571678" cy="4507845"/>
        </p:xfrm>
        <a:graphic>
          <a:graphicData uri="http://schemas.openxmlformats.org/drawingml/2006/table">
            <a:tbl>
              <a:tblPr firstRow="1">
                <a:tableStyleId>{5C22544A-7EE6-4342-B048-85BDC9FD1C3A}</a:tableStyleId>
              </a:tblPr>
              <a:tblGrid>
                <a:gridCol w="811214">
                  <a:extLst>
                    <a:ext uri="{9D8B030D-6E8A-4147-A177-3AD203B41FA5}">
                      <a16:colId xmlns:a16="http://schemas.microsoft.com/office/drawing/2014/main" val="602210714"/>
                    </a:ext>
                  </a:extLst>
                </a:gridCol>
                <a:gridCol w="1345058">
                  <a:extLst>
                    <a:ext uri="{9D8B030D-6E8A-4147-A177-3AD203B41FA5}">
                      <a16:colId xmlns:a16="http://schemas.microsoft.com/office/drawing/2014/main" val="1817390762"/>
                    </a:ext>
                  </a:extLst>
                </a:gridCol>
                <a:gridCol w="1345058">
                  <a:extLst>
                    <a:ext uri="{9D8B030D-6E8A-4147-A177-3AD203B41FA5}">
                      <a16:colId xmlns:a16="http://schemas.microsoft.com/office/drawing/2014/main" val="1546263835"/>
                    </a:ext>
                  </a:extLst>
                </a:gridCol>
                <a:gridCol w="1345058">
                  <a:extLst>
                    <a:ext uri="{9D8B030D-6E8A-4147-A177-3AD203B41FA5}">
                      <a16:colId xmlns:a16="http://schemas.microsoft.com/office/drawing/2014/main" val="187052363"/>
                    </a:ext>
                  </a:extLst>
                </a:gridCol>
                <a:gridCol w="1345058">
                  <a:extLst>
                    <a:ext uri="{9D8B030D-6E8A-4147-A177-3AD203B41FA5}">
                      <a16:colId xmlns:a16="http://schemas.microsoft.com/office/drawing/2014/main" val="745651107"/>
                    </a:ext>
                  </a:extLst>
                </a:gridCol>
                <a:gridCol w="1345058">
                  <a:extLst>
                    <a:ext uri="{9D8B030D-6E8A-4147-A177-3AD203B41FA5}">
                      <a16:colId xmlns:a16="http://schemas.microsoft.com/office/drawing/2014/main" val="3839570682"/>
                    </a:ext>
                  </a:extLst>
                </a:gridCol>
                <a:gridCol w="1345058">
                  <a:extLst>
                    <a:ext uri="{9D8B030D-6E8A-4147-A177-3AD203B41FA5}">
                      <a16:colId xmlns:a16="http://schemas.microsoft.com/office/drawing/2014/main" val="3893106002"/>
                    </a:ext>
                  </a:extLst>
                </a:gridCol>
                <a:gridCol w="1345058">
                  <a:extLst>
                    <a:ext uri="{9D8B030D-6E8A-4147-A177-3AD203B41FA5}">
                      <a16:colId xmlns:a16="http://schemas.microsoft.com/office/drawing/2014/main" val="1453603295"/>
                    </a:ext>
                  </a:extLst>
                </a:gridCol>
                <a:gridCol w="1345058">
                  <a:extLst>
                    <a:ext uri="{9D8B030D-6E8A-4147-A177-3AD203B41FA5}">
                      <a16:colId xmlns:a16="http://schemas.microsoft.com/office/drawing/2014/main" val="3405603126"/>
                    </a:ext>
                  </a:extLst>
                </a:gridCol>
              </a:tblGrid>
              <a:tr h="375234">
                <a:tc>
                  <a:txBody>
                    <a:bodyPr/>
                    <a:lstStyle/>
                    <a:p>
                      <a:pPr algn="r" rtl="0">
                        <a:lnSpc>
                          <a:spcPct val="100000"/>
                        </a:lnSpc>
                      </a:pPr>
                      <a:r>
                        <a:rPr lang="pt-BR" sz="1000">
                          <a:solidFill>
                            <a:schemeClr val="tx1"/>
                          </a:solidFill>
                          <a:latin typeface="Century Gothic" panose="020B0502020202020204" pitchFamily="34" charset="0"/>
                        </a:rPr>
                        <a:t>SPRINT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extLst>
                  <a:ext uri="{0D108BD9-81ED-4DB2-BD59-A6C34878D82A}">
                    <a16:rowId xmlns:a16="http://schemas.microsoft.com/office/drawing/2014/main" val="2965858687"/>
                  </a:ext>
                </a:extLst>
              </a:tr>
              <a:tr h="375234">
                <a:tc>
                  <a:txBody>
                    <a:bodyPr/>
                    <a:lstStyle/>
                    <a:p>
                      <a:pPr algn="r" rtl="0">
                        <a:lnSpc>
                          <a:spcPct val="100000"/>
                        </a:lnSpc>
                      </a:pPr>
                      <a:r>
                        <a:rPr lang="pt-BR" sz="1000">
                          <a:solidFill>
                            <a:schemeClr val="tx1"/>
                          </a:solidFill>
                          <a:latin typeface="Century Gothic" panose="020B0502020202020204" pitchFamily="34" charset="0"/>
                        </a:rPr>
                        <a:t>Recurso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4200816345"/>
                  </a:ext>
                </a:extLst>
              </a:tr>
              <a:tr h="375234">
                <a:tc>
                  <a:txBody>
                    <a:bodyPr/>
                    <a:lstStyle/>
                    <a:p>
                      <a:pPr algn="r" rtl="0">
                        <a:lnSpc>
                          <a:spcPct val="100000"/>
                        </a:lnSpc>
                      </a:pPr>
                      <a:r>
                        <a:rPr lang="pt-BR" sz="1000">
                          <a:solidFill>
                            <a:schemeClr val="tx1"/>
                          </a:solidFill>
                          <a:latin typeface="Century Gothic" panose="020B0502020202020204" pitchFamily="34" charset="0"/>
                        </a:rPr>
                        <a:t>Recurso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992502013"/>
                  </a:ext>
                </a:extLst>
              </a:tr>
              <a:tr h="375234">
                <a:tc>
                  <a:txBody>
                    <a:bodyPr/>
                    <a:lstStyle/>
                    <a:p>
                      <a:pPr algn="r" rtl="0">
                        <a:lnSpc>
                          <a:spcPct val="100000"/>
                        </a:lnSpc>
                      </a:pPr>
                      <a:r>
                        <a:rPr lang="pt-BR" sz="1000">
                          <a:solidFill>
                            <a:schemeClr val="tx1"/>
                          </a:solidFill>
                          <a:latin typeface="Century Gothic" panose="020B0502020202020204" pitchFamily="34" charset="0"/>
                        </a:rPr>
                        <a:t>Recurso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699537522"/>
                  </a:ext>
                </a:extLst>
              </a:tr>
              <a:tr h="375234">
                <a:tc>
                  <a:txBody>
                    <a:bodyPr/>
                    <a:lstStyle/>
                    <a:p>
                      <a:pPr algn="r" rtl="0">
                        <a:lnSpc>
                          <a:spcPct val="100000"/>
                        </a:lnSpc>
                      </a:pPr>
                      <a:r>
                        <a:rPr lang="pt-BR" sz="1000" b="1">
                          <a:solidFill>
                            <a:schemeClr val="tx1"/>
                          </a:solidFill>
                          <a:latin typeface="Century Gothic" panose="020B0502020202020204" pitchFamily="34" charset="0"/>
                        </a:rPr>
                        <a:t>SPRINT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extLst>
                  <a:ext uri="{0D108BD9-81ED-4DB2-BD59-A6C34878D82A}">
                    <a16:rowId xmlns:a16="http://schemas.microsoft.com/office/drawing/2014/main" val="3119141191"/>
                  </a:ext>
                </a:extLst>
              </a:tr>
              <a:tr h="375234">
                <a:tc>
                  <a:txBody>
                    <a:bodyPr/>
                    <a:lstStyle/>
                    <a:p>
                      <a:pPr algn="r" rtl="0">
                        <a:lnSpc>
                          <a:spcPct val="100000"/>
                        </a:lnSpc>
                      </a:pPr>
                      <a:r>
                        <a:rPr lang="pt-BR" sz="1000">
                          <a:solidFill>
                            <a:schemeClr val="tx1"/>
                          </a:solidFill>
                          <a:latin typeface="Century Gothic" panose="020B0502020202020204" pitchFamily="34" charset="0"/>
                        </a:rPr>
                        <a:t>Recurso 4</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911561401"/>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5</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4294209273"/>
                  </a:ext>
                </a:extLst>
              </a:tr>
              <a:tr h="380271">
                <a:tc>
                  <a:txBody>
                    <a:bodyPr/>
                    <a:lstStyle/>
                    <a:p>
                      <a:pPr algn="r" rtl="0">
                        <a:lnSpc>
                          <a:spcPct val="100000"/>
                        </a:lnSpc>
                      </a:pPr>
                      <a:r>
                        <a:rPr lang="pt-BR" sz="1000">
                          <a:solidFill>
                            <a:schemeClr val="tx1"/>
                          </a:solidFill>
                          <a:latin typeface="Century Gothic" panose="020B0502020202020204" pitchFamily="34" charset="0"/>
                        </a:rPr>
                        <a:t>Recurso 6</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2390668724"/>
                  </a:ext>
                </a:extLst>
              </a:tr>
              <a:tr h="375234">
                <a:tc>
                  <a:txBody>
                    <a:bodyPr/>
                    <a:lstStyle/>
                    <a:p>
                      <a:pPr algn="r" rtl="0">
                        <a:lnSpc>
                          <a:spcPct val="100000"/>
                        </a:lnSpc>
                      </a:pPr>
                      <a:r>
                        <a:rPr lang="pt-BR" sz="1000" b="1">
                          <a:solidFill>
                            <a:schemeClr val="tx1"/>
                          </a:solidFill>
                          <a:latin typeface="Century Gothic" panose="020B0502020202020204" pitchFamily="34" charset="0"/>
                        </a:rPr>
                        <a:t>SPRINT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extLst>
                  <a:ext uri="{0D108BD9-81ED-4DB2-BD59-A6C34878D82A}">
                    <a16:rowId xmlns:a16="http://schemas.microsoft.com/office/drawing/2014/main" val="1699392616"/>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7</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3542539029"/>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8</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2122297670"/>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1000">
                          <a:solidFill>
                            <a:schemeClr val="tx1"/>
                          </a:solidFill>
                          <a:latin typeface="Century Gothic" panose="020B0502020202020204" pitchFamily="34" charset="0"/>
                        </a:rPr>
                        <a:t>Recurso 9</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1267156921"/>
                  </a:ext>
                </a:extLst>
              </a:tr>
            </a:tbl>
          </a:graphicData>
        </a:graphic>
      </p:graphicFrame>
      <p:sp>
        <p:nvSpPr>
          <p:cNvPr id="40" name="TextBox 39">
            <a:extLst>
              <a:ext uri="{FF2B5EF4-FFF2-40B4-BE49-F238E27FC236}">
                <a16:creationId xmlns:a16="http://schemas.microsoft.com/office/drawing/2014/main" id="{307478F7-0153-718A-6A78-B05CB3A46C79}"/>
              </a:ext>
            </a:extLst>
          </p:cNvPr>
          <p:cNvSpPr txBox="1"/>
          <p:nvPr/>
        </p:nvSpPr>
        <p:spPr>
          <a:xfrm>
            <a:off x="858412" y="1305607"/>
            <a:ext cx="569170" cy="246221"/>
          </a:xfrm>
          <a:prstGeom prst="rect">
            <a:avLst/>
          </a:prstGeom>
          <a:noFill/>
        </p:spPr>
        <p:txBody>
          <a:bodyPr wrap="square" rtlCol="0">
            <a:spAutoFit/>
          </a:bodyPr>
          <a:lstStyle/>
          <a:p>
            <a:pPr algn="ctr" rtl="0"/>
            <a:r>
              <a:rPr lang="pt-BR" sz="1000">
                <a:latin typeface="Century Gothic" panose="020B0502020202020204" pitchFamily="34" charset="0"/>
              </a:rPr>
              <a:t>31/08</a:t>
            </a:r>
          </a:p>
        </p:txBody>
      </p:sp>
      <p:sp>
        <p:nvSpPr>
          <p:cNvPr id="41" name="TextBox 40">
            <a:extLst>
              <a:ext uri="{FF2B5EF4-FFF2-40B4-BE49-F238E27FC236}">
                <a16:creationId xmlns:a16="http://schemas.microsoft.com/office/drawing/2014/main" id="{73DE5686-0942-E1FA-22A4-41C75A9D2CF6}"/>
              </a:ext>
            </a:extLst>
          </p:cNvPr>
          <p:cNvSpPr txBox="1"/>
          <p:nvPr/>
        </p:nvSpPr>
        <p:spPr>
          <a:xfrm>
            <a:off x="2197356" y="1305607"/>
            <a:ext cx="569170" cy="246221"/>
          </a:xfrm>
          <a:prstGeom prst="rect">
            <a:avLst/>
          </a:prstGeom>
          <a:noFill/>
        </p:spPr>
        <p:txBody>
          <a:bodyPr wrap="square" rtlCol="0">
            <a:spAutoFit/>
          </a:bodyPr>
          <a:lstStyle/>
          <a:p>
            <a:pPr algn="ctr" rtl="0"/>
            <a:r>
              <a:rPr lang="pt-BR" sz="1000">
                <a:latin typeface="Century Gothic" panose="020B0502020202020204" pitchFamily="34" charset="0"/>
              </a:rPr>
              <a:t>05/09</a:t>
            </a:r>
          </a:p>
        </p:txBody>
      </p:sp>
      <p:sp>
        <p:nvSpPr>
          <p:cNvPr id="42" name="TextBox 41">
            <a:extLst>
              <a:ext uri="{FF2B5EF4-FFF2-40B4-BE49-F238E27FC236}">
                <a16:creationId xmlns:a16="http://schemas.microsoft.com/office/drawing/2014/main" id="{E7933CA5-ED0A-51BE-3584-8F4DB722E360}"/>
              </a:ext>
            </a:extLst>
          </p:cNvPr>
          <p:cNvSpPr txBox="1"/>
          <p:nvPr/>
        </p:nvSpPr>
        <p:spPr>
          <a:xfrm>
            <a:off x="3545631" y="1305606"/>
            <a:ext cx="569170" cy="246221"/>
          </a:xfrm>
          <a:prstGeom prst="rect">
            <a:avLst/>
          </a:prstGeom>
          <a:noFill/>
        </p:spPr>
        <p:txBody>
          <a:bodyPr wrap="square" rtlCol="0">
            <a:spAutoFit/>
          </a:bodyPr>
          <a:lstStyle/>
          <a:p>
            <a:pPr algn="ctr" rtl="0"/>
            <a:r>
              <a:rPr lang="pt-BR" sz="1000">
                <a:latin typeface="Century Gothic" panose="020B0502020202020204" pitchFamily="34" charset="0"/>
              </a:rPr>
              <a:t>10/09</a:t>
            </a:r>
          </a:p>
        </p:txBody>
      </p:sp>
      <p:sp>
        <p:nvSpPr>
          <p:cNvPr id="43" name="Rectangle 42">
            <a:extLst>
              <a:ext uri="{FF2B5EF4-FFF2-40B4-BE49-F238E27FC236}">
                <a16:creationId xmlns:a16="http://schemas.microsoft.com/office/drawing/2014/main" id="{06144D7A-E6A8-AF37-16F0-E3B8E644F5EB}"/>
              </a:ext>
            </a:extLst>
          </p:cNvPr>
          <p:cNvSpPr/>
          <p:nvPr/>
        </p:nvSpPr>
        <p:spPr>
          <a:xfrm>
            <a:off x="2006081" y="1657572"/>
            <a:ext cx="2789854" cy="274320"/>
          </a:xfrm>
          <a:prstGeom prst="rect">
            <a:avLst/>
          </a:prstGeom>
          <a:solidFill>
            <a:schemeClr val="accent4">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76D64E70-1515-F39C-E74A-6131243DF31E}"/>
              </a:ext>
            </a:extLst>
          </p:cNvPr>
          <p:cNvSpPr txBox="1"/>
          <p:nvPr/>
        </p:nvSpPr>
        <p:spPr>
          <a:xfrm>
            <a:off x="4884575" y="1305606"/>
            <a:ext cx="569170" cy="246221"/>
          </a:xfrm>
          <a:prstGeom prst="rect">
            <a:avLst/>
          </a:prstGeom>
          <a:noFill/>
        </p:spPr>
        <p:txBody>
          <a:bodyPr wrap="square" rtlCol="0">
            <a:spAutoFit/>
          </a:bodyPr>
          <a:lstStyle/>
          <a:p>
            <a:pPr algn="ctr" rtl="0"/>
            <a:r>
              <a:rPr lang="pt-BR" sz="1000">
                <a:latin typeface="Century Gothic" panose="020B0502020202020204" pitchFamily="34" charset="0"/>
              </a:rPr>
              <a:t>15/09</a:t>
            </a:r>
          </a:p>
        </p:txBody>
      </p:sp>
      <p:sp>
        <p:nvSpPr>
          <p:cNvPr id="46" name="TextBox 45">
            <a:extLst>
              <a:ext uri="{FF2B5EF4-FFF2-40B4-BE49-F238E27FC236}">
                <a16:creationId xmlns:a16="http://schemas.microsoft.com/office/drawing/2014/main" id="{9C07A813-946B-5AD7-F6BF-F385E3B0964E}"/>
              </a:ext>
            </a:extLst>
          </p:cNvPr>
          <p:cNvSpPr txBox="1"/>
          <p:nvPr/>
        </p:nvSpPr>
        <p:spPr>
          <a:xfrm>
            <a:off x="6223519" y="1305606"/>
            <a:ext cx="569170" cy="246221"/>
          </a:xfrm>
          <a:prstGeom prst="rect">
            <a:avLst/>
          </a:prstGeom>
          <a:noFill/>
        </p:spPr>
        <p:txBody>
          <a:bodyPr wrap="square" rtlCol="0">
            <a:spAutoFit/>
          </a:bodyPr>
          <a:lstStyle/>
          <a:p>
            <a:pPr algn="ctr" rtl="0"/>
            <a:r>
              <a:rPr lang="pt-BR" sz="1000">
                <a:latin typeface="Century Gothic" panose="020B0502020202020204" pitchFamily="34" charset="0"/>
              </a:rPr>
              <a:t>20/09</a:t>
            </a:r>
          </a:p>
        </p:txBody>
      </p:sp>
      <p:sp>
        <p:nvSpPr>
          <p:cNvPr id="47" name="TextBox 46">
            <a:extLst>
              <a:ext uri="{FF2B5EF4-FFF2-40B4-BE49-F238E27FC236}">
                <a16:creationId xmlns:a16="http://schemas.microsoft.com/office/drawing/2014/main" id="{60D009D2-B866-8972-9C17-DB58BC2C58C7}"/>
              </a:ext>
            </a:extLst>
          </p:cNvPr>
          <p:cNvSpPr txBox="1"/>
          <p:nvPr/>
        </p:nvSpPr>
        <p:spPr>
          <a:xfrm>
            <a:off x="7562463" y="1300601"/>
            <a:ext cx="569170" cy="246221"/>
          </a:xfrm>
          <a:prstGeom prst="rect">
            <a:avLst/>
          </a:prstGeom>
          <a:noFill/>
        </p:spPr>
        <p:txBody>
          <a:bodyPr wrap="square" rtlCol="0">
            <a:spAutoFit/>
          </a:bodyPr>
          <a:lstStyle/>
          <a:p>
            <a:pPr algn="ctr" rtl="0"/>
            <a:r>
              <a:rPr lang="pt-BR" sz="1000">
                <a:latin typeface="Century Gothic" panose="020B0502020202020204" pitchFamily="34" charset="0"/>
              </a:rPr>
              <a:t>25/09</a:t>
            </a:r>
          </a:p>
        </p:txBody>
      </p:sp>
      <p:sp>
        <p:nvSpPr>
          <p:cNvPr id="48" name="TextBox 47">
            <a:extLst>
              <a:ext uri="{FF2B5EF4-FFF2-40B4-BE49-F238E27FC236}">
                <a16:creationId xmlns:a16="http://schemas.microsoft.com/office/drawing/2014/main" id="{49C563B5-4740-7C13-C9FA-656F4E2BE238}"/>
              </a:ext>
            </a:extLst>
          </p:cNvPr>
          <p:cNvSpPr txBox="1"/>
          <p:nvPr/>
        </p:nvSpPr>
        <p:spPr>
          <a:xfrm>
            <a:off x="8901407" y="1300601"/>
            <a:ext cx="569170" cy="246221"/>
          </a:xfrm>
          <a:prstGeom prst="rect">
            <a:avLst/>
          </a:prstGeom>
          <a:noFill/>
        </p:spPr>
        <p:txBody>
          <a:bodyPr wrap="square" rtlCol="0">
            <a:spAutoFit/>
          </a:bodyPr>
          <a:lstStyle/>
          <a:p>
            <a:pPr algn="ctr" rtl="0"/>
            <a:r>
              <a:rPr lang="pt-BR" sz="1000">
                <a:latin typeface="Century Gothic" panose="020B0502020202020204" pitchFamily="34" charset="0"/>
              </a:rPr>
              <a:t>30/09</a:t>
            </a:r>
          </a:p>
        </p:txBody>
      </p:sp>
      <p:sp>
        <p:nvSpPr>
          <p:cNvPr id="49" name="TextBox 48">
            <a:extLst>
              <a:ext uri="{FF2B5EF4-FFF2-40B4-BE49-F238E27FC236}">
                <a16:creationId xmlns:a16="http://schemas.microsoft.com/office/drawing/2014/main" id="{6BEE5DB4-6C3C-112C-745B-DC7C4A31B77B}"/>
              </a:ext>
            </a:extLst>
          </p:cNvPr>
          <p:cNvSpPr txBox="1"/>
          <p:nvPr/>
        </p:nvSpPr>
        <p:spPr>
          <a:xfrm>
            <a:off x="10240351" y="1300601"/>
            <a:ext cx="569170" cy="246221"/>
          </a:xfrm>
          <a:prstGeom prst="rect">
            <a:avLst/>
          </a:prstGeom>
          <a:noFill/>
        </p:spPr>
        <p:txBody>
          <a:bodyPr wrap="square" rtlCol="0">
            <a:spAutoFit/>
          </a:bodyPr>
          <a:lstStyle/>
          <a:p>
            <a:pPr algn="ctr" rtl="0"/>
            <a:r>
              <a:rPr lang="pt-BR" sz="1000">
                <a:latin typeface="Century Gothic" panose="020B0502020202020204" pitchFamily="34" charset="0"/>
              </a:rPr>
              <a:t>05/10</a:t>
            </a:r>
          </a:p>
        </p:txBody>
      </p:sp>
      <p:sp>
        <p:nvSpPr>
          <p:cNvPr id="50" name="TextBox 49">
            <a:extLst>
              <a:ext uri="{FF2B5EF4-FFF2-40B4-BE49-F238E27FC236}">
                <a16:creationId xmlns:a16="http://schemas.microsoft.com/office/drawing/2014/main" id="{A32CFECD-D447-C440-3435-2A5BB2AEF908}"/>
              </a:ext>
            </a:extLst>
          </p:cNvPr>
          <p:cNvSpPr txBox="1"/>
          <p:nvPr/>
        </p:nvSpPr>
        <p:spPr>
          <a:xfrm>
            <a:off x="11541971" y="1300600"/>
            <a:ext cx="569170" cy="246221"/>
          </a:xfrm>
          <a:prstGeom prst="rect">
            <a:avLst/>
          </a:prstGeom>
          <a:noFill/>
        </p:spPr>
        <p:txBody>
          <a:bodyPr wrap="square" rtlCol="0">
            <a:spAutoFit/>
          </a:bodyPr>
          <a:lstStyle/>
          <a:p>
            <a:pPr algn="ctr" rtl="0"/>
            <a:r>
              <a:rPr lang="pt-BR" sz="1000">
                <a:latin typeface="Century Gothic" panose="020B0502020202020204" pitchFamily="34" charset="0"/>
              </a:rPr>
              <a:t>10/10</a:t>
            </a:r>
          </a:p>
        </p:txBody>
      </p:sp>
      <p:sp>
        <p:nvSpPr>
          <p:cNvPr id="51" name="Rectangle 50">
            <a:extLst>
              <a:ext uri="{FF2B5EF4-FFF2-40B4-BE49-F238E27FC236}">
                <a16:creationId xmlns:a16="http://schemas.microsoft.com/office/drawing/2014/main" id="{A3B7F633-16F7-BDC9-3152-B573A4B20601}"/>
              </a:ext>
            </a:extLst>
          </p:cNvPr>
          <p:cNvSpPr/>
          <p:nvPr/>
        </p:nvSpPr>
        <p:spPr>
          <a:xfrm>
            <a:off x="2006081" y="2031583"/>
            <a:ext cx="1296956"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5FBA96C-2B42-3CF2-FF2C-3EBDBE27790F}"/>
              </a:ext>
            </a:extLst>
          </p:cNvPr>
          <p:cNvSpPr/>
          <p:nvPr/>
        </p:nvSpPr>
        <p:spPr>
          <a:xfrm>
            <a:off x="2967134" y="2405594"/>
            <a:ext cx="1520890"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D37EF91B-04ED-53E5-88EA-6488EDA40ED4}"/>
              </a:ext>
            </a:extLst>
          </p:cNvPr>
          <p:cNvSpPr/>
          <p:nvPr/>
        </p:nvSpPr>
        <p:spPr>
          <a:xfrm>
            <a:off x="3554963" y="2742281"/>
            <a:ext cx="1240972"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6C06F9DB-E8E0-9EE6-32AA-FE87A856B571}"/>
              </a:ext>
            </a:extLst>
          </p:cNvPr>
          <p:cNvSpPr/>
          <p:nvPr/>
        </p:nvSpPr>
        <p:spPr>
          <a:xfrm>
            <a:off x="5453745" y="3154680"/>
            <a:ext cx="2411961" cy="274320"/>
          </a:xfrm>
          <a:prstGeom prst="rect">
            <a:avLst/>
          </a:prstGeom>
          <a:solidFill>
            <a:srgbClr val="92D050"/>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7BEDC3-755E-E305-A0AE-4DB162D31348}"/>
              </a:ext>
            </a:extLst>
          </p:cNvPr>
          <p:cNvSpPr/>
          <p:nvPr/>
        </p:nvSpPr>
        <p:spPr>
          <a:xfrm>
            <a:off x="5453747" y="3538022"/>
            <a:ext cx="489854"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3A8F6FBA-D5B6-C4EB-895B-3732FBEDE74A}"/>
              </a:ext>
            </a:extLst>
          </p:cNvPr>
          <p:cNvSpPr/>
          <p:nvPr/>
        </p:nvSpPr>
        <p:spPr>
          <a:xfrm>
            <a:off x="5736777" y="3912033"/>
            <a:ext cx="1373149"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C1608471-C70B-1BCD-1F67-3ACDB7CA90F5}"/>
              </a:ext>
            </a:extLst>
          </p:cNvPr>
          <p:cNvSpPr/>
          <p:nvPr/>
        </p:nvSpPr>
        <p:spPr>
          <a:xfrm>
            <a:off x="7109926" y="4295375"/>
            <a:ext cx="737122"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4F0E0F27-5377-7461-4B23-250E4611D57C}"/>
              </a:ext>
            </a:extLst>
          </p:cNvPr>
          <p:cNvSpPr/>
          <p:nvPr/>
        </p:nvSpPr>
        <p:spPr>
          <a:xfrm>
            <a:off x="7599787" y="4664721"/>
            <a:ext cx="3345021" cy="274320"/>
          </a:xfrm>
          <a:prstGeom prst="rect">
            <a:avLst/>
          </a:prstGeom>
          <a:solidFill>
            <a:schemeClr val="accent1">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D7537871-2066-C888-BD96-5C1B4263C632}"/>
              </a:ext>
            </a:extLst>
          </p:cNvPr>
          <p:cNvSpPr/>
          <p:nvPr/>
        </p:nvSpPr>
        <p:spPr>
          <a:xfrm>
            <a:off x="7879706" y="5034067"/>
            <a:ext cx="132028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6BDA1CAB-7E66-F4ED-9AF1-3BF6B844E7FA}"/>
              </a:ext>
            </a:extLst>
          </p:cNvPr>
          <p:cNvSpPr/>
          <p:nvPr/>
        </p:nvSpPr>
        <p:spPr>
          <a:xfrm>
            <a:off x="7599786" y="5393380"/>
            <a:ext cx="2495935"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C230CCE-0771-D8C0-C924-3D78759344F7}"/>
              </a:ext>
            </a:extLst>
          </p:cNvPr>
          <p:cNvSpPr/>
          <p:nvPr/>
        </p:nvSpPr>
        <p:spPr>
          <a:xfrm>
            <a:off x="9778482" y="5750428"/>
            <a:ext cx="116632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5" name="Table 64">
            <a:extLst>
              <a:ext uri="{FF2B5EF4-FFF2-40B4-BE49-F238E27FC236}">
                <a16:creationId xmlns:a16="http://schemas.microsoft.com/office/drawing/2014/main" id="{DF0E63E0-7AB8-B936-1B44-09D408DA03FC}"/>
              </a:ext>
            </a:extLst>
          </p:cNvPr>
          <p:cNvGraphicFramePr>
            <a:graphicFrameLocks noGrp="1"/>
          </p:cNvGraphicFramePr>
          <p:nvPr>
            <p:extLst>
              <p:ext uri="{D42A27DB-BD31-4B8C-83A1-F6EECF244321}">
                <p14:modId xmlns:p14="http://schemas.microsoft.com/office/powerpoint/2010/main" val="1318376094"/>
              </p:ext>
            </p:extLst>
          </p:nvPr>
        </p:nvGraphicFramePr>
        <p:xfrm>
          <a:off x="737118" y="401633"/>
          <a:ext cx="11218779"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59536">
                  <a:extLst>
                    <a:ext uri="{9D8B030D-6E8A-4147-A177-3AD203B41FA5}">
                      <a16:colId xmlns:a16="http://schemas.microsoft.com/office/drawing/2014/main" val="187052363"/>
                    </a:ext>
                  </a:extLst>
                </a:gridCol>
                <a:gridCol w="1082351">
                  <a:extLst>
                    <a:ext uri="{9D8B030D-6E8A-4147-A177-3AD203B41FA5}">
                      <a16:colId xmlns:a16="http://schemas.microsoft.com/office/drawing/2014/main" val="745651107"/>
                    </a:ext>
                  </a:extLst>
                </a:gridCol>
                <a:gridCol w="3109357">
                  <a:extLst>
                    <a:ext uri="{9D8B030D-6E8A-4147-A177-3AD203B41FA5}">
                      <a16:colId xmlns:a16="http://schemas.microsoft.com/office/drawing/2014/main" val="3839570682"/>
                    </a:ext>
                  </a:extLst>
                </a:gridCol>
              </a:tblGrid>
              <a:tr h="380271">
                <a:tc>
                  <a:txBody>
                    <a:bodyPr/>
                    <a:lstStyle/>
                    <a:p>
                      <a:pPr algn="r" rtl="0">
                        <a:lnSpc>
                          <a:spcPct val="100000"/>
                        </a:lnSpc>
                      </a:pPr>
                      <a:r>
                        <a:rPr lang="pt-BR" sz="900">
                          <a:solidFill>
                            <a:schemeClr val="tx1"/>
                          </a:solidFill>
                          <a:latin typeface="Century Gothic" panose="020B0502020202020204" pitchFamily="34" charset="0"/>
                        </a:rPr>
                        <a:t>NOME DO PROJETO</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00000"/>
                        </a:lnSpc>
                      </a:pPr>
                      <a:r>
                        <a:rPr lang="pt-BR" sz="1100" b="0">
                          <a:solidFill>
                            <a:schemeClr val="tx1"/>
                          </a:solidFill>
                          <a:latin typeface="Century Gothic" panose="020B0502020202020204" pitchFamily="34" charset="0"/>
                        </a:rPr>
                        <a:t>Lançamento do produto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pt-BR" sz="900">
                          <a:solidFill>
                            <a:schemeClr val="tx1"/>
                          </a:solidFill>
                          <a:latin typeface="Century Gothic" panose="020B0502020202020204" pitchFamily="34" charset="0"/>
                        </a:rPr>
                        <a:t>DATA DE INÍCIO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pt-BR" sz="900">
                          <a:solidFill>
                            <a:schemeClr val="tx1"/>
                          </a:solidFill>
                          <a:latin typeface="Century Gothic" panose="020B0502020202020204" pitchFamily="34" charset="0"/>
                        </a:rPr>
                        <a:t>DATA DE TÉRMINO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pt-BR" sz="900" dirty="0">
                          <a:solidFill>
                            <a:schemeClr val="tx1"/>
                          </a:solidFill>
                          <a:latin typeface="Century Gothic" panose="020B0502020202020204" pitchFamily="34" charset="0"/>
                        </a:rPr>
                        <a:t>PROGRESSO GERAL</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pt-BR" sz="900" b="1" kern="1200">
                          <a:solidFill>
                            <a:schemeClr val="tx1"/>
                          </a:solidFill>
                          <a:latin typeface="Century Gothic" panose="020B0502020202020204" pitchFamily="34" charset="0"/>
                          <a:ea typeface="+mn-ea"/>
                          <a:cs typeface="+mn-cs"/>
                        </a:rPr>
                        <a:t>RESULTADO DO PROJETO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rtl="0">
                        <a:lnSpc>
                          <a:spcPct val="100000"/>
                        </a:lnSpc>
                      </a:pPr>
                      <a:r>
                        <a:rPr lang="pt-BR" sz="900" b="1" kern="1200">
                          <a:solidFill>
                            <a:schemeClr val="tx1"/>
                          </a:solidFill>
                          <a:latin typeface="Century Gothic" panose="020B0502020202020204" pitchFamily="34" charset="0"/>
                          <a:ea typeface="+mn-ea"/>
                          <a:cs typeface="+mn-cs"/>
                        </a:rPr>
                        <a:t>GERENTE DE PROJETOS</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00000"/>
                        </a:lnSpc>
                      </a:pPr>
                      <a:r>
                        <a:rPr lang="pt-BR" sz="1100">
                          <a:solidFill>
                            <a:schemeClr val="tx1"/>
                          </a:solidFill>
                          <a:latin typeface="Century Gothic" panose="020B0502020202020204" pitchFamily="34" charset="0"/>
                        </a:rPr>
                        <a:t>Alex B.</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rtl="0">
                        <a:lnSpc>
                          <a:spcPct val="100000"/>
                        </a:lnSpc>
                      </a:pPr>
                      <a:r>
                        <a:rPr lang="pt-BR" sz="1000">
                          <a:solidFill>
                            <a:schemeClr val="tx1"/>
                          </a:solidFill>
                          <a:latin typeface="Century Gothic" panose="020B0502020202020204" pitchFamily="34" charset="0"/>
                        </a:rPr>
                        <a:t>02/09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pt-BR" sz="1000">
                          <a:solidFill>
                            <a:schemeClr val="tx1"/>
                          </a:solidFill>
                          <a:latin typeface="Century Gothic" panose="020B0502020202020204" pitchFamily="34" charset="0"/>
                        </a:rPr>
                        <a:t>10/10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pt-BR" sz="1000" dirty="0">
                          <a:solidFill>
                            <a:schemeClr val="tx1"/>
                          </a:solidFill>
                          <a:latin typeface="Century Gothic" panose="020B0502020202020204" pitchFamily="34" charset="0"/>
                        </a:rPr>
                        <a:t>35%</a:t>
                      </a: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pt-BR" sz="900" b="1" kern="1200">
                          <a:solidFill>
                            <a:schemeClr val="tx1"/>
                          </a:solidFill>
                          <a:latin typeface="Century Gothic" panose="020B0502020202020204" pitchFamily="34" charset="0"/>
                          <a:ea typeface="+mn-ea"/>
                          <a:cs typeface="+mn-cs"/>
                        </a:rPr>
                        <a:t>DECLARAÇÃO DE ESCOPO</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
        <p:nvSpPr>
          <p:cNvPr id="2" name="TextBox 1">
            <a:extLst>
              <a:ext uri="{FF2B5EF4-FFF2-40B4-BE49-F238E27FC236}">
                <a16:creationId xmlns:a16="http://schemas.microsoft.com/office/drawing/2014/main" id="{1AD84C72-B29D-0D17-C87D-0946449CC2EC}"/>
              </a:ext>
            </a:extLst>
          </p:cNvPr>
          <p:cNvSpPr txBox="1"/>
          <p:nvPr/>
        </p:nvSpPr>
        <p:spPr>
          <a:xfrm>
            <a:off x="448962" y="6580998"/>
            <a:ext cx="11262535" cy="276999"/>
          </a:xfrm>
          <a:prstGeom prst="rect">
            <a:avLst/>
          </a:prstGeom>
          <a:noFill/>
        </p:spPr>
        <p:txBody>
          <a:bodyPr wrap="square" rtlCol="0">
            <a:spAutoFit/>
          </a:bodyPr>
          <a:lstStyle/>
          <a:p>
            <a:pPr marL="0" marR="0" algn="ctr" rtl="0"/>
            <a:r>
              <a:rPr lang="pt-BR" sz="1200" i="1" dirty="0">
                <a:solidFill>
                  <a:srgbClr val="001033"/>
                </a:solidFill>
                <a:effectLst/>
                <a:latin typeface="Century Gothic" panose="020B0502020202020204" pitchFamily="34" charset="0"/>
                <a:ea typeface="DengXian" panose="02010600030101010101" pitchFamily="2" charset="-122"/>
                <a:cs typeface="Century Gothic" panose="020B0502020202020204" pitchFamily="34" charset="0"/>
              </a:rPr>
              <a:t>Fornecido pela Smartsheet, Inc.</a:t>
            </a:r>
          </a:p>
        </p:txBody>
      </p:sp>
    </p:spTree>
    <p:extLst>
      <p:ext uri="{BB962C8B-B14F-4D97-AF65-F5344CB8AC3E}">
        <p14:creationId xmlns:p14="http://schemas.microsoft.com/office/powerpoint/2010/main" val="291905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400" b="0">
                          <a:solidFill>
                            <a:schemeClr val="tx1"/>
                          </a:solidFill>
                          <a:effectLst/>
                          <a:latin typeface="Century Gothic" panose="020B0502020202020204" pitchFamily="34" charset="0"/>
                        </a:rPr>
                        <a:t>Artigos, modelos ou informações disponibilizados pela Smartsheet no site são apenas para referência. Trabalhamos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relacionados contidos no site. Portanto, toda confiança que você depositar nas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Gantt-Chart-with-Dependencies_PowerPoint" id="{66D5AC15-DC8F-1B4B-919D-6A46CB5EAC23}" vid="{6D174A49-E34E-2C40-9083-D339CF5F8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PowerPoint-Gantt-Chart-with-Dependencies_PowerPoint</Template>
  <TotalTime>4830</TotalTime>
  <Words>632</Words>
  <Application>Microsoft Office PowerPoint</Application>
  <PresentationFormat>Widescreen</PresentationFormat>
  <Paragraphs>222</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Sun Ye</cp:lastModifiedBy>
  <cp:revision>14</cp:revision>
  <cp:lastPrinted>2020-08-31T22:23:58Z</cp:lastPrinted>
  <dcterms:created xsi:type="dcterms:W3CDTF">2020-09-16T17:09:31Z</dcterms:created>
  <dcterms:modified xsi:type="dcterms:W3CDTF">2025-04-29T10:08:55Z</dcterms:modified>
</cp:coreProperties>
</file>