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embeddedFontLst>
    <p:embeddedFont>
      <p:font typeface="Century Gothic" panose="020B0502020202020204" pitchFamily="34" charset="0"/>
      <p:regular r:id="rId7"/>
      <p:bold r:id="rId8"/>
      <p:italic r:id="rId9"/>
      <p:boldItalic r:id="rId10"/>
    </p:embeddedFont>
    <p:embeddedFont>
      <p:font typeface="Play" panose="020B0604020202020204" charset="0"/>
      <p:regular r:id="rId11"/>
      <p:bold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grYOHontMUYJe91Oz3U0Yyc5g9o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38616E-FB6B-4DF9-833A-6286874A6285}">
  <a:tblStyle styleId="{5138616E-FB6B-4DF9-833A-6286874A6285}"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a:tcStyle>
        <a:tcBdr/>
        <a:fill>
          <a:solidFill>
            <a:srgbClr val="CAD1D8"/>
          </a:solidFill>
        </a:fill>
      </a:tcStyle>
    </a:band1H>
    <a:band2H>
      <a:tcTxStyle/>
      <a:tcStyle>
        <a:tcBdr/>
      </a:tcStyle>
    </a:band2H>
    <a:band1V>
      <a:tcTxStyle/>
      <a:tcStyle>
        <a:tcBdr/>
        <a:fill>
          <a:solidFill>
            <a:srgbClr val="CAD1D8"/>
          </a:solidFill>
        </a:fill>
      </a:tcStyle>
    </a:band1V>
    <a:band2V>
      <a:tcTxStyle/>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59" autoAdjust="0"/>
    <p:restoredTop sz="94694"/>
  </p:normalViewPr>
  <p:slideViewPr>
    <p:cSldViewPr snapToGrid="0">
      <p:cViewPr varScale="1">
        <p:scale>
          <a:sx n="106" d="100"/>
          <a:sy n="106" d="100"/>
        </p:scale>
        <p:origin x="56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0" Type="http://schemas.openxmlformats.org/officeDocument/2006/relationships/font" Target="fonts/font4.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4" name="Google Shape;3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
          <p:cNvSpPr>
            <a:spLocks noGrp="1"/>
          </p:cNvSpPr>
          <p:nvPr>
            <p:ph type="pic" idx="2"/>
          </p:nvPr>
        </p:nvSpPr>
        <p:spPr>
          <a:xfrm>
            <a:off x="5183188" y="987425"/>
            <a:ext cx="6172200" cy="4873625"/>
          </a:xfrm>
          <a:prstGeom prst="rect">
            <a:avLst/>
          </a:prstGeom>
          <a:noFill/>
          <a:ln>
            <a:noFill/>
          </a:ln>
        </p:spPr>
      </p:sp>
      <p:sp>
        <p:nvSpPr>
          <p:cNvPr id="68" name="Google Shape;68;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0"/>
          </a:blip>
          <a:stretch>
            <a:fillRect/>
          </a:stretch>
        </a:blipFill>
        <a:effectLst/>
      </p:bgPr>
    </p:bg>
    <p:spTree>
      <p:nvGrpSpPr>
        <p:cNvPr id="1" name="Shape 88"/>
        <p:cNvGrpSpPr/>
        <p:nvPr/>
      </p:nvGrpSpPr>
      <p:grpSpPr>
        <a:xfrm>
          <a:off x="0" y="0"/>
          <a:ext cx="0" cy="0"/>
          <a:chOff x="0" y="0"/>
          <a:chExt cx="0" cy="0"/>
        </a:xfrm>
      </p:grpSpPr>
      <p:pic>
        <p:nvPicPr>
          <p:cNvPr id="89" name="Google Shape;89;p1" descr="Textura geométrica branca abstrata"/>
          <p:cNvPicPr preferRelativeResize="0"/>
          <p:nvPr/>
        </p:nvPicPr>
        <p:blipFill rotWithShape="1">
          <a:blip r:embed="rId4">
            <a:alphaModFix/>
          </a:blip>
          <a:srcRect b="15620"/>
          <a:stretch/>
        </p:blipFill>
        <p:spPr>
          <a:xfrm>
            <a:off x="1" y="1"/>
            <a:ext cx="12192000" cy="6857999"/>
          </a:xfrm>
          <a:prstGeom prst="rect">
            <a:avLst/>
          </a:prstGeom>
          <a:noFill/>
          <a:ln>
            <a:noFill/>
          </a:ln>
        </p:spPr>
      </p:pic>
      <p:sp>
        <p:nvSpPr>
          <p:cNvPr id="90" name="Google Shape;90;p1"/>
          <p:cNvSpPr txBox="1"/>
          <p:nvPr/>
        </p:nvSpPr>
        <p:spPr>
          <a:xfrm>
            <a:off x="249647" y="254470"/>
            <a:ext cx="7127156"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3200" b="1" i="0" u="none" strike="noStrike" cap="none">
                <a:solidFill>
                  <a:srgbClr val="595959"/>
                </a:solidFill>
                <a:latin typeface="Century Gothic"/>
                <a:ea typeface="Century Gothic"/>
                <a:cs typeface="Century Gothic"/>
                <a:sym typeface="Century Gothic"/>
              </a:rPr>
              <a:t>Modelo geral de plano de projeto</a:t>
            </a:r>
          </a:p>
        </p:txBody>
      </p:sp>
      <p:sp>
        <p:nvSpPr>
          <p:cNvPr id="91" name="Google Shape;91;p1"/>
          <p:cNvSpPr txBox="1"/>
          <p:nvPr/>
        </p:nvSpPr>
        <p:spPr>
          <a:xfrm>
            <a:off x="302001" y="1532147"/>
            <a:ext cx="5793900" cy="4556100"/>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pt-BR" sz="1600" b="1" i="0" u="none" strike="noStrike">
                <a:solidFill>
                  <a:srgbClr val="000000"/>
                </a:solidFill>
                <a:latin typeface="Century Gothic"/>
                <a:ea typeface="Century Gothic"/>
                <a:cs typeface="Century Gothic"/>
                <a:sym typeface="Century Gothic"/>
              </a:rPr>
              <a:t>Quando usar: </a:t>
            </a:r>
            <a:r>
              <a:rPr lang="pt-BR" sz="1600" b="0" i="0" u="none" strike="noStrike">
                <a:solidFill>
                  <a:srgbClr val="000000"/>
                </a:solidFill>
                <a:latin typeface="Century Gothic"/>
                <a:ea typeface="Century Gothic"/>
                <a:cs typeface="Century Gothic"/>
                <a:sym typeface="Century Gothic"/>
              </a:rPr>
              <a:t>este modelo geral de plano de projeto de um slide é ideal para acompanhar e comunicar linhas do tempo e marcos do projeto em cada fase. Use este modelo para informar as partes interessadas sobre o andamento do projeto. </a:t>
            </a:r>
          </a:p>
          <a:p>
            <a:pPr marL="0" marR="0" lvl="0" indent="0" algn="l" rtl="0">
              <a:lnSpc>
                <a:spcPct val="150000"/>
              </a:lnSpc>
              <a:spcBef>
                <a:spcPts val="1200"/>
              </a:spcBef>
              <a:spcAft>
                <a:spcPts val="0"/>
              </a:spcAft>
              <a:buNone/>
            </a:pPr>
            <a:r>
              <a:rPr lang="pt-BR" sz="1600" b="1" i="0" u="none" strike="noStrike">
                <a:solidFill>
                  <a:srgbClr val="000000"/>
                </a:solidFill>
                <a:latin typeface="Century Gothic"/>
                <a:ea typeface="Century Gothic"/>
                <a:cs typeface="Century Gothic"/>
                <a:sym typeface="Century Gothic"/>
              </a:rPr>
              <a:t>Recursos importantes: </a:t>
            </a:r>
            <a:r>
              <a:rPr lang="pt-BR" sz="1600" b="0" i="0" u="none" strike="noStrike">
                <a:solidFill>
                  <a:srgbClr val="000000"/>
                </a:solidFill>
                <a:latin typeface="Century Gothic"/>
                <a:ea typeface="Century Gothic"/>
                <a:cs typeface="Century Gothic"/>
                <a:sym typeface="Century Gothic"/>
              </a:rPr>
              <a:t>este modelo, disponível com dados de amostra e como uma opção em branco, fornece uma linha do tempo de seis meses que diferencia as fases do projeto com cores e usa ícones para destacar os marcos. Você também pode designar o nível de prioridade com ícones (alto, médio, baixo) e personalizar a exibição das fases, linhas do tempo de tarefas, cores e ícones de marcos. </a:t>
            </a:r>
          </a:p>
        </p:txBody>
      </p:sp>
      <p:pic>
        <p:nvPicPr>
          <p:cNvPr id="4" name="Picture 3">
            <a:extLst>
              <a:ext uri="{FF2B5EF4-FFF2-40B4-BE49-F238E27FC236}">
                <a16:creationId xmlns:a16="http://schemas.microsoft.com/office/drawing/2014/main" id="{09A14DA0-77B8-CB97-41A1-806827D8777A}"/>
              </a:ext>
            </a:extLst>
          </p:cNvPr>
          <p:cNvPicPr>
            <a:picLocks noChangeAspect="1"/>
          </p:cNvPicPr>
          <p:nvPr/>
        </p:nvPicPr>
        <p:blipFill>
          <a:blip r:embed="rId5"/>
          <a:stretch>
            <a:fillRect/>
          </a:stretch>
        </p:blipFill>
        <p:spPr>
          <a:xfrm>
            <a:off x="6473952" y="1655064"/>
            <a:ext cx="5364945" cy="3017781"/>
          </a:xfrm>
          <a:prstGeom prst="rect">
            <a:avLst/>
          </a:prstGeom>
          <a:effectLst>
            <a:outerShdw blurRad="152400" dist="38100" dir="2700000" sx="101000" sy="101000" algn="ctr" rotWithShape="0">
              <a:srgbClr val="000000">
                <a:alpha val="4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mt="0"/>
          </a:blip>
          <a:stretch>
            <a:fillRect/>
          </a:stretch>
        </a:blipFill>
        <a:effectLst/>
      </p:bgPr>
    </p:bg>
    <p:spTree>
      <p:nvGrpSpPr>
        <p:cNvPr id="1" name="Shape 98"/>
        <p:cNvGrpSpPr/>
        <p:nvPr/>
      </p:nvGrpSpPr>
      <p:grpSpPr>
        <a:xfrm>
          <a:off x="0" y="0"/>
          <a:ext cx="0" cy="0"/>
          <a:chOff x="0" y="0"/>
          <a:chExt cx="0" cy="0"/>
        </a:xfrm>
      </p:grpSpPr>
      <p:pic>
        <p:nvPicPr>
          <p:cNvPr id="99" name="Google Shape;99;p2" descr="Textura geométrica branca abstrata"/>
          <p:cNvPicPr preferRelativeResize="0"/>
          <p:nvPr/>
        </p:nvPicPr>
        <p:blipFill rotWithShape="1">
          <a:blip r:embed="rId4">
            <a:alphaModFix amt="50000"/>
          </a:blip>
          <a:srcRect b="15620"/>
          <a:stretch/>
        </p:blipFill>
        <p:spPr>
          <a:xfrm>
            <a:off x="1" y="1"/>
            <a:ext cx="12192000" cy="6857999"/>
          </a:xfrm>
          <a:prstGeom prst="rect">
            <a:avLst/>
          </a:prstGeom>
          <a:noFill/>
          <a:ln>
            <a:noFill/>
          </a:ln>
        </p:spPr>
      </p:pic>
      <p:grpSp>
        <p:nvGrpSpPr>
          <p:cNvPr id="100" name="Google Shape;100;p2"/>
          <p:cNvGrpSpPr/>
          <p:nvPr/>
        </p:nvGrpSpPr>
        <p:grpSpPr>
          <a:xfrm>
            <a:off x="2418426" y="1069746"/>
            <a:ext cx="7265601" cy="5277891"/>
            <a:chOff x="2291683" y="983468"/>
            <a:chExt cx="7265601" cy="5543941"/>
          </a:xfrm>
        </p:grpSpPr>
        <p:cxnSp>
          <p:nvCxnSpPr>
            <p:cNvPr id="101" name="Google Shape;101;p2"/>
            <p:cNvCxnSpPr/>
            <p:nvPr/>
          </p:nvCxnSpPr>
          <p:spPr>
            <a:xfrm>
              <a:off x="2291683"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02" name="Google Shape;102;p2"/>
            <p:cNvCxnSpPr/>
            <p:nvPr/>
          </p:nvCxnSpPr>
          <p:spPr>
            <a:xfrm>
              <a:off x="4107605"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03" name="Google Shape;103;p2"/>
            <p:cNvCxnSpPr/>
            <p:nvPr/>
          </p:nvCxnSpPr>
          <p:spPr>
            <a:xfrm>
              <a:off x="5926630"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04" name="Google Shape;104;p2"/>
            <p:cNvCxnSpPr/>
            <p:nvPr/>
          </p:nvCxnSpPr>
          <p:spPr>
            <a:xfrm>
              <a:off x="7733965"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05" name="Google Shape;105;p2"/>
            <p:cNvCxnSpPr/>
            <p:nvPr/>
          </p:nvCxnSpPr>
          <p:spPr>
            <a:xfrm>
              <a:off x="9557284"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grpSp>
      <p:sp>
        <p:nvSpPr>
          <p:cNvPr id="106" name="Google Shape;106;p2"/>
          <p:cNvSpPr txBox="1"/>
          <p:nvPr/>
        </p:nvSpPr>
        <p:spPr>
          <a:xfrm>
            <a:off x="5760720" y="60276"/>
            <a:ext cx="6372665" cy="424732"/>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pt-BR" sz="1800" dirty="0">
                <a:solidFill>
                  <a:srgbClr val="595959"/>
                </a:solidFill>
                <a:latin typeface="Century Gothic"/>
                <a:sym typeface="Century Gothic"/>
              </a:rPr>
              <a:t>Modelo geral de plano de projeto com </a:t>
            </a:r>
            <a:r>
              <a:rPr lang="pt-BR" sz="1800" b="1" dirty="0">
                <a:solidFill>
                  <a:srgbClr val="595959"/>
                </a:solidFill>
                <a:latin typeface="Century Gothic"/>
                <a:ea typeface="Century Gothic"/>
                <a:cs typeface="Century Gothic"/>
                <a:sym typeface="Century Gothic"/>
              </a:rPr>
              <a:t>EXEMPLOS</a:t>
            </a:r>
          </a:p>
        </p:txBody>
      </p:sp>
      <p:sp>
        <p:nvSpPr>
          <p:cNvPr id="107" name="Google Shape;107;p2"/>
          <p:cNvSpPr/>
          <p:nvPr/>
        </p:nvSpPr>
        <p:spPr>
          <a:xfrm>
            <a:off x="647595" y="1174746"/>
            <a:ext cx="3832538" cy="180159"/>
          </a:xfrm>
          <a:prstGeom prst="roundRect">
            <a:avLst>
              <a:gd name="adj" fmla="val 16667"/>
            </a:avLst>
          </a:prstGeom>
          <a:solidFill>
            <a:srgbClr val="FC997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900" b="1">
                <a:solidFill>
                  <a:schemeClr val="lt1"/>
                </a:solidFill>
                <a:latin typeface="Century Gothic"/>
                <a:ea typeface="Century Gothic"/>
                <a:cs typeface="Century Gothic"/>
                <a:sym typeface="Century Gothic"/>
              </a:rPr>
              <a:t>FASE INICIAL</a:t>
            </a:r>
          </a:p>
        </p:txBody>
      </p:sp>
      <p:sp>
        <p:nvSpPr>
          <p:cNvPr id="108" name="Google Shape;108;p2"/>
          <p:cNvSpPr/>
          <p:nvPr/>
        </p:nvSpPr>
        <p:spPr>
          <a:xfrm>
            <a:off x="647595" y="1464363"/>
            <a:ext cx="2963485" cy="368319"/>
          </a:xfrm>
          <a:prstGeom prst="roundRect">
            <a:avLst>
              <a:gd name="adj" fmla="val 16667"/>
            </a:avLst>
          </a:prstGeom>
          <a:solidFill>
            <a:srgbClr val="FCBFB3"/>
          </a:solidFill>
          <a:ln>
            <a:noFill/>
          </a:ln>
        </p:spPr>
        <p:txBody>
          <a:bodyPr spcFirstLastPara="1" wrap="square" lIns="91425" tIns="45700" rIns="91425" bIns="45700" anchor="ctr" anchorCtr="0">
            <a:noAutofit/>
          </a:bodyPr>
          <a:lstStyle/>
          <a:p>
            <a:pPr marL="0" marR="0" lvl="0" indent="0" algn="l" rtl="0">
              <a:lnSpc>
                <a:spcPct val="95000"/>
              </a:lnSpc>
              <a:spcBef>
                <a:spcPts val="0"/>
              </a:spcBef>
              <a:spcAft>
                <a:spcPts val="0"/>
              </a:spcAft>
              <a:buNone/>
            </a:pPr>
            <a:r>
              <a:rPr lang="pt-BR" sz="800" dirty="0">
                <a:solidFill>
                  <a:schemeClr val="dk1"/>
                </a:solidFill>
                <a:latin typeface="Century Gothic"/>
                <a:ea typeface="Century Gothic"/>
                <a:cs typeface="Century Gothic"/>
                <a:sym typeface="Century Gothic"/>
              </a:rPr>
              <a:t>Reunir-se com as partes interessadas e definir claramente a meta de aumentar o acesso do cliente construindo um novo espaço.</a:t>
            </a:r>
          </a:p>
        </p:txBody>
      </p:sp>
      <p:sp>
        <p:nvSpPr>
          <p:cNvPr id="109" name="Google Shape;109;p2"/>
          <p:cNvSpPr/>
          <p:nvPr/>
        </p:nvSpPr>
        <p:spPr>
          <a:xfrm>
            <a:off x="1627455" y="1942140"/>
            <a:ext cx="2243009" cy="368319"/>
          </a:xfrm>
          <a:prstGeom prst="roundRect">
            <a:avLst>
              <a:gd name="adj" fmla="val 16667"/>
            </a:avLst>
          </a:prstGeom>
          <a:solidFill>
            <a:srgbClr val="FCBFB3"/>
          </a:solidFill>
          <a:ln>
            <a:noFill/>
          </a:ln>
        </p:spPr>
        <p:txBody>
          <a:bodyPr spcFirstLastPara="1" wrap="square" lIns="91425" tIns="45700" rIns="91425" bIns="45700" anchor="ctr" anchorCtr="0">
            <a:noAutofit/>
          </a:bodyPr>
          <a:lstStyle/>
          <a:p>
            <a:pPr marL="0" marR="0" lvl="0" indent="0" algn="l" rtl="0">
              <a:lnSpc>
                <a:spcPct val="95000"/>
              </a:lnSpc>
              <a:spcBef>
                <a:spcPts val="0"/>
              </a:spcBef>
              <a:spcAft>
                <a:spcPts val="0"/>
              </a:spcAft>
              <a:buNone/>
            </a:pPr>
            <a:r>
              <a:rPr lang="pt-BR" sz="800">
                <a:solidFill>
                  <a:schemeClr val="dk1"/>
                </a:solidFill>
                <a:latin typeface="Century Gothic"/>
                <a:ea typeface="Century Gothic"/>
                <a:cs typeface="Century Gothic"/>
                <a:sym typeface="Century Gothic"/>
              </a:rPr>
              <a:t>Realizar análises de mercado para identificar possíveis locais e avaliar a demanda.</a:t>
            </a:r>
          </a:p>
        </p:txBody>
      </p:sp>
      <p:sp>
        <p:nvSpPr>
          <p:cNvPr id="110" name="Google Shape;110;p2"/>
          <p:cNvSpPr/>
          <p:nvPr/>
        </p:nvSpPr>
        <p:spPr>
          <a:xfrm>
            <a:off x="2347066" y="2419917"/>
            <a:ext cx="2159884" cy="368319"/>
          </a:xfrm>
          <a:prstGeom prst="roundRect">
            <a:avLst>
              <a:gd name="adj" fmla="val 16667"/>
            </a:avLst>
          </a:prstGeom>
          <a:solidFill>
            <a:srgbClr val="FCBFB3"/>
          </a:solidFill>
          <a:ln>
            <a:noFill/>
          </a:ln>
        </p:spPr>
        <p:txBody>
          <a:bodyPr spcFirstLastPara="1" wrap="square" lIns="91425" tIns="45700" rIns="91425" bIns="45700" anchor="ctr" anchorCtr="0">
            <a:noAutofit/>
          </a:bodyPr>
          <a:lstStyle/>
          <a:p>
            <a:pPr marL="0" marR="0" lvl="0" indent="0" algn="l" rtl="0">
              <a:lnSpc>
                <a:spcPct val="95000"/>
              </a:lnSpc>
              <a:spcBef>
                <a:spcPts val="0"/>
              </a:spcBef>
              <a:spcAft>
                <a:spcPts val="0"/>
              </a:spcAft>
              <a:buNone/>
            </a:pPr>
            <a:r>
              <a:rPr lang="pt-BR" sz="800" dirty="0">
                <a:solidFill>
                  <a:schemeClr val="dk1"/>
                </a:solidFill>
                <a:latin typeface="Century Gothic"/>
                <a:ea typeface="Century Gothic"/>
                <a:cs typeface="Century Gothic"/>
                <a:sym typeface="Century Gothic"/>
              </a:rPr>
              <a:t>Desenvolver um termo de abertura </a:t>
            </a:r>
            <a:br>
              <a:rPr lang="pt-BR" sz="800" dirty="0">
                <a:solidFill>
                  <a:schemeClr val="dk1"/>
                </a:solidFill>
                <a:latin typeface="Century Gothic"/>
                <a:ea typeface="Century Gothic"/>
                <a:cs typeface="Century Gothic"/>
                <a:sym typeface="Century Gothic"/>
              </a:rPr>
            </a:br>
            <a:r>
              <a:rPr lang="pt-BR" sz="800" dirty="0">
                <a:solidFill>
                  <a:schemeClr val="dk1"/>
                </a:solidFill>
                <a:latin typeface="Century Gothic"/>
                <a:ea typeface="Century Gothic"/>
                <a:cs typeface="Century Gothic"/>
                <a:sym typeface="Century Gothic"/>
              </a:rPr>
              <a:t>de projeto descrevendo os objetivos, </a:t>
            </a:r>
            <a:br>
              <a:rPr lang="pt-BR" sz="800" dirty="0">
                <a:solidFill>
                  <a:schemeClr val="dk1"/>
                </a:solidFill>
                <a:latin typeface="Century Gothic"/>
                <a:ea typeface="Century Gothic"/>
                <a:cs typeface="Century Gothic"/>
                <a:sym typeface="Century Gothic"/>
              </a:rPr>
            </a:br>
            <a:r>
              <a:rPr lang="pt-BR" sz="800" dirty="0">
                <a:solidFill>
                  <a:schemeClr val="dk1"/>
                </a:solidFill>
                <a:latin typeface="Century Gothic"/>
                <a:ea typeface="Century Gothic"/>
                <a:cs typeface="Century Gothic"/>
                <a:sym typeface="Century Gothic"/>
              </a:rPr>
              <a:t>o escopo e as partes interessadas.</a:t>
            </a:r>
          </a:p>
        </p:txBody>
      </p:sp>
      <p:sp>
        <p:nvSpPr>
          <p:cNvPr id="111" name="Google Shape;111;p2"/>
          <p:cNvSpPr/>
          <p:nvPr/>
        </p:nvSpPr>
        <p:spPr>
          <a:xfrm>
            <a:off x="4480133" y="3187311"/>
            <a:ext cx="2614063" cy="368319"/>
          </a:xfrm>
          <a:prstGeom prst="roundRect">
            <a:avLst>
              <a:gd name="adj" fmla="val 16667"/>
            </a:avLst>
          </a:prstGeom>
          <a:solidFill>
            <a:srgbClr val="8CD87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Identificar locais adequados para a nova instalação.</a:t>
            </a:r>
          </a:p>
        </p:txBody>
      </p:sp>
      <p:sp>
        <p:nvSpPr>
          <p:cNvPr id="112" name="Google Shape;112;p2"/>
          <p:cNvSpPr/>
          <p:nvPr/>
        </p:nvSpPr>
        <p:spPr>
          <a:xfrm>
            <a:off x="5166714" y="3665088"/>
            <a:ext cx="2614063" cy="368319"/>
          </a:xfrm>
          <a:prstGeom prst="roundRect">
            <a:avLst>
              <a:gd name="adj" fmla="val 16667"/>
            </a:avLst>
          </a:prstGeom>
          <a:solidFill>
            <a:srgbClr val="8CD872"/>
          </a:solidFill>
          <a:ln>
            <a:noFill/>
          </a:ln>
        </p:spPr>
        <p:txBody>
          <a:bodyPr spcFirstLastPara="1" wrap="square" lIns="91425" tIns="45700" rIns="91425" bIns="45700" anchor="ctr" anchorCtr="0">
            <a:noAutofit/>
          </a:bodyPr>
          <a:lstStyle/>
          <a:p>
            <a:pPr marL="0" marR="0" lvl="0" indent="0" algn="l" rtl="0">
              <a:lnSpc>
                <a:spcPct val="95000"/>
              </a:lnSpc>
              <a:spcBef>
                <a:spcPts val="0"/>
              </a:spcBef>
              <a:spcAft>
                <a:spcPts val="0"/>
              </a:spcAft>
              <a:buNone/>
            </a:pPr>
            <a:r>
              <a:rPr lang="pt-BR" sz="800">
                <a:solidFill>
                  <a:schemeClr val="dk1"/>
                </a:solidFill>
                <a:latin typeface="Century Gothic"/>
                <a:ea typeface="Century Gothic"/>
                <a:cs typeface="Century Gothic"/>
                <a:sym typeface="Century Gothic"/>
              </a:rPr>
              <a:t>Desenvolver um plano de projeto detalhado, incluindo linha do tempo, orçamento e requisitos de recursos.</a:t>
            </a:r>
          </a:p>
        </p:txBody>
      </p:sp>
      <p:sp>
        <p:nvSpPr>
          <p:cNvPr id="113" name="Google Shape;113;p2"/>
          <p:cNvSpPr/>
          <p:nvPr/>
        </p:nvSpPr>
        <p:spPr>
          <a:xfrm>
            <a:off x="5673542" y="4142865"/>
            <a:ext cx="2107236" cy="368319"/>
          </a:xfrm>
          <a:prstGeom prst="roundRect">
            <a:avLst>
              <a:gd name="adj" fmla="val 16667"/>
            </a:avLst>
          </a:prstGeom>
          <a:solidFill>
            <a:srgbClr val="8CD87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Obter as licenças e aprovações necessárias.</a:t>
            </a:r>
          </a:p>
        </p:txBody>
      </p:sp>
      <p:sp>
        <p:nvSpPr>
          <p:cNvPr id="114" name="Google Shape;114;p2"/>
          <p:cNvSpPr/>
          <p:nvPr/>
        </p:nvSpPr>
        <p:spPr>
          <a:xfrm>
            <a:off x="4480133" y="2897694"/>
            <a:ext cx="3337852" cy="180159"/>
          </a:xfrm>
          <a:prstGeom prst="roundRect">
            <a:avLst>
              <a:gd name="adj" fmla="val 16667"/>
            </a:avLst>
          </a:prstGeom>
          <a:solidFill>
            <a:srgbClr val="3A7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900" b="1">
                <a:solidFill>
                  <a:schemeClr val="lt1"/>
                </a:solidFill>
                <a:latin typeface="Century Gothic"/>
                <a:ea typeface="Century Gothic"/>
                <a:cs typeface="Century Gothic"/>
                <a:sym typeface="Century Gothic"/>
              </a:rPr>
              <a:t>FASE DE PLANEJAMENTO</a:t>
            </a:r>
          </a:p>
        </p:txBody>
      </p:sp>
      <p:sp>
        <p:nvSpPr>
          <p:cNvPr id="115" name="Google Shape;115;p2"/>
          <p:cNvSpPr/>
          <p:nvPr/>
        </p:nvSpPr>
        <p:spPr>
          <a:xfrm>
            <a:off x="647595"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JAN.</a:t>
            </a:r>
          </a:p>
        </p:txBody>
      </p:sp>
      <p:sp>
        <p:nvSpPr>
          <p:cNvPr id="116" name="Google Shape;116;p2"/>
          <p:cNvSpPr/>
          <p:nvPr/>
        </p:nvSpPr>
        <p:spPr>
          <a:xfrm>
            <a:off x="2463527"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FEV.</a:t>
            </a:r>
          </a:p>
        </p:txBody>
      </p:sp>
      <p:sp>
        <p:nvSpPr>
          <p:cNvPr id="117" name="Google Shape;117;p2"/>
          <p:cNvSpPr/>
          <p:nvPr/>
        </p:nvSpPr>
        <p:spPr>
          <a:xfrm>
            <a:off x="4279459"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MAR.</a:t>
            </a:r>
          </a:p>
        </p:txBody>
      </p:sp>
      <p:sp>
        <p:nvSpPr>
          <p:cNvPr id="118" name="Google Shape;118;p2"/>
          <p:cNvSpPr/>
          <p:nvPr/>
        </p:nvSpPr>
        <p:spPr>
          <a:xfrm>
            <a:off x="6095391"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ABR.</a:t>
            </a:r>
          </a:p>
        </p:txBody>
      </p:sp>
      <p:sp>
        <p:nvSpPr>
          <p:cNvPr id="119" name="Google Shape;119;p2"/>
          <p:cNvSpPr/>
          <p:nvPr/>
        </p:nvSpPr>
        <p:spPr>
          <a:xfrm>
            <a:off x="7911323"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MAI.</a:t>
            </a:r>
          </a:p>
        </p:txBody>
      </p:sp>
      <p:sp>
        <p:nvSpPr>
          <p:cNvPr id="120" name="Google Shape;120;p2"/>
          <p:cNvSpPr/>
          <p:nvPr/>
        </p:nvSpPr>
        <p:spPr>
          <a:xfrm>
            <a:off x="9727254"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JUN.</a:t>
            </a:r>
          </a:p>
        </p:txBody>
      </p:sp>
      <p:sp>
        <p:nvSpPr>
          <p:cNvPr id="121" name="Google Shape;121;p2"/>
          <p:cNvSpPr txBox="1"/>
          <p:nvPr/>
        </p:nvSpPr>
        <p:spPr>
          <a:xfrm>
            <a:off x="0" y="1521566"/>
            <a:ext cx="851020"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1</a:t>
            </a:r>
          </a:p>
        </p:txBody>
      </p:sp>
      <p:sp>
        <p:nvSpPr>
          <p:cNvPr id="122" name="Google Shape;122;p2"/>
          <p:cNvSpPr/>
          <p:nvPr/>
        </p:nvSpPr>
        <p:spPr>
          <a:xfrm>
            <a:off x="7889067" y="4910259"/>
            <a:ext cx="2277505" cy="368319"/>
          </a:xfrm>
          <a:prstGeom prst="roundRect">
            <a:avLst>
              <a:gd name="adj" fmla="val 16667"/>
            </a:avLst>
          </a:prstGeom>
          <a:solidFill>
            <a:srgbClr val="82CAEB"/>
          </a:solidFill>
          <a:ln>
            <a:noFill/>
          </a:ln>
        </p:spPr>
        <p:txBody>
          <a:bodyPr spcFirstLastPara="1" wrap="square" lIns="91425" tIns="45700" rIns="91425" bIns="45700" anchor="ctr" anchorCtr="0">
            <a:noAutofit/>
          </a:bodyPr>
          <a:lstStyle/>
          <a:p>
            <a:pPr marL="0" marR="0" lvl="0" indent="0" algn="l" rtl="0">
              <a:lnSpc>
                <a:spcPct val="95000"/>
              </a:lnSpc>
              <a:spcBef>
                <a:spcPts val="0"/>
              </a:spcBef>
              <a:spcAft>
                <a:spcPts val="0"/>
              </a:spcAft>
              <a:buNone/>
            </a:pPr>
            <a:r>
              <a:rPr lang="pt-BR" sz="800">
                <a:solidFill>
                  <a:schemeClr val="dk1"/>
                </a:solidFill>
                <a:latin typeface="Century Gothic"/>
                <a:ea typeface="Century Gothic"/>
                <a:cs typeface="Century Gothic"/>
                <a:sym typeface="Century Gothic"/>
              </a:rPr>
              <a:t>Contratar empreiteiros e subempreiteiros para preparação do local e trabalhos de construção.</a:t>
            </a:r>
          </a:p>
        </p:txBody>
      </p:sp>
      <p:sp>
        <p:nvSpPr>
          <p:cNvPr id="123" name="Google Shape;123;p2"/>
          <p:cNvSpPr/>
          <p:nvPr/>
        </p:nvSpPr>
        <p:spPr>
          <a:xfrm>
            <a:off x="8509521" y="5388036"/>
            <a:ext cx="1972737" cy="368319"/>
          </a:xfrm>
          <a:prstGeom prst="roundRect">
            <a:avLst>
              <a:gd name="adj" fmla="val 16667"/>
            </a:avLst>
          </a:prstGeom>
          <a:solidFill>
            <a:srgbClr val="82CAEB"/>
          </a:solidFill>
          <a:ln>
            <a:noFill/>
          </a:ln>
        </p:spPr>
        <p:txBody>
          <a:bodyPr spcFirstLastPara="1" wrap="square" lIns="91425" tIns="45700" rIns="91425" bIns="45700" anchor="ctr" anchorCtr="0">
            <a:noAutofit/>
          </a:bodyPr>
          <a:lstStyle/>
          <a:p>
            <a:pPr marL="0" marR="0" lvl="0" indent="0" algn="l" rtl="0">
              <a:lnSpc>
                <a:spcPct val="95000"/>
              </a:lnSpc>
              <a:spcBef>
                <a:spcPts val="0"/>
              </a:spcBef>
              <a:spcAft>
                <a:spcPts val="0"/>
              </a:spcAft>
              <a:buNone/>
            </a:pPr>
            <a:r>
              <a:rPr lang="pt-BR" sz="800">
                <a:solidFill>
                  <a:schemeClr val="dk1"/>
                </a:solidFill>
                <a:latin typeface="Century Gothic"/>
                <a:ea typeface="Century Gothic"/>
                <a:cs typeface="Century Gothic"/>
                <a:sym typeface="Century Gothic"/>
              </a:rPr>
              <a:t>Iniciar as atividades de construção de acordo com o cronograma do projeto.</a:t>
            </a:r>
          </a:p>
        </p:txBody>
      </p:sp>
      <p:sp>
        <p:nvSpPr>
          <p:cNvPr id="124" name="Google Shape;124;p2"/>
          <p:cNvSpPr/>
          <p:nvPr/>
        </p:nvSpPr>
        <p:spPr>
          <a:xfrm>
            <a:off x="9342612" y="5865818"/>
            <a:ext cx="2107236" cy="368319"/>
          </a:xfrm>
          <a:prstGeom prst="roundRect">
            <a:avLst>
              <a:gd name="adj" fmla="val 16667"/>
            </a:avLst>
          </a:prstGeom>
          <a:solidFill>
            <a:srgbClr val="82CAE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Monitorar o progresso da construção e resolver problemas ou atrasos.</a:t>
            </a:r>
          </a:p>
        </p:txBody>
      </p:sp>
      <p:sp>
        <p:nvSpPr>
          <p:cNvPr id="125" name="Google Shape;125;p2"/>
          <p:cNvSpPr/>
          <p:nvPr/>
        </p:nvSpPr>
        <p:spPr>
          <a:xfrm>
            <a:off x="7925274" y="4620642"/>
            <a:ext cx="3524573" cy="180159"/>
          </a:xfrm>
          <a:prstGeom prst="roundRect">
            <a:avLst>
              <a:gd name="adj" fmla="val 16667"/>
            </a:avLst>
          </a:prstGeom>
          <a:solidFill>
            <a:srgbClr val="0F48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900" b="1">
                <a:solidFill>
                  <a:schemeClr val="lt1"/>
                </a:solidFill>
                <a:latin typeface="Century Gothic"/>
                <a:ea typeface="Century Gothic"/>
                <a:cs typeface="Century Gothic"/>
                <a:sym typeface="Century Gothic"/>
              </a:rPr>
              <a:t>FASE DE EXECUÇÃO</a:t>
            </a:r>
          </a:p>
        </p:txBody>
      </p:sp>
      <p:sp>
        <p:nvSpPr>
          <p:cNvPr id="126" name="Google Shape;126;p2"/>
          <p:cNvSpPr txBox="1"/>
          <p:nvPr/>
        </p:nvSpPr>
        <p:spPr>
          <a:xfrm>
            <a:off x="959667" y="2004740"/>
            <a:ext cx="691196" cy="24618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2</a:t>
            </a:r>
          </a:p>
        </p:txBody>
      </p:sp>
      <p:sp>
        <p:nvSpPr>
          <p:cNvPr id="128" name="Google Shape;128;p2"/>
          <p:cNvSpPr txBox="1"/>
          <p:nvPr/>
        </p:nvSpPr>
        <p:spPr>
          <a:xfrm>
            <a:off x="3820562" y="3234161"/>
            <a:ext cx="692229"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1</a:t>
            </a:r>
          </a:p>
        </p:txBody>
      </p:sp>
      <p:sp>
        <p:nvSpPr>
          <p:cNvPr id="129" name="Google Shape;129;p2"/>
          <p:cNvSpPr txBox="1"/>
          <p:nvPr/>
        </p:nvSpPr>
        <p:spPr>
          <a:xfrm>
            <a:off x="4472412" y="3717315"/>
            <a:ext cx="694302"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2</a:t>
            </a:r>
          </a:p>
        </p:txBody>
      </p:sp>
      <p:sp>
        <p:nvSpPr>
          <p:cNvPr id="130" name="Google Shape;130;p2"/>
          <p:cNvSpPr txBox="1"/>
          <p:nvPr/>
        </p:nvSpPr>
        <p:spPr>
          <a:xfrm>
            <a:off x="4979406" y="4196477"/>
            <a:ext cx="702407"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3</a:t>
            </a:r>
          </a:p>
        </p:txBody>
      </p:sp>
      <p:sp>
        <p:nvSpPr>
          <p:cNvPr id="131" name="Google Shape;131;p2"/>
          <p:cNvSpPr txBox="1"/>
          <p:nvPr/>
        </p:nvSpPr>
        <p:spPr>
          <a:xfrm>
            <a:off x="7206558" y="4969931"/>
            <a:ext cx="682509"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1</a:t>
            </a:r>
          </a:p>
        </p:txBody>
      </p:sp>
      <p:sp>
        <p:nvSpPr>
          <p:cNvPr id="132" name="Google Shape;132;p2"/>
          <p:cNvSpPr txBox="1"/>
          <p:nvPr/>
        </p:nvSpPr>
        <p:spPr>
          <a:xfrm>
            <a:off x="7785980" y="5453085"/>
            <a:ext cx="721759"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2</a:t>
            </a:r>
          </a:p>
        </p:txBody>
      </p:sp>
      <p:sp>
        <p:nvSpPr>
          <p:cNvPr id="133" name="Google Shape;133;p2"/>
          <p:cNvSpPr txBox="1"/>
          <p:nvPr/>
        </p:nvSpPr>
        <p:spPr>
          <a:xfrm>
            <a:off x="8646059" y="5932247"/>
            <a:ext cx="696554"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3</a:t>
            </a:r>
          </a:p>
        </p:txBody>
      </p:sp>
      <p:sp>
        <p:nvSpPr>
          <p:cNvPr id="134" name="Google Shape;134;p2"/>
          <p:cNvSpPr txBox="1"/>
          <p:nvPr/>
        </p:nvSpPr>
        <p:spPr>
          <a:xfrm>
            <a:off x="3625372" y="1507735"/>
            <a:ext cx="910409"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1º de janeiro a </a:t>
            </a:r>
            <a:r>
              <a:rPr lang="pt-BR" sz="750" i="1" dirty="0">
                <a:solidFill>
                  <a:schemeClr val="dk1"/>
                </a:solidFill>
                <a:latin typeface="Century Gothic"/>
                <a:ea typeface="Century Gothic"/>
                <a:cs typeface="Century Gothic"/>
                <a:sym typeface="Century Gothic"/>
              </a:rPr>
              <a:t>20 de</a:t>
            </a:r>
            <a:r>
              <a:rPr lang="pt-BR" sz="750" b="0" i="1" dirty="0">
                <a:solidFill>
                  <a:schemeClr val="dk1"/>
                </a:solidFill>
                <a:latin typeface="Century Gothic"/>
                <a:ea typeface="Century Gothic"/>
                <a:cs typeface="Century Gothic"/>
                <a:sym typeface="Century Gothic"/>
              </a:rPr>
              <a:t>fevereiro</a:t>
            </a:r>
          </a:p>
        </p:txBody>
      </p:sp>
      <p:sp>
        <p:nvSpPr>
          <p:cNvPr id="135" name="Google Shape;135;p2"/>
          <p:cNvSpPr txBox="1"/>
          <p:nvPr/>
        </p:nvSpPr>
        <p:spPr>
          <a:xfrm>
            <a:off x="3859832" y="1969573"/>
            <a:ext cx="938500"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15 de janeiro a 25 de fevereiro</a:t>
            </a:r>
          </a:p>
        </p:txBody>
      </p:sp>
      <p:sp>
        <p:nvSpPr>
          <p:cNvPr id="136" name="Google Shape;136;p2"/>
          <p:cNvSpPr txBox="1"/>
          <p:nvPr/>
        </p:nvSpPr>
        <p:spPr>
          <a:xfrm>
            <a:off x="4489345" y="2444995"/>
            <a:ext cx="906515"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31 de janeiro a 5 de março</a:t>
            </a:r>
          </a:p>
        </p:txBody>
      </p:sp>
      <p:sp>
        <p:nvSpPr>
          <p:cNvPr id="137" name="Google Shape;137;p2"/>
          <p:cNvSpPr txBox="1"/>
          <p:nvPr/>
        </p:nvSpPr>
        <p:spPr>
          <a:xfrm>
            <a:off x="7072930" y="3229589"/>
            <a:ext cx="903167"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5 de março a 15 de abril</a:t>
            </a:r>
          </a:p>
        </p:txBody>
      </p:sp>
      <p:sp>
        <p:nvSpPr>
          <p:cNvPr id="138" name="Google Shape;138;p2"/>
          <p:cNvSpPr txBox="1"/>
          <p:nvPr/>
        </p:nvSpPr>
        <p:spPr>
          <a:xfrm>
            <a:off x="7766654" y="3695956"/>
            <a:ext cx="924668"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15 de março a 30 de abril</a:t>
            </a:r>
          </a:p>
        </p:txBody>
      </p:sp>
      <p:sp>
        <p:nvSpPr>
          <p:cNvPr id="139" name="Google Shape;139;p2"/>
          <p:cNvSpPr txBox="1"/>
          <p:nvPr/>
        </p:nvSpPr>
        <p:spPr>
          <a:xfrm>
            <a:off x="7766653" y="4162324"/>
            <a:ext cx="915615"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15 de março a 30 de abril</a:t>
            </a:r>
          </a:p>
        </p:txBody>
      </p:sp>
      <p:sp>
        <p:nvSpPr>
          <p:cNvPr id="140" name="Google Shape;140;p2"/>
          <p:cNvSpPr txBox="1"/>
          <p:nvPr/>
        </p:nvSpPr>
        <p:spPr>
          <a:xfrm>
            <a:off x="10145307" y="4966215"/>
            <a:ext cx="863701"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i="1" dirty="0">
                <a:solidFill>
                  <a:schemeClr val="dk1"/>
                </a:solidFill>
                <a:latin typeface="Century Gothic"/>
                <a:ea typeface="Century Gothic"/>
                <a:cs typeface="Century Gothic"/>
                <a:sym typeface="Century Gothic"/>
              </a:rPr>
              <a:t>1º de maio</a:t>
            </a:r>
            <a:r>
              <a:rPr lang="pt-BR" sz="750" b="0" i="1" dirty="0">
                <a:solidFill>
                  <a:schemeClr val="dk1"/>
                </a:solidFill>
                <a:latin typeface="Century Gothic"/>
                <a:ea typeface="Century Gothic"/>
                <a:cs typeface="Century Gothic"/>
                <a:sym typeface="Century Gothic"/>
              </a:rPr>
              <a:t>a 10 de junho</a:t>
            </a:r>
          </a:p>
        </p:txBody>
      </p:sp>
      <p:sp>
        <p:nvSpPr>
          <p:cNvPr id="141" name="Google Shape;141;p2"/>
          <p:cNvSpPr txBox="1"/>
          <p:nvPr/>
        </p:nvSpPr>
        <p:spPr>
          <a:xfrm>
            <a:off x="10463315" y="5411136"/>
            <a:ext cx="889725"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10 de maio a 15 de junho</a:t>
            </a:r>
          </a:p>
        </p:txBody>
      </p:sp>
      <p:sp>
        <p:nvSpPr>
          <p:cNvPr id="142" name="Google Shape;142;p2"/>
          <p:cNvSpPr txBox="1"/>
          <p:nvPr/>
        </p:nvSpPr>
        <p:spPr>
          <a:xfrm>
            <a:off x="11428583" y="5935161"/>
            <a:ext cx="811698" cy="32312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dirty="0">
                <a:solidFill>
                  <a:schemeClr val="dk1"/>
                </a:solidFill>
                <a:latin typeface="Century Gothic"/>
                <a:ea typeface="Century Gothic"/>
                <a:cs typeface="Century Gothic"/>
                <a:sym typeface="Century Gothic"/>
              </a:rPr>
              <a:t>25 de maio a 30 de junho</a:t>
            </a:r>
          </a:p>
        </p:txBody>
      </p:sp>
      <p:sp>
        <p:nvSpPr>
          <p:cNvPr id="143" name="Google Shape;143;p2"/>
          <p:cNvSpPr/>
          <p:nvPr/>
        </p:nvSpPr>
        <p:spPr>
          <a:xfrm>
            <a:off x="3750097" y="1876815"/>
            <a:ext cx="162631" cy="140199"/>
          </a:xfrm>
          <a:prstGeom prst="triangle">
            <a:avLst>
              <a:gd name="adj" fmla="val 50000"/>
            </a:avLst>
          </a:prstGeom>
          <a:solidFill>
            <a:srgbClr val="FF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4" name="Google Shape;144;p2"/>
          <p:cNvSpPr/>
          <p:nvPr/>
        </p:nvSpPr>
        <p:spPr>
          <a:xfrm>
            <a:off x="6989128" y="3134174"/>
            <a:ext cx="146699" cy="146699"/>
          </a:xfrm>
          <a:prstGeom prst="ellipse">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5" name="Google Shape;145;p2"/>
          <p:cNvSpPr/>
          <p:nvPr/>
        </p:nvSpPr>
        <p:spPr>
          <a:xfrm rot="10800000">
            <a:off x="11340538" y="5827135"/>
            <a:ext cx="162631" cy="140199"/>
          </a:xfrm>
          <a:prstGeom prst="triangle">
            <a:avLst>
              <a:gd name="adj" fmla="val 50000"/>
            </a:avLst>
          </a:prstGeom>
          <a:solidFill>
            <a:srgbClr val="00B05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6" name="Google Shape;146;p2"/>
          <p:cNvSpPr/>
          <p:nvPr/>
        </p:nvSpPr>
        <p:spPr>
          <a:xfrm>
            <a:off x="10374012" y="5337290"/>
            <a:ext cx="146699" cy="146699"/>
          </a:xfrm>
          <a:prstGeom prst="ellipse">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7" name="Google Shape;147;p2"/>
          <p:cNvSpPr/>
          <p:nvPr/>
        </p:nvSpPr>
        <p:spPr>
          <a:xfrm>
            <a:off x="7669718" y="4074583"/>
            <a:ext cx="162631" cy="140199"/>
          </a:xfrm>
          <a:prstGeom prst="triangle">
            <a:avLst>
              <a:gd name="adj" fmla="val 50000"/>
            </a:avLst>
          </a:prstGeom>
          <a:solidFill>
            <a:srgbClr val="FF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148" name="Google Shape;148;p2"/>
          <p:cNvGrpSpPr/>
          <p:nvPr/>
        </p:nvGrpSpPr>
        <p:grpSpPr>
          <a:xfrm>
            <a:off x="649382" y="5207991"/>
            <a:ext cx="1325880" cy="1139646"/>
            <a:chOff x="330762" y="5103205"/>
            <a:chExt cx="1325880" cy="1139646"/>
          </a:xfrm>
        </p:grpSpPr>
        <p:sp>
          <p:nvSpPr>
            <p:cNvPr id="149" name="Google Shape;149;p2"/>
            <p:cNvSpPr/>
            <p:nvPr/>
          </p:nvSpPr>
          <p:spPr>
            <a:xfrm>
              <a:off x="330762" y="5103205"/>
              <a:ext cx="1325880" cy="1139646"/>
            </a:xfrm>
            <a:prstGeom prst="roundRect">
              <a:avLst>
                <a:gd name="adj" fmla="val 5330"/>
              </a:avLst>
            </a:prstGeom>
            <a:noFill/>
            <a:ln w="9525" cap="flat" cmpd="sng">
              <a:solidFill>
                <a:srgbClr val="747474"/>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pt-BR" sz="1000" b="1">
                  <a:solidFill>
                    <a:schemeClr val="dk1"/>
                  </a:solidFill>
                  <a:latin typeface="Century Gothic"/>
                  <a:ea typeface="Century Gothic"/>
                  <a:cs typeface="Century Gothic"/>
                  <a:sym typeface="Century Gothic"/>
                </a:rPr>
                <a:t>Legenda</a:t>
              </a:r>
            </a:p>
          </p:txBody>
        </p:sp>
        <p:sp>
          <p:nvSpPr>
            <p:cNvPr id="150" name="Google Shape;150;p2"/>
            <p:cNvSpPr txBox="1"/>
            <p:nvPr/>
          </p:nvSpPr>
          <p:spPr>
            <a:xfrm>
              <a:off x="574957" y="5424249"/>
              <a:ext cx="945925"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800" b="0">
                  <a:solidFill>
                    <a:schemeClr val="dk1"/>
                  </a:solidFill>
                  <a:latin typeface="Century Gothic"/>
                  <a:ea typeface="Century Gothic"/>
                  <a:cs typeface="Century Gothic"/>
                  <a:sym typeface="Century Gothic"/>
                </a:rPr>
                <a:t>Alta prioridade</a:t>
              </a:r>
            </a:p>
          </p:txBody>
        </p:sp>
        <p:sp>
          <p:nvSpPr>
            <p:cNvPr id="151" name="Google Shape;151;p2"/>
            <p:cNvSpPr txBox="1"/>
            <p:nvPr/>
          </p:nvSpPr>
          <p:spPr>
            <a:xfrm>
              <a:off x="574957" y="5676334"/>
              <a:ext cx="1080073" cy="215403"/>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800" b="0" dirty="0">
                  <a:solidFill>
                    <a:schemeClr val="dk1"/>
                  </a:solidFill>
                  <a:latin typeface="Century Gothic"/>
                  <a:ea typeface="Century Gothic"/>
                  <a:cs typeface="Century Gothic"/>
                  <a:sym typeface="Century Gothic"/>
                </a:rPr>
                <a:t>Média prioridade</a:t>
              </a:r>
            </a:p>
          </p:txBody>
        </p:sp>
        <p:sp>
          <p:nvSpPr>
            <p:cNvPr id="152" name="Google Shape;152;p2"/>
            <p:cNvSpPr txBox="1"/>
            <p:nvPr/>
          </p:nvSpPr>
          <p:spPr>
            <a:xfrm>
              <a:off x="574957" y="5954601"/>
              <a:ext cx="1034806" cy="215403"/>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800" b="0" dirty="0">
                  <a:solidFill>
                    <a:schemeClr val="dk1"/>
                  </a:solidFill>
                  <a:latin typeface="Century Gothic"/>
                  <a:ea typeface="Century Gothic"/>
                  <a:cs typeface="Century Gothic"/>
                  <a:sym typeface="Century Gothic"/>
                </a:rPr>
                <a:t>Baixa prioridade</a:t>
              </a:r>
            </a:p>
          </p:txBody>
        </p:sp>
        <p:sp>
          <p:nvSpPr>
            <p:cNvPr id="153" name="Google Shape;153;p2"/>
            <p:cNvSpPr/>
            <p:nvPr/>
          </p:nvSpPr>
          <p:spPr>
            <a:xfrm>
              <a:off x="430499" y="5453085"/>
              <a:ext cx="162631" cy="140199"/>
            </a:xfrm>
            <a:prstGeom prst="triangle">
              <a:avLst>
                <a:gd name="adj" fmla="val 50000"/>
              </a:avLst>
            </a:prstGeom>
            <a:solidFill>
              <a:srgbClr val="FF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4" name="Google Shape;154;p2"/>
            <p:cNvSpPr/>
            <p:nvPr/>
          </p:nvSpPr>
          <p:spPr>
            <a:xfrm>
              <a:off x="438465" y="5715248"/>
              <a:ext cx="146699" cy="146699"/>
            </a:xfrm>
            <a:prstGeom prst="ellipse">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5" name="Google Shape;155;p2"/>
            <p:cNvSpPr/>
            <p:nvPr/>
          </p:nvSpPr>
          <p:spPr>
            <a:xfrm rot="10800000">
              <a:off x="430498" y="5983911"/>
              <a:ext cx="162631" cy="140199"/>
            </a:xfrm>
            <a:prstGeom prst="triangle">
              <a:avLst>
                <a:gd name="adj" fmla="val 50000"/>
              </a:avLst>
            </a:prstGeom>
            <a:solidFill>
              <a:srgbClr val="00B05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2" name="TextBox 1">
            <a:extLst>
              <a:ext uri="{FF2B5EF4-FFF2-40B4-BE49-F238E27FC236}">
                <a16:creationId xmlns:a16="http://schemas.microsoft.com/office/drawing/2014/main" id="{CC801823-FFDD-3832-8FA0-C2A79D4818A2}"/>
              </a:ext>
            </a:extLst>
          </p:cNvPr>
          <p:cNvSpPr txBox="1"/>
          <p:nvPr/>
        </p:nvSpPr>
        <p:spPr>
          <a:xfrm>
            <a:off x="1629624" y="2483882"/>
            <a:ext cx="706689" cy="246221"/>
          </a:xfrm>
          <a:prstGeom prst="rect">
            <a:avLst/>
          </a:prstGeom>
          <a:noFill/>
        </p:spPr>
        <p:txBody>
          <a:bodyPr wrap="square" anchor="ctr">
            <a:spAutoFit/>
          </a:bodyPr>
          <a:lstStyle/>
          <a:p>
            <a:pPr rtl="0">
              <a:lnSpc>
                <a:spcPct val="100000"/>
              </a:lnSpc>
            </a:pPr>
            <a:r>
              <a:rPr lang="pt-BR" sz="1000" b="0" dirty="0">
                <a:solidFill>
                  <a:schemeClr val="tx1"/>
                </a:solidFill>
                <a:latin typeface="Century Gothic" panose="020B0502020202020204" pitchFamily="34" charset="0"/>
              </a:rPr>
              <a:t>Tarefa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mt="0"/>
          </a:blip>
          <a:stretch>
            <a:fillRect/>
          </a:stretch>
        </a:blipFill>
        <a:effectLst/>
      </p:bgPr>
    </p:bg>
    <p:spTree>
      <p:nvGrpSpPr>
        <p:cNvPr id="1" name="Shape 160"/>
        <p:cNvGrpSpPr/>
        <p:nvPr/>
      </p:nvGrpSpPr>
      <p:grpSpPr>
        <a:xfrm>
          <a:off x="0" y="0"/>
          <a:ext cx="0" cy="0"/>
          <a:chOff x="0" y="0"/>
          <a:chExt cx="0" cy="0"/>
        </a:xfrm>
      </p:grpSpPr>
      <p:pic>
        <p:nvPicPr>
          <p:cNvPr id="161" name="Google Shape;161;p3" descr="Textura geométrica branca abstrata"/>
          <p:cNvPicPr preferRelativeResize="0"/>
          <p:nvPr/>
        </p:nvPicPr>
        <p:blipFill rotWithShape="1">
          <a:blip r:embed="rId4">
            <a:alphaModFix amt="50000"/>
          </a:blip>
          <a:srcRect b="15620"/>
          <a:stretch/>
        </p:blipFill>
        <p:spPr>
          <a:xfrm>
            <a:off x="1" y="1"/>
            <a:ext cx="12192000" cy="6857999"/>
          </a:xfrm>
          <a:prstGeom prst="rect">
            <a:avLst/>
          </a:prstGeom>
          <a:noFill/>
          <a:ln>
            <a:noFill/>
          </a:ln>
        </p:spPr>
      </p:pic>
      <p:grpSp>
        <p:nvGrpSpPr>
          <p:cNvPr id="162" name="Google Shape;162;p3"/>
          <p:cNvGrpSpPr/>
          <p:nvPr/>
        </p:nvGrpSpPr>
        <p:grpSpPr>
          <a:xfrm>
            <a:off x="2418428" y="1069746"/>
            <a:ext cx="7265601" cy="5277891"/>
            <a:chOff x="2291683" y="983468"/>
            <a:chExt cx="7265601" cy="5543941"/>
          </a:xfrm>
        </p:grpSpPr>
        <p:cxnSp>
          <p:nvCxnSpPr>
            <p:cNvPr id="163" name="Google Shape;163;p3"/>
            <p:cNvCxnSpPr/>
            <p:nvPr/>
          </p:nvCxnSpPr>
          <p:spPr>
            <a:xfrm>
              <a:off x="2291683"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4" name="Google Shape;164;p3"/>
            <p:cNvCxnSpPr/>
            <p:nvPr/>
          </p:nvCxnSpPr>
          <p:spPr>
            <a:xfrm>
              <a:off x="4107605"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5" name="Google Shape;165;p3"/>
            <p:cNvCxnSpPr/>
            <p:nvPr/>
          </p:nvCxnSpPr>
          <p:spPr>
            <a:xfrm>
              <a:off x="5926630"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6" name="Google Shape;166;p3"/>
            <p:cNvCxnSpPr/>
            <p:nvPr/>
          </p:nvCxnSpPr>
          <p:spPr>
            <a:xfrm>
              <a:off x="7733965"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7" name="Google Shape;167;p3"/>
            <p:cNvCxnSpPr/>
            <p:nvPr/>
          </p:nvCxnSpPr>
          <p:spPr>
            <a:xfrm>
              <a:off x="9557284"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grpSp>
      <p:sp>
        <p:nvSpPr>
          <p:cNvPr id="168" name="Google Shape;168;p3"/>
          <p:cNvSpPr txBox="1"/>
          <p:nvPr/>
        </p:nvSpPr>
        <p:spPr>
          <a:xfrm>
            <a:off x="5760720" y="60276"/>
            <a:ext cx="6372665" cy="424732"/>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pt-BR" sz="1800">
                <a:solidFill>
                  <a:srgbClr val="595959"/>
                </a:solidFill>
                <a:latin typeface="Century Gothic"/>
                <a:ea typeface="Century Gothic"/>
                <a:cs typeface="Century Gothic"/>
                <a:sym typeface="Century Gothic"/>
              </a:rPr>
              <a:t>Modelo geral de plano de projeto</a:t>
            </a:r>
          </a:p>
        </p:txBody>
      </p:sp>
      <p:sp>
        <p:nvSpPr>
          <p:cNvPr id="169" name="Google Shape;169;p3"/>
          <p:cNvSpPr/>
          <p:nvPr/>
        </p:nvSpPr>
        <p:spPr>
          <a:xfrm>
            <a:off x="647597" y="1174746"/>
            <a:ext cx="3832538" cy="180159"/>
          </a:xfrm>
          <a:prstGeom prst="roundRect">
            <a:avLst>
              <a:gd name="adj" fmla="val 16667"/>
            </a:avLst>
          </a:prstGeom>
          <a:solidFill>
            <a:srgbClr val="FC997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900" b="1">
                <a:solidFill>
                  <a:schemeClr val="lt1"/>
                </a:solidFill>
                <a:latin typeface="Century Gothic"/>
                <a:ea typeface="Century Gothic"/>
                <a:cs typeface="Century Gothic"/>
                <a:sym typeface="Century Gothic"/>
              </a:rPr>
              <a:t>NOME DA FASE</a:t>
            </a:r>
          </a:p>
        </p:txBody>
      </p:sp>
      <p:sp>
        <p:nvSpPr>
          <p:cNvPr id="170" name="Google Shape;170;p3"/>
          <p:cNvSpPr/>
          <p:nvPr/>
        </p:nvSpPr>
        <p:spPr>
          <a:xfrm>
            <a:off x="647597" y="1464363"/>
            <a:ext cx="2963485" cy="368319"/>
          </a:xfrm>
          <a:prstGeom prst="roundRect">
            <a:avLst>
              <a:gd name="adj" fmla="val 16667"/>
            </a:avLst>
          </a:prstGeom>
          <a:solidFill>
            <a:srgbClr val="FCBFB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71" name="Google Shape;171;p3"/>
          <p:cNvSpPr/>
          <p:nvPr/>
        </p:nvSpPr>
        <p:spPr>
          <a:xfrm>
            <a:off x="1627457" y="1942140"/>
            <a:ext cx="2243009" cy="368319"/>
          </a:xfrm>
          <a:prstGeom prst="roundRect">
            <a:avLst>
              <a:gd name="adj" fmla="val 16667"/>
            </a:avLst>
          </a:prstGeom>
          <a:solidFill>
            <a:srgbClr val="FCBFB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72" name="Google Shape;172;p3"/>
          <p:cNvSpPr/>
          <p:nvPr/>
        </p:nvSpPr>
        <p:spPr>
          <a:xfrm>
            <a:off x="2347068" y="2419917"/>
            <a:ext cx="2159884" cy="368319"/>
          </a:xfrm>
          <a:prstGeom prst="roundRect">
            <a:avLst>
              <a:gd name="adj" fmla="val 16667"/>
            </a:avLst>
          </a:prstGeom>
          <a:solidFill>
            <a:srgbClr val="FCBFB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73" name="Google Shape;173;p3"/>
          <p:cNvSpPr/>
          <p:nvPr/>
        </p:nvSpPr>
        <p:spPr>
          <a:xfrm>
            <a:off x="4480135" y="3187311"/>
            <a:ext cx="2614063" cy="368319"/>
          </a:xfrm>
          <a:prstGeom prst="roundRect">
            <a:avLst>
              <a:gd name="adj" fmla="val 16667"/>
            </a:avLst>
          </a:prstGeom>
          <a:solidFill>
            <a:srgbClr val="8CD87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74" name="Google Shape;174;p3"/>
          <p:cNvSpPr/>
          <p:nvPr/>
        </p:nvSpPr>
        <p:spPr>
          <a:xfrm>
            <a:off x="5166716" y="3665088"/>
            <a:ext cx="2614063" cy="368319"/>
          </a:xfrm>
          <a:prstGeom prst="roundRect">
            <a:avLst>
              <a:gd name="adj" fmla="val 16667"/>
            </a:avLst>
          </a:prstGeom>
          <a:solidFill>
            <a:srgbClr val="8CD87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75" name="Google Shape;175;p3"/>
          <p:cNvSpPr/>
          <p:nvPr/>
        </p:nvSpPr>
        <p:spPr>
          <a:xfrm>
            <a:off x="5673544" y="4142865"/>
            <a:ext cx="2107236" cy="368319"/>
          </a:xfrm>
          <a:prstGeom prst="roundRect">
            <a:avLst>
              <a:gd name="adj" fmla="val 16667"/>
            </a:avLst>
          </a:prstGeom>
          <a:solidFill>
            <a:srgbClr val="8CD87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76" name="Google Shape;176;p3"/>
          <p:cNvSpPr/>
          <p:nvPr/>
        </p:nvSpPr>
        <p:spPr>
          <a:xfrm>
            <a:off x="4480135" y="2897694"/>
            <a:ext cx="3337852" cy="180159"/>
          </a:xfrm>
          <a:prstGeom prst="roundRect">
            <a:avLst>
              <a:gd name="adj" fmla="val 16667"/>
            </a:avLst>
          </a:prstGeom>
          <a:solidFill>
            <a:srgbClr val="3A7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900" b="1">
                <a:solidFill>
                  <a:schemeClr val="lt1"/>
                </a:solidFill>
                <a:latin typeface="Century Gothic"/>
                <a:ea typeface="Century Gothic"/>
                <a:cs typeface="Century Gothic"/>
                <a:sym typeface="Century Gothic"/>
              </a:rPr>
              <a:t>NOME DA FASE</a:t>
            </a:r>
          </a:p>
        </p:txBody>
      </p:sp>
      <p:sp>
        <p:nvSpPr>
          <p:cNvPr id="177" name="Google Shape;177;p3"/>
          <p:cNvSpPr/>
          <p:nvPr/>
        </p:nvSpPr>
        <p:spPr>
          <a:xfrm>
            <a:off x="647597"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JAN.</a:t>
            </a:r>
          </a:p>
        </p:txBody>
      </p:sp>
      <p:sp>
        <p:nvSpPr>
          <p:cNvPr id="178" name="Google Shape;178;p3"/>
          <p:cNvSpPr/>
          <p:nvPr/>
        </p:nvSpPr>
        <p:spPr>
          <a:xfrm>
            <a:off x="2463529"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FEV.</a:t>
            </a:r>
          </a:p>
        </p:txBody>
      </p:sp>
      <p:sp>
        <p:nvSpPr>
          <p:cNvPr id="179" name="Google Shape;179;p3"/>
          <p:cNvSpPr/>
          <p:nvPr/>
        </p:nvSpPr>
        <p:spPr>
          <a:xfrm>
            <a:off x="4279461"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MAR.</a:t>
            </a:r>
          </a:p>
        </p:txBody>
      </p:sp>
      <p:sp>
        <p:nvSpPr>
          <p:cNvPr id="180" name="Google Shape;180;p3"/>
          <p:cNvSpPr/>
          <p:nvPr/>
        </p:nvSpPr>
        <p:spPr>
          <a:xfrm>
            <a:off x="6095393"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ABR.</a:t>
            </a:r>
          </a:p>
        </p:txBody>
      </p:sp>
      <p:sp>
        <p:nvSpPr>
          <p:cNvPr id="181" name="Google Shape;181;p3"/>
          <p:cNvSpPr/>
          <p:nvPr/>
        </p:nvSpPr>
        <p:spPr>
          <a:xfrm>
            <a:off x="7911325"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MAI.</a:t>
            </a:r>
          </a:p>
        </p:txBody>
      </p:sp>
      <p:sp>
        <p:nvSpPr>
          <p:cNvPr id="182" name="Google Shape;182;p3"/>
          <p:cNvSpPr/>
          <p:nvPr/>
        </p:nvSpPr>
        <p:spPr>
          <a:xfrm>
            <a:off x="9727256" y="615149"/>
            <a:ext cx="1722594" cy="368319"/>
          </a:xfrm>
          <a:prstGeom prst="roundRect">
            <a:avLst>
              <a:gd name="adj" fmla="val 16667"/>
            </a:avLst>
          </a:prstGeom>
          <a:solidFill>
            <a:srgbClr val="74747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pt-BR" sz="1000" b="1">
                <a:solidFill>
                  <a:schemeClr val="lt1"/>
                </a:solidFill>
                <a:latin typeface="Century Gothic"/>
                <a:ea typeface="Century Gothic"/>
                <a:cs typeface="Century Gothic"/>
                <a:sym typeface="Century Gothic"/>
              </a:rPr>
              <a:t>JUN.</a:t>
            </a:r>
          </a:p>
        </p:txBody>
      </p:sp>
      <p:sp>
        <p:nvSpPr>
          <p:cNvPr id="184" name="Google Shape;184;p3"/>
          <p:cNvSpPr/>
          <p:nvPr/>
        </p:nvSpPr>
        <p:spPr>
          <a:xfrm>
            <a:off x="8509523" y="5388036"/>
            <a:ext cx="1972737" cy="368319"/>
          </a:xfrm>
          <a:prstGeom prst="roundRect">
            <a:avLst>
              <a:gd name="adj" fmla="val 16667"/>
            </a:avLst>
          </a:prstGeom>
          <a:solidFill>
            <a:srgbClr val="82CAE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85" name="Google Shape;185;p3"/>
          <p:cNvSpPr/>
          <p:nvPr/>
        </p:nvSpPr>
        <p:spPr>
          <a:xfrm>
            <a:off x="9342614" y="5865818"/>
            <a:ext cx="2107236" cy="368319"/>
          </a:xfrm>
          <a:prstGeom prst="roundRect">
            <a:avLst>
              <a:gd name="adj" fmla="val 16667"/>
            </a:avLst>
          </a:prstGeom>
          <a:solidFill>
            <a:srgbClr val="82CAE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194" name="Google Shape;194;p3"/>
          <p:cNvSpPr txBox="1"/>
          <p:nvPr/>
        </p:nvSpPr>
        <p:spPr>
          <a:xfrm>
            <a:off x="3625374" y="153695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195" name="Google Shape;195;p3"/>
          <p:cNvSpPr txBox="1"/>
          <p:nvPr/>
        </p:nvSpPr>
        <p:spPr>
          <a:xfrm>
            <a:off x="3859833" y="201701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196" name="Google Shape;196;p3"/>
          <p:cNvSpPr txBox="1"/>
          <p:nvPr/>
        </p:nvSpPr>
        <p:spPr>
          <a:xfrm>
            <a:off x="4489347" y="249707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197" name="Google Shape;197;p3"/>
          <p:cNvSpPr txBox="1"/>
          <p:nvPr/>
        </p:nvSpPr>
        <p:spPr>
          <a:xfrm>
            <a:off x="7072932" y="325145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198" name="Google Shape;198;p3"/>
          <p:cNvSpPr txBox="1"/>
          <p:nvPr/>
        </p:nvSpPr>
        <p:spPr>
          <a:xfrm>
            <a:off x="7766655" y="373151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199" name="Google Shape;199;p3"/>
          <p:cNvSpPr txBox="1"/>
          <p:nvPr/>
        </p:nvSpPr>
        <p:spPr>
          <a:xfrm>
            <a:off x="7766655" y="421157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200" name="Google Shape;200;p3"/>
          <p:cNvSpPr txBox="1"/>
          <p:nvPr/>
        </p:nvSpPr>
        <p:spPr>
          <a:xfrm>
            <a:off x="10145309" y="497738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201" name="Google Shape;201;p3"/>
          <p:cNvSpPr txBox="1"/>
          <p:nvPr/>
        </p:nvSpPr>
        <p:spPr>
          <a:xfrm>
            <a:off x="10463317" y="546887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b="0" i="1">
                <a:solidFill>
                  <a:schemeClr val="dk1"/>
                </a:solidFill>
                <a:latin typeface="Century Gothic"/>
                <a:ea typeface="Century Gothic"/>
                <a:cs typeface="Century Gothic"/>
                <a:sym typeface="Century Gothic"/>
              </a:rPr>
              <a:t>Datas</a:t>
            </a:r>
          </a:p>
        </p:txBody>
      </p:sp>
      <p:sp>
        <p:nvSpPr>
          <p:cNvPr id="202" name="Google Shape;202;p3"/>
          <p:cNvSpPr txBox="1"/>
          <p:nvPr/>
        </p:nvSpPr>
        <p:spPr>
          <a:xfrm>
            <a:off x="11428584" y="593750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750" i="1">
                <a:solidFill>
                  <a:schemeClr val="dk1"/>
                </a:solidFill>
                <a:latin typeface="Century Gothic"/>
                <a:ea typeface="Century Gothic"/>
                <a:cs typeface="Century Gothic"/>
                <a:sym typeface="Century Gothic"/>
              </a:rPr>
              <a:t>Datas</a:t>
            </a:r>
          </a:p>
        </p:txBody>
      </p:sp>
      <p:sp>
        <p:nvSpPr>
          <p:cNvPr id="203" name="Google Shape;203;p3"/>
          <p:cNvSpPr/>
          <p:nvPr/>
        </p:nvSpPr>
        <p:spPr>
          <a:xfrm>
            <a:off x="7889069" y="4910259"/>
            <a:ext cx="2277505" cy="368319"/>
          </a:xfrm>
          <a:prstGeom prst="roundRect">
            <a:avLst>
              <a:gd name="adj" fmla="val 16667"/>
            </a:avLst>
          </a:prstGeom>
          <a:solidFill>
            <a:srgbClr val="82CAE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800">
                <a:solidFill>
                  <a:schemeClr val="dk1"/>
                </a:solidFill>
                <a:latin typeface="Century Gothic"/>
                <a:ea typeface="Century Gothic"/>
                <a:cs typeface="Century Gothic"/>
                <a:sym typeface="Century Gothic"/>
              </a:rPr>
              <a:t>Descrição</a:t>
            </a:r>
          </a:p>
        </p:txBody>
      </p:sp>
      <p:sp>
        <p:nvSpPr>
          <p:cNvPr id="204" name="Google Shape;204;p3"/>
          <p:cNvSpPr/>
          <p:nvPr/>
        </p:nvSpPr>
        <p:spPr>
          <a:xfrm>
            <a:off x="7889076" y="4612055"/>
            <a:ext cx="3524700" cy="180300"/>
          </a:xfrm>
          <a:prstGeom prst="roundRect">
            <a:avLst>
              <a:gd name="adj" fmla="val 16667"/>
            </a:avLst>
          </a:prstGeom>
          <a:solidFill>
            <a:srgbClr val="0F48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pt-BR" sz="900" b="1">
                <a:solidFill>
                  <a:schemeClr val="lt1"/>
                </a:solidFill>
                <a:latin typeface="Century Gothic"/>
                <a:ea typeface="Century Gothic"/>
                <a:cs typeface="Century Gothic"/>
                <a:sym typeface="Century Gothic"/>
              </a:rPr>
              <a:t>NOME DA FASE</a:t>
            </a:r>
          </a:p>
        </p:txBody>
      </p:sp>
      <p:grpSp>
        <p:nvGrpSpPr>
          <p:cNvPr id="205" name="Google Shape;205;p3"/>
          <p:cNvGrpSpPr/>
          <p:nvPr/>
        </p:nvGrpSpPr>
        <p:grpSpPr>
          <a:xfrm>
            <a:off x="649384" y="5207991"/>
            <a:ext cx="1325880" cy="1139646"/>
            <a:chOff x="330762" y="5103205"/>
            <a:chExt cx="1325880" cy="1139646"/>
          </a:xfrm>
        </p:grpSpPr>
        <p:sp>
          <p:nvSpPr>
            <p:cNvPr id="206" name="Google Shape;206;p3"/>
            <p:cNvSpPr/>
            <p:nvPr/>
          </p:nvSpPr>
          <p:spPr>
            <a:xfrm>
              <a:off x="330762" y="5103205"/>
              <a:ext cx="1325880" cy="1139646"/>
            </a:xfrm>
            <a:prstGeom prst="roundRect">
              <a:avLst>
                <a:gd name="adj" fmla="val 5330"/>
              </a:avLst>
            </a:prstGeom>
            <a:noFill/>
            <a:ln w="9525" cap="flat" cmpd="sng">
              <a:solidFill>
                <a:srgbClr val="747474"/>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pt-BR" sz="1000" b="1">
                  <a:solidFill>
                    <a:schemeClr val="dk1"/>
                  </a:solidFill>
                  <a:latin typeface="Century Gothic"/>
                  <a:ea typeface="Century Gothic"/>
                  <a:cs typeface="Century Gothic"/>
                  <a:sym typeface="Century Gothic"/>
                </a:rPr>
                <a:t>Legenda</a:t>
              </a:r>
            </a:p>
          </p:txBody>
        </p:sp>
        <p:sp>
          <p:nvSpPr>
            <p:cNvPr id="207" name="Google Shape;207;p3"/>
            <p:cNvSpPr txBox="1"/>
            <p:nvPr/>
          </p:nvSpPr>
          <p:spPr>
            <a:xfrm>
              <a:off x="574957" y="5424249"/>
              <a:ext cx="945925"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800" b="0">
                  <a:solidFill>
                    <a:schemeClr val="dk1"/>
                  </a:solidFill>
                  <a:latin typeface="Century Gothic"/>
                  <a:ea typeface="Century Gothic"/>
                  <a:cs typeface="Century Gothic"/>
                  <a:sym typeface="Century Gothic"/>
                </a:rPr>
                <a:t>Alta prioridade</a:t>
              </a:r>
            </a:p>
          </p:txBody>
        </p:sp>
        <p:sp>
          <p:nvSpPr>
            <p:cNvPr id="208" name="Google Shape;208;p3"/>
            <p:cNvSpPr txBox="1"/>
            <p:nvPr/>
          </p:nvSpPr>
          <p:spPr>
            <a:xfrm>
              <a:off x="574957" y="5679462"/>
              <a:ext cx="1061966" cy="218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800" b="0" dirty="0">
                  <a:solidFill>
                    <a:schemeClr val="dk1"/>
                  </a:solidFill>
                  <a:latin typeface="Century Gothic"/>
                  <a:ea typeface="Century Gothic"/>
                  <a:cs typeface="Century Gothic"/>
                  <a:sym typeface="Century Gothic"/>
                </a:rPr>
                <a:t>Média prioridade</a:t>
              </a:r>
            </a:p>
          </p:txBody>
        </p:sp>
        <p:sp>
          <p:nvSpPr>
            <p:cNvPr id="209" name="Google Shape;209;p3"/>
            <p:cNvSpPr txBox="1"/>
            <p:nvPr/>
          </p:nvSpPr>
          <p:spPr>
            <a:xfrm>
              <a:off x="574957" y="5941022"/>
              <a:ext cx="1034806" cy="215403"/>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800" b="0" dirty="0">
                  <a:solidFill>
                    <a:schemeClr val="dk1"/>
                  </a:solidFill>
                  <a:latin typeface="Century Gothic"/>
                  <a:ea typeface="Century Gothic"/>
                  <a:cs typeface="Century Gothic"/>
                  <a:sym typeface="Century Gothic"/>
                </a:rPr>
                <a:t>Baixa prioridade</a:t>
              </a:r>
            </a:p>
          </p:txBody>
        </p:sp>
        <p:sp>
          <p:nvSpPr>
            <p:cNvPr id="210" name="Google Shape;210;p3"/>
            <p:cNvSpPr/>
            <p:nvPr/>
          </p:nvSpPr>
          <p:spPr>
            <a:xfrm>
              <a:off x="430499" y="5453085"/>
              <a:ext cx="162631" cy="140199"/>
            </a:xfrm>
            <a:prstGeom prst="triangle">
              <a:avLst>
                <a:gd name="adj" fmla="val 50000"/>
              </a:avLst>
            </a:prstGeom>
            <a:solidFill>
              <a:srgbClr val="FF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11" name="Google Shape;211;p3"/>
            <p:cNvSpPr/>
            <p:nvPr/>
          </p:nvSpPr>
          <p:spPr>
            <a:xfrm>
              <a:off x="438465" y="5715248"/>
              <a:ext cx="146699" cy="146699"/>
            </a:xfrm>
            <a:prstGeom prst="ellipse">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12" name="Google Shape;212;p3"/>
            <p:cNvSpPr/>
            <p:nvPr/>
          </p:nvSpPr>
          <p:spPr>
            <a:xfrm rot="10800000">
              <a:off x="430498" y="5983911"/>
              <a:ext cx="162631" cy="140199"/>
            </a:xfrm>
            <a:prstGeom prst="triangle">
              <a:avLst>
                <a:gd name="adj" fmla="val 50000"/>
              </a:avLst>
            </a:prstGeom>
            <a:solidFill>
              <a:srgbClr val="00B05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 name="TextBox 2">
            <a:extLst>
              <a:ext uri="{FF2B5EF4-FFF2-40B4-BE49-F238E27FC236}">
                <a16:creationId xmlns:a16="http://schemas.microsoft.com/office/drawing/2014/main" id="{B39AC26C-0524-45FF-B695-3AE626ECC57A}"/>
              </a:ext>
            </a:extLst>
          </p:cNvPr>
          <p:cNvSpPr txBox="1"/>
          <p:nvPr/>
        </p:nvSpPr>
        <p:spPr>
          <a:xfrm>
            <a:off x="448962" y="6495538"/>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
        <p:nvSpPr>
          <p:cNvPr id="5" name="Google Shape;121;p2">
            <a:extLst>
              <a:ext uri="{FF2B5EF4-FFF2-40B4-BE49-F238E27FC236}">
                <a16:creationId xmlns:a16="http://schemas.microsoft.com/office/drawing/2014/main" id="{CAE8F16C-6ECE-F331-CB83-B4E22B6DAAAE}"/>
              </a:ext>
            </a:extLst>
          </p:cNvPr>
          <p:cNvSpPr txBox="1"/>
          <p:nvPr/>
        </p:nvSpPr>
        <p:spPr>
          <a:xfrm>
            <a:off x="0" y="1521566"/>
            <a:ext cx="851020"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1</a:t>
            </a:r>
          </a:p>
        </p:txBody>
      </p:sp>
      <p:sp>
        <p:nvSpPr>
          <p:cNvPr id="6" name="Google Shape;126;p2">
            <a:extLst>
              <a:ext uri="{FF2B5EF4-FFF2-40B4-BE49-F238E27FC236}">
                <a16:creationId xmlns:a16="http://schemas.microsoft.com/office/drawing/2014/main" id="{BFBE2C71-6668-A34C-779D-3BC65F7C6E15}"/>
              </a:ext>
            </a:extLst>
          </p:cNvPr>
          <p:cNvSpPr txBox="1"/>
          <p:nvPr/>
        </p:nvSpPr>
        <p:spPr>
          <a:xfrm>
            <a:off x="959667" y="2004740"/>
            <a:ext cx="691196" cy="24618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2</a:t>
            </a:r>
          </a:p>
        </p:txBody>
      </p:sp>
      <p:sp>
        <p:nvSpPr>
          <p:cNvPr id="7" name="Google Shape;128;p2">
            <a:extLst>
              <a:ext uri="{FF2B5EF4-FFF2-40B4-BE49-F238E27FC236}">
                <a16:creationId xmlns:a16="http://schemas.microsoft.com/office/drawing/2014/main" id="{980C7D4D-DBD8-2DC4-D7DB-5E6CE30256E3}"/>
              </a:ext>
            </a:extLst>
          </p:cNvPr>
          <p:cNvSpPr txBox="1"/>
          <p:nvPr/>
        </p:nvSpPr>
        <p:spPr>
          <a:xfrm>
            <a:off x="3820562" y="3234161"/>
            <a:ext cx="692229"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1</a:t>
            </a:r>
          </a:p>
        </p:txBody>
      </p:sp>
      <p:sp>
        <p:nvSpPr>
          <p:cNvPr id="8" name="Google Shape;129;p2">
            <a:extLst>
              <a:ext uri="{FF2B5EF4-FFF2-40B4-BE49-F238E27FC236}">
                <a16:creationId xmlns:a16="http://schemas.microsoft.com/office/drawing/2014/main" id="{660957F2-059C-E9DA-7908-D783E421F829}"/>
              </a:ext>
            </a:extLst>
          </p:cNvPr>
          <p:cNvSpPr txBox="1"/>
          <p:nvPr/>
        </p:nvSpPr>
        <p:spPr>
          <a:xfrm>
            <a:off x="4472412" y="3717315"/>
            <a:ext cx="694302"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2</a:t>
            </a:r>
          </a:p>
        </p:txBody>
      </p:sp>
      <p:sp>
        <p:nvSpPr>
          <p:cNvPr id="9" name="Google Shape;130;p2">
            <a:extLst>
              <a:ext uri="{FF2B5EF4-FFF2-40B4-BE49-F238E27FC236}">
                <a16:creationId xmlns:a16="http://schemas.microsoft.com/office/drawing/2014/main" id="{98802B70-D256-4C0F-5601-912398507F62}"/>
              </a:ext>
            </a:extLst>
          </p:cNvPr>
          <p:cNvSpPr txBox="1"/>
          <p:nvPr/>
        </p:nvSpPr>
        <p:spPr>
          <a:xfrm>
            <a:off x="4979406" y="4196477"/>
            <a:ext cx="702407"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3</a:t>
            </a:r>
          </a:p>
        </p:txBody>
      </p:sp>
      <p:sp>
        <p:nvSpPr>
          <p:cNvPr id="10" name="Google Shape;131;p2">
            <a:extLst>
              <a:ext uri="{FF2B5EF4-FFF2-40B4-BE49-F238E27FC236}">
                <a16:creationId xmlns:a16="http://schemas.microsoft.com/office/drawing/2014/main" id="{9501E53B-AC88-1786-44FB-DF906B2AD7FF}"/>
              </a:ext>
            </a:extLst>
          </p:cNvPr>
          <p:cNvSpPr txBox="1"/>
          <p:nvPr/>
        </p:nvSpPr>
        <p:spPr>
          <a:xfrm>
            <a:off x="7206558" y="4969931"/>
            <a:ext cx="682509"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1</a:t>
            </a:r>
          </a:p>
        </p:txBody>
      </p:sp>
      <p:sp>
        <p:nvSpPr>
          <p:cNvPr id="11" name="Google Shape;132;p2">
            <a:extLst>
              <a:ext uri="{FF2B5EF4-FFF2-40B4-BE49-F238E27FC236}">
                <a16:creationId xmlns:a16="http://schemas.microsoft.com/office/drawing/2014/main" id="{04BFEF56-2DF8-E778-099F-F8B561C01945}"/>
              </a:ext>
            </a:extLst>
          </p:cNvPr>
          <p:cNvSpPr txBox="1"/>
          <p:nvPr/>
        </p:nvSpPr>
        <p:spPr>
          <a:xfrm>
            <a:off x="7785980" y="5453085"/>
            <a:ext cx="721759"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2</a:t>
            </a:r>
          </a:p>
        </p:txBody>
      </p:sp>
      <p:sp>
        <p:nvSpPr>
          <p:cNvPr id="12" name="Google Shape;133;p2">
            <a:extLst>
              <a:ext uri="{FF2B5EF4-FFF2-40B4-BE49-F238E27FC236}">
                <a16:creationId xmlns:a16="http://schemas.microsoft.com/office/drawing/2014/main" id="{77638548-96AA-30B9-3763-F563C2977910}"/>
              </a:ext>
            </a:extLst>
          </p:cNvPr>
          <p:cNvSpPr txBox="1"/>
          <p:nvPr/>
        </p:nvSpPr>
        <p:spPr>
          <a:xfrm>
            <a:off x="8646059" y="5932247"/>
            <a:ext cx="696554" cy="24622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pt-BR" sz="1000" b="0" dirty="0">
                <a:solidFill>
                  <a:schemeClr val="dk1"/>
                </a:solidFill>
                <a:latin typeface="Century Gothic"/>
                <a:ea typeface="Century Gothic"/>
                <a:cs typeface="Century Gothic"/>
                <a:sym typeface="Century Gothic"/>
              </a:rPr>
              <a:t>Tarefa 3</a:t>
            </a:r>
          </a:p>
        </p:txBody>
      </p:sp>
      <p:sp>
        <p:nvSpPr>
          <p:cNvPr id="13" name="TextBox 12">
            <a:extLst>
              <a:ext uri="{FF2B5EF4-FFF2-40B4-BE49-F238E27FC236}">
                <a16:creationId xmlns:a16="http://schemas.microsoft.com/office/drawing/2014/main" id="{5987B611-43E3-8A63-2AAD-1C60E11F3C73}"/>
              </a:ext>
            </a:extLst>
          </p:cNvPr>
          <p:cNvSpPr txBox="1"/>
          <p:nvPr/>
        </p:nvSpPr>
        <p:spPr>
          <a:xfrm>
            <a:off x="1629624" y="2483882"/>
            <a:ext cx="706689" cy="246221"/>
          </a:xfrm>
          <a:prstGeom prst="rect">
            <a:avLst/>
          </a:prstGeom>
          <a:noFill/>
        </p:spPr>
        <p:txBody>
          <a:bodyPr wrap="square" anchor="ctr">
            <a:spAutoFit/>
          </a:bodyPr>
          <a:lstStyle/>
          <a:p>
            <a:pPr rtl="0">
              <a:lnSpc>
                <a:spcPct val="100000"/>
              </a:lnSpc>
            </a:pPr>
            <a:r>
              <a:rPr lang="pt-BR" sz="1000" b="0" dirty="0">
                <a:solidFill>
                  <a:schemeClr val="tx1"/>
                </a:solidFill>
                <a:latin typeface="Century Gothic" panose="020B0502020202020204" pitchFamily="34" charset="0"/>
              </a:rPr>
              <a:t>Tarefa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7"/>
        <p:cNvGrpSpPr/>
        <p:nvPr/>
      </p:nvGrpSpPr>
      <p:grpSpPr>
        <a:xfrm>
          <a:off x="0" y="0"/>
          <a:ext cx="0" cy="0"/>
          <a:chOff x="0" y="0"/>
          <a:chExt cx="0" cy="0"/>
        </a:xfrm>
      </p:grpSpPr>
      <p:graphicFrame>
        <p:nvGraphicFramePr>
          <p:cNvPr id="218" name="Google Shape;218;p4"/>
          <p:cNvGraphicFramePr/>
          <p:nvPr>
            <p:extLst>
              <p:ext uri="{D42A27DB-BD31-4B8C-83A1-F6EECF244321}">
                <p14:modId xmlns:p14="http://schemas.microsoft.com/office/powerpoint/2010/main" val="444444540"/>
              </p:ext>
            </p:extLst>
          </p:nvPr>
        </p:nvGraphicFramePr>
        <p:xfrm>
          <a:off x="787790" y="1050352"/>
          <a:ext cx="10227225" cy="2468350"/>
        </p:xfrm>
        <a:graphic>
          <a:graphicData uri="http://schemas.openxmlformats.org/drawingml/2006/table">
            <a:tbl>
              <a:tblPr firstRow="1" firstCol="1" bandRow="1">
                <a:noFill/>
                <a:tableStyleId>{5138616E-FB6B-4DF9-833A-6286874A6285}</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pt-BR" sz="1600" b="1" u="none" strike="noStrike" cap="none">
                          <a:solidFill>
                            <a:schemeClr val="dk1"/>
                          </a:solidFill>
                          <a:latin typeface="Century Gothic"/>
                          <a:ea typeface="Century Gothic"/>
                          <a:cs typeface="Century Gothic"/>
                          <a:sym typeface="Century Gothic"/>
                        </a:rPr>
                        <a:t>AVISO DE ISENÇÃO DE RESPONSABILIDADE</a:t>
                      </a:r>
                    </a:p>
                    <a:p>
                      <a:pPr marL="0" marR="0" lvl="0" indent="0" algn="l" rtl="0">
                        <a:spcBef>
                          <a:spcPts val="0"/>
                        </a:spcBef>
                        <a:spcAft>
                          <a:spcPts val="0"/>
                        </a:spcAft>
                        <a:buNone/>
                      </a:pPr>
                      <a:r>
                        <a:rPr lang="pt-BR" sz="1200" b="0" u="none" strike="noStrike" cap="none">
                          <a:solidFill>
                            <a:schemeClr val="dk1"/>
                          </a:solidFill>
                          <a:latin typeface="Century Gothic"/>
                          <a:ea typeface="Century Gothic"/>
                          <a:cs typeface="Century Gothic"/>
                          <a:sym typeface="Century Gothic"/>
                        </a:rPr>
                        <a:t> </a:t>
                      </a:r>
                    </a:p>
                    <a:p>
                      <a:pPr marL="0" marR="0" lvl="0" indent="0" algn="l" rtl="0">
                        <a:spcBef>
                          <a:spcPts val="0"/>
                        </a:spcBef>
                        <a:spcAft>
                          <a:spcPts val="0"/>
                        </a:spcAft>
                        <a:buNone/>
                      </a:pPr>
                      <a:r>
                        <a:rPr lang="pt-BR" sz="1400" b="0" u="none" strike="noStrike" cap="none">
                          <a:solidFill>
                            <a:schemeClr val="dk1"/>
                          </a:solidFill>
                          <a:latin typeface="Century Gothic"/>
                          <a:ea typeface="Century Gothic"/>
                          <a:cs typeface="Century Gothic"/>
                          <a:sym typeface="Century Gothic"/>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538</Words>
  <Application>Microsoft Office PowerPoint</Application>
  <PresentationFormat>Widescreen</PresentationFormat>
  <Paragraphs>93</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Century Gothic</vt:lpstr>
      <vt:lpstr>Arial</vt:lpstr>
      <vt:lpstr>Play</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Alexandra Ragazhinskaya</dc:creator>
  <cp:lastModifiedBy>Sun Ye</cp:lastModifiedBy>
  <cp:revision>10</cp:revision>
  <dcterms:created xsi:type="dcterms:W3CDTF">2021-07-07T23:54:57Z</dcterms:created>
  <dcterms:modified xsi:type="dcterms:W3CDTF">2025-04-29T10:00:13Z</dcterms:modified>
</cp:coreProperties>
</file>