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6"/>
  </p:notesMasterIdLst>
  <p:sldIdLst>
    <p:sldId id="357" r:id="rId2"/>
    <p:sldId id="364" r:id="rId3"/>
    <p:sldId id="365" r:id="rId4"/>
    <p:sldId id="356"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9974"/>
    <a:srgbClr val="2E75B6"/>
    <a:srgbClr val="FCBFB3"/>
    <a:srgbClr val="C4F2F1"/>
    <a:srgbClr val="D1E5E7"/>
    <a:srgbClr val="E9F5F5"/>
    <a:srgbClr val="7DD0A0"/>
    <a:srgbClr val="57EA00"/>
    <a:srgbClr val="CCE96F"/>
    <a:srgbClr val="D0E5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814" autoAdjust="0"/>
    <p:restoredTop sz="95714"/>
  </p:normalViewPr>
  <p:slideViewPr>
    <p:cSldViewPr snapToGrid="0" snapToObjects="1">
      <p:cViewPr varScale="1">
        <p:scale>
          <a:sx n="107" d="100"/>
          <a:sy n="107" d="100"/>
        </p:scale>
        <p:origin x="1392" y="10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1</a:t>
            </a:fld>
            <a:endParaRPr/>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2</a:t>
            </a:fld>
            <a:endParaRPr/>
          </a:p>
        </p:txBody>
      </p:sp>
    </p:spTree>
    <p:extLst>
      <p:ext uri="{BB962C8B-B14F-4D97-AF65-F5344CB8AC3E}">
        <p14:creationId xmlns:p14="http://schemas.microsoft.com/office/powerpoint/2010/main" val="9717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1595318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4</a:t>
            </a:fld>
            <a:endParaRPr/>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937602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622478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637793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88787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168087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976543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76914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48682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427813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94129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633828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81E756-E947-FD4A-8A23-D2C983A1A8BD}" type="datetimeFigureOut">
              <a:rPr lang="en-US" smtClean="0"/>
              <a:t>5/8/2025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1089324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jp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2.jp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2.jp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bright="70000" contrast="-70000"/>
            <a:extLst>
              <a:ext uri="{BEBA8EAE-BF5A-486C-A8C5-ECC9F3942E4B}">
                <a14:imgProps xmlns:a14="http://schemas.microsoft.com/office/drawing/2010/main">
                  <a14:imgLayer r:embed="rId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pic>
        <p:nvPicPr>
          <p:cNvPr id="4" name="Picture 3" descr="Fundo abstrato branco">
            <a:extLst>
              <a:ext uri="{FF2B5EF4-FFF2-40B4-BE49-F238E27FC236}">
                <a16:creationId xmlns:a16="http://schemas.microsoft.com/office/drawing/2014/main" id="{BC3FE0F4-9A67-4791-24BF-841475018EFA}"/>
              </a:ext>
            </a:extLst>
          </p:cNvPr>
          <p:cNvPicPr>
            <a:picLocks noChangeAspect="1"/>
          </p:cNvPicPr>
          <p:nvPr/>
        </p:nvPicPr>
        <p:blipFill rotWithShape="1">
          <a:blip r:embed="rId5"/>
          <a:srcRect b="29671"/>
          <a:stretch/>
        </p:blipFill>
        <p:spPr>
          <a:xfrm>
            <a:off x="-1" y="0"/>
            <a:ext cx="12192001" cy="6858000"/>
          </a:xfrm>
          <a:prstGeom prst="rect">
            <a:avLst/>
          </a:prstGeom>
        </p:spPr>
      </p:pic>
      <p:sp>
        <p:nvSpPr>
          <p:cNvPr id="66" name="TextBox 65">
            <a:extLst>
              <a:ext uri="{FF2B5EF4-FFF2-40B4-BE49-F238E27FC236}">
                <a16:creationId xmlns:a16="http://schemas.microsoft.com/office/drawing/2014/main" id="{B5DC4B00-9A07-F250-3630-0DE7C9BF831F}"/>
              </a:ext>
            </a:extLst>
          </p:cNvPr>
          <p:cNvSpPr txBox="1"/>
          <p:nvPr/>
        </p:nvSpPr>
        <p:spPr>
          <a:xfrm>
            <a:off x="249647" y="254470"/>
            <a:ext cx="5962894" cy="1077218"/>
          </a:xfrm>
          <a:prstGeom prst="rect">
            <a:avLst/>
          </a:prstGeom>
          <a:noFill/>
          <a:effectLst/>
        </p:spPr>
        <p:txBody>
          <a:bodyPr wrap="square" rtlCol="0">
            <a:spAutoFit/>
          </a:bodyPr>
          <a:lstStyle/>
          <a:p>
            <a:pPr rtl="0"/>
            <a:r>
              <a:rPr lang="pt-BR" sz="3200" b="1" dirty="0">
                <a:solidFill>
                  <a:schemeClr val="tx1">
                    <a:lumMod val="65000"/>
                    <a:lumOff val="35000"/>
                  </a:schemeClr>
                </a:solidFill>
                <a:latin typeface="Century Gothic" panose="020B0502020202020204" pitchFamily="34" charset="0"/>
              </a:rPr>
              <a:t>Modelo de plano de projeto por fase de projeto</a:t>
            </a:r>
          </a:p>
        </p:txBody>
      </p:sp>
      <p:sp>
        <p:nvSpPr>
          <p:cNvPr id="73" name="TextBox 72">
            <a:extLst>
              <a:ext uri="{FF2B5EF4-FFF2-40B4-BE49-F238E27FC236}">
                <a16:creationId xmlns:a16="http://schemas.microsoft.com/office/drawing/2014/main" id="{6508B24C-9B52-3B6C-9672-0A6119513F5D}"/>
              </a:ext>
            </a:extLst>
          </p:cNvPr>
          <p:cNvSpPr txBox="1"/>
          <p:nvPr/>
        </p:nvSpPr>
        <p:spPr>
          <a:xfrm>
            <a:off x="302001" y="1532147"/>
            <a:ext cx="5794000" cy="4631396"/>
          </a:xfrm>
          <a:prstGeom prst="rect">
            <a:avLst/>
          </a:prstGeom>
          <a:noFill/>
        </p:spPr>
        <p:txBody>
          <a:bodyPr wrap="square" rtlCol="0">
            <a:spAutoFit/>
          </a:bodyPr>
          <a:lstStyle/>
          <a:p>
            <a:pPr algn="l" rtl="0">
              <a:lnSpc>
                <a:spcPct val="150000"/>
              </a:lnSpc>
              <a:spcBef>
                <a:spcPts val="0"/>
              </a:spcBef>
              <a:spcAft>
                <a:spcPts val="1200"/>
              </a:spcAft>
            </a:pPr>
            <a:r>
              <a:rPr lang="pt-BR" sz="1600" b="1" i="0" u="none" strike="noStrike">
                <a:solidFill>
                  <a:srgbClr val="000000"/>
                </a:solidFill>
                <a:effectLst/>
                <a:latin typeface="Century Gothic" panose="020B0502020202020204" pitchFamily="34" charset="0"/>
              </a:rPr>
              <a:t>Quando usar: </a:t>
            </a:r>
            <a:r>
              <a:rPr lang="pt-BR" sz="1600" b="0" i="0" u="none" strike="noStrike">
                <a:solidFill>
                  <a:srgbClr val="000000"/>
                </a:solidFill>
                <a:effectLst/>
                <a:latin typeface="Century Gothic" panose="020B0502020202020204" pitchFamily="34" charset="0"/>
              </a:rPr>
              <a:t>use este modelo de um slide para visualizar seu projeto nas cinco fases oficiais de gerenciamento de projetos (início, planejamento, execução, monitoramento, encerramento), bem como as tarefas associadas a cada uma.</a:t>
            </a:r>
          </a:p>
          <a:p>
            <a:pPr algn="l" rtl="0">
              <a:lnSpc>
                <a:spcPct val="150000"/>
              </a:lnSpc>
              <a:spcBef>
                <a:spcPts val="0"/>
              </a:spcBef>
              <a:spcAft>
                <a:spcPts val="1200"/>
              </a:spcAft>
            </a:pPr>
            <a:r>
              <a:rPr lang="pt-BR" sz="1600" b="1" i="0" u="none" strike="noStrike">
                <a:solidFill>
                  <a:srgbClr val="000000"/>
                </a:solidFill>
                <a:effectLst/>
                <a:latin typeface="Century Gothic" panose="020B0502020202020204" pitchFamily="34" charset="0"/>
              </a:rPr>
              <a:t>Recursos importantes: </a:t>
            </a:r>
            <a:r>
              <a:rPr lang="pt-BR" sz="1600" b="0" i="0" u="none" strike="noStrike">
                <a:solidFill>
                  <a:srgbClr val="000000"/>
                </a:solidFill>
                <a:effectLst/>
                <a:latin typeface="Century Gothic" panose="020B0502020202020204" pitchFamily="34" charset="0"/>
              </a:rPr>
              <a:t>este modelo separa visualmente as cinco fases do gerenciamento de projetos com cores distintas e ilustra as etapas sequenciais do início ao encerramento. Personalize os dados de amostra para se adequar ao seu projeto e mostrar os resultados de cada fase, ou faça o download da versão em branco e insira os detalhes do projeto.</a:t>
            </a:r>
          </a:p>
        </p:txBody>
      </p:sp>
      <p:pic>
        <p:nvPicPr>
          <p:cNvPr id="5" name="Picture 4">
            <a:extLst>
              <a:ext uri="{FF2B5EF4-FFF2-40B4-BE49-F238E27FC236}">
                <a16:creationId xmlns:a16="http://schemas.microsoft.com/office/drawing/2014/main" id="{99D4FC10-256B-F63D-0981-EC5FE9CA86B4}"/>
              </a:ext>
            </a:extLst>
          </p:cNvPr>
          <p:cNvPicPr>
            <a:picLocks noChangeAspect="1"/>
          </p:cNvPicPr>
          <p:nvPr/>
        </p:nvPicPr>
        <p:blipFill>
          <a:blip r:embed="rId6"/>
          <a:stretch>
            <a:fillRect/>
          </a:stretch>
        </p:blipFill>
        <p:spPr>
          <a:xfrm>
            <a:off x="6473952" y="1645920"/>
            <a:ext cx="5364945" cy="3017781"/>
          </a:xfrm>
          <a:prstGeom prst="rect">
            <a:avLst/>
          </a:prstGeom>
          <a:effectLst>
            <a:outerShdw blurRad="152400" dist="38100" dir="2700000" sx="101000" sy="101000" algn="ctr" rotWithShape="0">
              <a:srgbClr val="000000">
                <a:alpha val="40000"/>
              </a:srgbClr>
            </a:outerShdw>
          </a:effectLst>
        </p:spPr>
      </p:pic>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bright="70000" contrast="-70000"/>
            <a:extLst>
              <a:ext uri="{BEBA8EAE-BF5A-486C-A8C5-ECC9F3942E4B}">
                <a14:imgProps xmlns:a14="http://schemas.microsoft.com/office/drawing/2010/main">
                  <a14:imgLayer r:embed="rId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pic>
        <p:nvPicPr>
          <p:cNvPr id="74" name="Picture 73" descr="Fundo abstrato branco">
            <a:extLst>
              <a:ext uri="{FF2B5EF4-FFF2-40B4-BE49-F238E27FC236}">
                <a16:creationId xmlns:a16="http://schemas.microsoft.com/office/drawing/2014/main" id="{88CE9707-95A2-55B5-BF57-04CA937758AC}"/>
              </a:ext>
            </a:extLst>
          </p:cNvPr>
          <p:cNvPicPr>
            <a:picLocks noChangeAspect="1"/>
          </p:cNvPicPr>
          <p:nvPr/>
        </p:nvPicPr>
        <p:blipFill rotWithShape="1">
          <a:blip r:embed="rId5">
            <a:alphaModFix/>
          </a:blip>
          <a:srcRect b="29671"/>
          <a:stretch/>
        </p:blipFill>
        <p:spPr>
          <a:xfrm>
            <a:off x="-1" y="0"/>
            <a:ext cx="12192001" cy="6858000"/>
          </a:xfrm>
          <a:prstGeom prst="rect">
            <a:avLst/>
          </a:prstGeom>
        </p:spPr>
      </p:pic>
      <p:sp>
        <p:nvSpPr>
          <p:cNvPr id="22" name="TextBox 21">
            <a:extLst>
              <a:ext uri="{FF2B5EF4-FFF2-40B4-BE49-F238E27FC236}">
                <a16:creationId xmlns:a16="http://schemas.microsoft.com/office/drawing/2014/main" id="{D0EEF7DF-D503-635E-B992-E06553C7DFC7}"/>
              </a:ext>
            </a:extLst>
          </p:cNvPr>
          <p:cNvSpPr txBox="1"/>
          <p:nvPr/>
        </p:nvSpPr>
        <p:spPr>
          <a:xfrm>
            <a:off x="5760720" y="60276"/>
            <a:ext cx="6372665" cy="424732"/>
          </a:xfrm>
          <a:prstGeom prst="rect">
            <a:avLst/>
          </a:prstGeom>
          <a:noFill/>
          <a:effectLst/>
        </p:spPr>
        <p:txBody>
          <a:bodyPr wrap="square" lIns="91440" tIns="73152" rIns="182880" bIns="73152" rtlCol="0" anchor="t" anchorCtr="0">
            <a:spAutoFit/>
          </a:bodyPr>
          <a:lstStyle/>
          <a:p>
            <a:pPr algn="r" rtl="0"/>
            <a:r>
              <a:rPr lang="pt-BR" dirty="0">
                <a:solidFill>
                  <a:schemeClr val="tx1">
                    <a:lumMod val="65000"/>
                    <a:lumOff val="35000"/>
                  </a:schemeClr>
                </a:solidFill>
                <a:latin typeface="Century Gothic" panose="020B0502020202020204" pitchFamily="34" charset="0"/>
              </a:rPr>
              <a:t>Modelo de plano de projeto por fase com </a:t>
            </a:r>
            <a:r>
              <a:rPr lang="pt-BR" b="1" dirty="0">
                <a:solidFill>
                  <a:schemeClr val="tx1">
                    <a:lumMod val="65000"/>
                    <a:lumOff val="35000"/>
                  </a:schemeClr>
                </a:solidFill>
                <a:latin typeface="Century Gothic" panose="020B0502020202020204" pitchFamily="34" charset="0"/>
              </a:rPr>
              <a:t>EXEMPLOS</a:t>
            </a:r>
          </a:p>
        </p:txBody>
      </p:sp>
      <p:sp>
        <p:nvSpPr>
          <p:cNvPr id="2" name="Chevron 1">
            <a:extLst>
              <a:ext uri="{FF2B5EF4-FFF2-40B4-BE49-F238E27FC236}">
                <a16:creationId xmlns:a16="http://schemas.microsoft.com/office/drawing/2014/main" id="{EB32C3FD-271B-83EE-5F32-95722656F58C}"/>
              </a:ext>
            </a:extLst>
          </p:cNvPr>
          <p:cNvSpPr/>
          <p:nvPr/>
        </p:nvSpPr>
        <p:spPr>
          <a:xfrm>
            <a:off x="221635" y="1224792"/>
            <a:ext cx="2575994" cy="909890"/>
          </a:xfrm>
          <a:prstGeom prst="chevron">
            <a:avLst>
              <a:gd name="adj" fmla="val 27269"/>
            </a:avLst>
          </a:prstGeom>
          <a:solidFill>
            <a:srgbClr val="FC99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Início</a:t>
            </a:r>
          </a:p>
        </p:txBody>
      </p:sp>
      <p:sp>
        <p:nvSpPr>
          <p:cNvPr id="41" name="Chevron 40">
            <a:extLst>
              <a:ext uri="{FF2B5EF4-FFF2-40B4-BE49-F238E27FC236}">
                <a16:creationId xmlns:a16="http://schemas.microsoft.com/office/drawing/2014/main" id="{177F1A9C-A991-A1C8-AE2A-EB46740D9CE0}"/>
              </a:ext>
            </a:extLst>
          </p:cNvPr>
          <p:cNvSpPr/>
          <p:nvPr/>
        </p:nvSpPr>
        <p:spPr>
          <a:xfrm>
            <a:off x="2602884" y="1224792"/>
            <a:ext cx="2575993" cy="909890"/>
          </a:xfrm>
          <a:prstGeom prst="chevron">
            <a:avLst>
              <a:gd name="adj" fmla="val 27748"/>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Planejamento </a:t>
            </a:r>
          </a:p>
        </p:txBody>
      </p:sp>
      <p:sp>
        <p:nvSpPr>
          <p:cNvPr id="43" name="Chevron 42">
            <a:extLst>
              <a:ext uri="{FF2B5EF4-FFF2-40B4-BE49-F238E27FC236}">
                <a16:creationId xmlns:a16="http://schemas.microsoft.com/office/drawing/2014/main" id="{22673025-F37D-7D56-57CD-899A00E0A86E}"/>
              </a:ext>
            </a:extLst>
          </p:cNvPr>
          <p:cNvSpPr/>
          <p:nvPr/>
        </p:nvSpPr>
        <p:spPr>
          <a:xfrm>
            <a:off x="4984134" y="1224792"/>
            <a:ext cx="2575991" cy="909890"/>
          </a:xfrm>
          <a:prstGeom prst="chevron">
            <a:avLst>
              <a:gd name="adj" fmla="val 27508"/>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Execução</a:t>
            </a:r>
          </a:p>
        </p:txBody>
      </p:sp>
      <p:sp>
        <p:nvSpPr>
          <p:cNvPr id="45" name="Chevron 44">
            <a:extLst>
              <a:ext uri="{FF2B5EF4-FFF2-40B4-BE49-F238E27FC236}">
                <a16:creationId xmlns:a16="http://schemas.microsoft.com/office/drawing/2014/main" id="{DBA48239-EEE5-81A3-655B-F7C76009A896}"/>
              </a:ext>
            </a:extLst>
          </p:cNvPr>
          <p:cNvSpPr/>
          <p:nvPr/>
        </p:nvSpPr>
        <p:spPr>
          <a:xfrm>
            <a:off x="7365384" y="1224792"/>
            <a:ext cx="2575993" cy="909890"/>
          </a:xfrm>
          <a:prstGeom prst="chevron">
            <a:avLst>
              <a:gd name="adj" fmla="val 27029"/>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Monitoramento</a:t>
            </a:r>
          </a:p>
        </p:txBody>
      </p:sp>
      <p:sp>
        <p:nvSpPr>
          <p:cNvPr id="47" name="Chevron 46">
            <a:extLst>
              <a:ext uri="{FF2B5EF4-FFF2-40B4-BE49-F238E27FC236}">
                <a16:creationId xmlns:a16="http://schemas.microsoft.com/office/drawing/2014/main" id="{7E7E27C2-2BAB-A78C-47AF-7EADC619660B}"/>
              </a:ext>
            </a:extLst>
          </p:cNvPr>
          <p:cNvSpPr/>
          <p:nvPr/>
        </p:nvSpPr>
        <p:spPr>
          <a:xfrm>
            <a:off x="9746636" y="1224792"/>
            <a:ext cx="2266132" cy="909890"/>
          </a:xfrm>
          <a:prstGeom prst="chevron">
            <a:avLst>
              <a:gd name="adj" fmla="val 27508"/>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Encerramento</a:t>
            </a:r>
          </a:p>
        </p:txBody>
      </p:sp>
      <p:sp>
        <p:nvSpPr>
          <p:cNvPr id="49" name="Rectangle 48">
            <a:extLst>
              <a:ext uri="{FF2B5EF4-FFF2-40B4-BE49-F238E27FC236}">
                <a16:creationId xmlns:a16="http://schemas.microsoft.com/office/drawing/2014/main" id="{8FC47905-7F07-F8EA-6917-FC6986070EB9}"/>
              </a:ext>
            </a:extLst>
          </p:cNvPr>
          <p:cNvSpPr/>
          <p:nvPr/>
        </p:nvSpPr>
        <p:spPr>
          <a:xfrm>
            <a:off x="9746636"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Solicitar feedback das partes interessadas.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Realizar uma revisão pós-implementação para avaliar o andamento do projeto e as lições aprendidas.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Documentar os relatórios finais e arquivar a documentação </a:t>
            </a:r>
            <a:br>
              <a:rPr lang="pt-BR" sz="1200" dirty="0">
                <a:solidFill>
                  <a:schemeClr val="tx1">
                    <a:lumMod val="65000"/>
                    <a:lumOff val="35000"/>
                  </a:schemeClr>
                </a:solidFill>
                <a:latin typeface="Century Gothic" panose="020B0502020202020204" pitchFamily="34" charset="0"/>
              </a:rPr>
            </a:br>
            <a:r>
              <a:rPr lang="pt-BR" sz="1200" dirty="0">
                <a:solidFill>
                  <a:schemeClr val="tx1">
                    <a:lumMod val="65000"/>
                    <a:lumOff val="35000"/>
                  </a:schemeClr>
                </a:solidFill>
                <a:latin typeface="Century Gothic" panose="020B0502020202020204" pitchFamily="34" charset="0"/>
              </a:rPr>
              <a:t>do projeto para referência futura.</a:t>
            </a:r>
          </a:p>
        </p:txBody>
      </p:sp>
      <p:sp>
        <p:nvSpPr>
          <p:cNvPr id="50" name="Rectangle 49">
            <a:extLst>
              <a:ext uri="{FF2B5EF4-FFF2-40B4-BE49-F238E27FC236}">
                <a16:creationId xmlns:a16="http://schemas.microsoft.com/office/drawing/2014/main" id="{82B357B5-869F-E098-359D-F8B23DCFF086}"/>
              </a:ext>
            </a:extLst>
          </p:cNvPr>
          <p:cNvSpPr/>
          <p:nvPr/>
        </p:nvSpPr>
        <p:spPr>
          <a:xfrm>
            <a:off x="736538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Avaliar regularmente </a:t>
            </a:r>
            <a:br>
              <a:rPr lang="pt-BR" sz="1200" dirty="0">
                <a:solidFill>
                  <a:schemeClr val="tx1">
                    <a:lumMod val="65000"/>
                    <a:lumOff val="35000"/>
                  </a:schemeClr>
                </a:solidFill>
                <a:latin typeface="Century Gothic" panose="020B0502020202020204" pitchFamily="34" charset="0"/>
              </a:rPr>
            </a:br>
            <a:r>
              <a:rPr lang="pt-BR" sz="1200" dirty="0">
                <a:solidFill>
                  <a:schemeClr val="tx1">
                    <a:lumMod val="65000"/>
                    <a:lumOff val="35000"/>
                  </a:schemeClr>
                </a:solidFill>
                <a:latin typeface="Century Gothic" panose="020B0502020202020204" pitchFamily="34" charset="0"/>
              </a:rPr>
              <a:t>o andamento e o desempenho do projeto em relação </a:t>
            </a:r>
            <a:br>
              <a:rPr lang="pt-BR" sz="1200" dirty="0">
                <a:solidFill>
                  <a:schemeClr val="tx1">
                    <a:lumMod val="65000"/>
                    <a:lumOff val="35000"/>
                  </a:schemeClr>
                </a:solidFill>
                <a:latin typeface="Century Gothic" panose="020B0502020202020204" pitchFamily="34" charset="0"/>
              </a:rPr>
            </a:br>
            <a:r>
              <a:rPr lang="pt-BR" sz="1200" dirty="0">
                <a:solidFill>
                  <a:schemeClr val="tx1">
                    <a:lumMod val="65000"/>
                    <a:lumOff val="35000"/>
                  </a:schemeClr>
                </a:solidFill>
                <a:latin typeface="Century Gothic" panose="020B0502020202020204" pitchFamily="34" charset="0"/>
              </a:rPr>
              <a:t>ao plano.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Acompanhar o feedback dos usuários.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Realizar verificações periódicas de garantia de qualidade para garantir que o </a:t>
            </a:r>
            <a:br>
              <a:rPr lang="pt-BR" sz="1200" dirty="0">
                <a:solidFill>
                  <a:schemeClr val="tx1">
                    <a:lumMod val="65000"/>
                    <a:lumOff val="35000"/>
                  </a:schemeClr>
                </a:solidFill>
                <a:latin typeface="Century Gothic" panose="020B0502020202020204" pitchFamily="34" charset="0"/>
              </a:rPr>
            </a:br>
            <a:r>
              <a:rPr lang="pt-BR" sz="1200" dirty="0">
                <a:solidFill>
                  <a:schemeClr val="tx1">
                    <a:lumMod val="65000"/>
                    <a:lumOff val="35000"/>
                  </a:schemeClr>
                </a:solidFill>
                <a:latin typeface="Century Gothic" panose="020B0502020202020204" pitchFamily="34" charset="0"/>
              </a:rPr>
              <a:t>produto atenda às expectativas dos usuários.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p:txBody>
      </p:sp>
      <p:sp>
        <p:nvSpPr>
          <p:cNvPr id="51" name="Rectangle 50">
            <a:extLst>
              <a:ext uri="{FF2B5EF4-FFF2-40B4-BE49-F238E27FC236}">
                <a16:creationId xmlns:a16="http://schemas.microsoft.com/office/drawing/2014/main" id="{953BE353-2480-503D-CF6E-9D4D7B87362D}"/>
              </a:ext>
            </a:extLst>
          </p:cNvPr>
          <p:cNvSpPr/>
          <p:nvPr/>
        </p:nvSpPr>
        <p:spPr>
          <a:xfrm>
            <a:off x="498413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Configurar ambientes de teste para garantir a qualidade.</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Realizar sessões de treinamento de usuários. </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Implemente o plano de acordo com o cronograma do projeto.</a:t>
            </a:r>
          </a:p>
        </p:txBody>
      </p:sp>
      <p:sp>
        <p:nvSpPr>
          <p:cNvPr id="52" name="Rectangle 51">
            <a:extLst>
              <a:ext uri="{FF2B5EF4-FFF2-40B4-BE49-F238E27FC236}">
                <a16:creationId xmlns:a16="http://schemas.microsoft.com/office/drawing/2014/main" id="{C5773F61-BE6B-622E-2E89-D7BAEB6FA6B9}"/>
              </a:ext>
            </a:extLst>
          </p:cNvPr>
          <p:cNvSpPr/>
          <p:nvPr/>
        </p:nvSpPr>
        <p:spPr>
          <a:xfrm>
            <a:off x="260288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Realizar uma avaliação de necessidades para determinar os requisitos do usuário.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Desenvolver um plano de projeto detalhado, incluindo cronograma, resultados, tarefas, KPIs, orçamento e recursos.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Criar um plano de gerenciamento de riscos para identificar possíveis riscos e estratégias de mitigação.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p:txBody>
      </p:sp>
      <p:sp>
        <p:nvSpPr>
          <p:cNvPr id="53" name="Rectangle 52">
            <a:extLst>
              <a:ext uri="{FF2B5EF4-FFF2-40B4-BE49-F238E27FC236}">
                <a16:creationId xmlns:a16="http://schemas.microsoft.com/office/drawing/2014/main" id="{89ADB7BB-5166-DFA6-240D-695638CCE5F1}"/>
              </a:ext>
            </a:extLst>
          </p:cNvPr>
          <p:cNvSpPr/>
          <p:nvPr/>
        </p:nvSpPr>
        <p:spPr>
          <a:xfrm>
            <a:off x="22163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Identificar um problema ou uma necessidade.</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Obter a adesão </a:t>
            </a:r>
            <a:br>
              <a:rPr lang="pt-BR" sz="1200" dirty="0">
                <a:solidFill>
                  <a:schemeClr val="tx1">
                    <a:lumMod val="65000"/>
                    <a:lumOff val="35000"/>
                  </a:schemeClr>
                </a:solidFill>
                <a:latin typeface="Century Gothic" panose="020B0502020202020204" pitchFamily="34" charset="0"/>
              </a:rPr>
            </a:br>
            <a:r>
              <a:rPr lang="pt-BR" sz="1200" dirty="0">
                <a:solidFill>
                  <a:schemeClr val="tx1">
                    <a:lumMod val="65000"/>
                    <a:lumOff val="35000"/>
                  </a:schemeClr>
                </a:solidFill>
                <a:latin typeface="Century Gothic" panose="020B0502020202020204" pitchFamily="34" charset="0"/>
              </a:rPr>
              <a:t>ao projeto. </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Nomear um gerente de projetos.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Reunir-se com as partes interessadas para definir a meta SMART. </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Desenvolver o </a:t>
            </a:r>
            <a:br>
              <a:rPr lang="pt-BR" sz="1200" dirty="0">
                <a:solidFill>
                  <a:schemeClr val="tx1">
                    <a:lumMod val="65000"/>
                    <a:lumOff val="35000"/>
                  </a:schemeClr>
                </a:solidFill>
                <a:latin typeface="Century Gothic" panose="020B0502020202020204" pitchFamily="34" charset="0"/>
              </a:rPr>
            </a:br>
            <a:r>
              <a:rPr lang="pt-BR" sz="1200" dirty="0">
                <a:solidFill>
                  <a:schemeClr val="tx1">
                    <a:lumMod val="65000"/>
                    <a:lumOff val="35000"/>
                  </a:schemeClr>
                </a:solidFill>
                <a:latin typeface="Century Gothic" panose="020B0502020202020204" pitchFamily="34" charset="0"/>
              </a:rPr>
              <a:t>termo de abertura </a:t>
            </a:r>
            <a:br>
              <a:rPr lang="pt-BR" sz="1200" dirty="0">
                <a:solidFill>
                  <a:schemeClr val="tx1">
                    <a:lumMod val="65000"/>
                    <a:lumOff val="35000"/>
                  </a:schemeClr>
                </a:solidFill>
                <a:latin typeface="Century Gothic" panose="020B0502020202020204" pitchFamily="34" charset="0"/>
              </a:rPr>
            </a:br>
            <a:r>
              <a:rPr lang="pt-BR" sz="1200" dirty="0">
                <a:solidFill>
                  <a:schemeClr val="tx1">
                    <a:lumMod val="65000"/>
                    <a:lumOff val="35000"/>
                  </a:schemeClr>
                </a:solidFill>
                <a:latin typeface="Century Gothic" panose="020B0502020202020204" pitchFamily="34" charset="0"/>
              </a:rPr>
              <a:t>de projeto. </a:t>
            </a:r>
          </a:p>
        </p:txBody>
      </p:sp>
      <p:sp>
        <p:nvSpPr>
          <p:cNvPr id="25" name="Oval 24">
            <a:extLst>
              <a:ext uri="{FF2B5EF4-FFF2-40B4-BE49-F238E27FC236}">
                <a16:creationId xmlns:a16="http://schemas.microsoft.com/office/drawing/2014/main" id="{284516DD-02CE-041D-3C29-CF79B2C47D02}"/>
              </a:ext>
            </a:extLst>
          </p:cNvPr>
          <p:cNvSpPr/>
          <p:nvPr/>
        </p:nvSpPr>
        <p:spPr>
          <a:xfrm>
            <a:off x="1134045" y="671002"/>
            <a:ext cx="765810" cy="765810"/>
          </a:xfrm>
          <a:prstGeom prst="ellipse">
            <a:avLst/>
          </a:prstGeom>
          <a:solidFill>
            <a:srgbClr val="FC997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1</a:t>
            </a:r>
          </a:p>
        </p:txBody>
      </p:sp>
      <p:sp>
        <p:nvSpPr>
          <p:cNvPr id="54" name="Oval 53">
            <a:extLst>
              <a:ext uri="{FF2B5EF4-FFF2-40B4-BE49-F238E27FC236}">
                <a16:creationId xmlns:a16="http://schemas.microsoft.com/office/drawing/2014/main" id="{BAAFE93B-7162-E23A-3555-C0C28EA7D334}"/>
              </a:ext>
            </a:extLst>
          </p:cNvPr>
          <p:cNvSpPr/>
          <p:nvPr/>
        </p:nvSpPr>
        <p:spPr>
          <a:xfrm>
            <a:off x="3507975" y="671002"/>
            <a:ext cx="765810" cy="765810"/>
          </a:xfrm>
          <a:prstGeom prst="ellipse">
            <a:avLst/>
          </a:prstGeom>
          <a:solidFill>
            <a:schemeClr val="accent1">
              <a:lumMod val="60000"/>
              <a:lumOff val="4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2</a:t>
            </a:r>
          </a:p>
        </p:txBody>
      </p:sp>
      <p:sp>
        <p:nvSpPr>
          <p:cNvPr id="55" name="Oval 54">
            <a:extLst>
              <a:ext uri="{FF2B5EF4-FFF2-40B4-BE49-F238E27FC236}">
                <a16:creationId xmlns:a16="http://schemas.microsoft.com/office/drawing/2014/main" id="{AE7115E5-A1CC-075B-2AFC-4C0F8C84B931}"/>
              </a:ext>
            </a:extLst>
          </p:cNvPr>
          <p:cNvSpPr/>
          <p:nvPr/>
        </p:nvSpPr>
        <p:spPr>
          <a:xfrm>
            <a:off x="5851908" y="671002"/>
            <a:ext cx="765810" cy="765810"/>
          </a:xfrm>
          <a:prstGeom prst="ellipse">
            <a:avLst/>
          </a:prstGeom>
          <a:solidFill>
            <a:schemeClr val="accent5">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3</a:t>
            </a:r>
          </a:p>
        </p:txBody>
      </p:sp>
      <p:sp>
        <p:nvSpPr>
          <p:cNvPr id="56" name="Oval 55">
            <a:extLst>
              <a:ext uri="{FF2B5EF4-FFF2-40B4-BE49-F238E27FC236}">
                <a16:creationId xmlns:a16="http://schemas.microsoft.com/office/drawing/2014/main" id="{036E559C-D68C-A764-C7B5-A367A29375E5}"/>
              </a:ext>
            </a:extLst>
          </p:cNvPr>
          <p:cNvSpPr/>
          <p:nvPr/>
        </p:nvSpPr>
        <p:spPr>
          <a:xfrm>
            <a:off x="8247324" y="671002"/>
            <a:ext cx="765810" cy="765810"/>
          </a:xfrm>
          <a:prstGeom prst="ellipse">
            <a:avLst/>
          </a:prstGeom>
          <a:solidFill>
            <a:schemeClr val="accent6">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4</a:t>
            </a:r>
          </a:p>
        </p:txBody>
      </p:sp>
      <p:sp>
        <p:nvSpPr>
          <p:cNvPr id="57" name="Oval 56">
            <a:extLst>
              <a:ext uri="{FF2B5EF4-FFF2-40B4-BE49-F238E27FC236}">
                <a16:creationId xmlns:a16="http://schemas.microsoft.com/office/drawing/2014/main" id="{43F5D90F-418A-CA62-7E6D-A1E1588CBA22}"/>
              </a:ext>
            </a:extLst>
          </p:cNvPr>
          <p:cNvSpPr/>
          <p:nvPr/>
        </p:nvSpPr>
        <p:spPr>
          <a:xfrm>
            <a:off x="10492307" y="671002"/>
            <a:ext cx="765810" cy="765810"/>
          </a:xfrm>
          <a:prstGeom prst="ellipse">
            <a:avLst/>
          </a:prstGeom>
          <a:solidFill>
            <a:schemeClr val="accent1">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5</a:t>
            </a:r>
          </a:p>
        </p:txBody>
      </p:sp>
    </p:spTree>
    <p:extLst>
      <p:ext uri="{BB962C8B-B14F-4D97-AF65-F5344CB8AC3E}">
        <p14:creationId xmlns:p14="http://schemas.microsoft.com/office/powerpoint/2010/main" val="2334057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bright="70000" contrast="-70000"/>
            <a:extLst>
              <a:ext uri="{BEBA8EAE-BF5A-486C-A8C5-ECC9F3942E4B}">
                <a14:imgProps xmlns:a14="http://schemas.microsoft.com/office/drawing/2010/main">
                  <a14:imgLayer r:embed="rId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pic>
        <p:nvPicPr>
          <p:cNvPr id="3" name="Picture 2" descr="Fundo abstrato branco">
            <a:extLst>
              <a:ext uri="{FF2B5EF4-FFF2-40B4-BE49-F238E27FC236}">
                <a16:creationId xmlns:a16="http://schemas.microsoft.com/office/drawing/2014/main" id="{0267D289-7097-284D-042D-4191EDAC4291}"/>
              </a:ext>
            </a:extLst>
          </p:cNvPr>
          <p:cNvPicPr>
            <a:picLocks noChangeAspect="1"/>
          </p:cNvPicPr>
          <p:nvPr/>
        </p:nvPicPr>
        <p:blipFill rotWithShape="1">
          <a:blip r:embed="rId5">
            <a:alphaModFix/>
          </a:blip>
          <a:srcRect b="29671"/>
          <a:stretch/>
        </p:blipFill>
        <p:spPr>
          <a:xfrm>
            <a:off x="-1" y="0"/>
            <a:ext cx="12192001" cy="6858000"/>
          </a:xfrm>
          <a:prstGeom prst="rect">
            <a:avLst/>
          </a:prstGeom>
        </p:spPr>
      </p:pic>
      <p:sp>
        <p:nvSpPr>
          <p:cNvPr id="22" name="TextBox 21">
            <a:extLst>
              <a:ext uri="{FF2B5EF4-FFF2-40B4-BE49-F238E27FC236}">
                <a16:creationId xmlns:a16="http://schemas.microsoft.com/office/drawing/2014/main" id="{D0EEF7DF-D503-635E-B992-E06553C7DFC7}"/>
              </a:ext>
            </a:extLst>
          </p:cNvPr>
          <p:cNvSpPr txBox="1"/>
          <p:nvPr/>
        </p:nvSpPr>
        <p:spPr>
          <a:xfrm>
            <a:off x="5760720" y="60276"/>
            <a:ext cx="6372665" cy="424732"/>
          </a:xfrm>
          <a:prstGeom prst="rect">
            <a:avLst/>
          </a:prstGeom>
          <a:noFill/>
          <a:effectLst/>
        </p:spPr>
        <p:txBody>
          <a:bodyPr wrap="square" lIns="91440" tIns="73152" rIns="182880" bIns="73152" rtlCol="0" anchor="t" anchorCtr="0">
            <a:spAutoFit/>
          </a:bodyPr>
          <a:lstStyle/>
          <a:p>
            <a:pPr algn="r" rtl="0"/>
            <a:r>
              <a:rPr lang="pt-BR">
                <a:solidFill>
                  <a:schemeClr val="tx1">
                    <a:lumMod val="65000"/>
                    <a:lumOff val="35000"/>
                  </a:schemeClr>
                </a:solidFill>
                <a:latin typeface="Century Gothic" panose="020B0502020202020204" pitchFamily="34" charset="0"/>
              </a:rPr>
              <a:t>Modelo de plano de projeto por fase de projeto</a:t>
            </a:r>
          </a:p>
        </p:txBody>
      </p:sp>
      <p:sp>
        <p:nvSpPr>
          <p:cNvPr id="2" name="Chevron 1">
            <a:extLst>
              <a:ext uri="{FF2B5EF4-FFF2-40B4-BE49-F238E27FC236}">
                <a16:creationId xmlns:a16="http://schemas.microsoft.com/office/drawing/2014/main" id="{EB32C3FD-271B-83EE-5F32-95722656F58C}"/>
              </a:ext>
            </a:extLst>
          </p:cNvPr>
          <p:cNvSpPr/>
          <p:nvPr/>
        </p:nvSpPr>
        <p:spPr>
          <a:xfrm>
            <a:off x="221635" y="1224792"/>
            <a:ext cx="2575994" cy="909890"/>
          </a:xfrm>
          <a:prstGeom prst="chevron">
            <a:avLst>
              <a:gd name="adj" fmla="val 27269"/>
            </a:avLst>
          </a:prstGeom>
          <a:solidFill>
            <a:srgbClr val="FC99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Título da fase</a:t>
            </a:r>
          </a:p>
        </p:txBody>
      </p:sp>
      <p:sp>
        <p:nvSpPr>
          <p:cNvPr id="41" name="Chevron 40">
            <a:extLst>
              <a:ext uri="{FF2B5EF4-FFF2-40B4-BE49-F238E27FC236}">
                <a16:creationId xmlns:a16="http://schemas.microsoft.com/office/drawing/2014/main" id="{177F1A9C-A991-A1C8-AE2A-EB46740D9CE0}"/>
              </a:ext>
            </a:extLst>
          </p:cNvPr>
          <p:cNvSpPr/>
          <p:nvPr/>
        </p:nvSpPr>
        <p:spPr>
          <a:xfrm>
            <a:off x="2602884" y="1224792"/>
            <a:ext cx="2575993" cy="909890"/>
          </a:xfrm>
          <a:prstGeom prst="chevron">
            <a:avLst>
              <a:gd name="adj" fmla="val 27748"/>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Título da fase</a:t>
            </a:r>
          </a:p>
        </p:txBody>
      </p:sp>
      <p:sp>
        <p:nvSpPr>
          <p:cNvPr id="43" name="Chevron 42">
            <a:extLst>
              <a:ext uri="{FF2B5EF4-FFF2-40B4-BE49-F238E27FC236}">
                <a16:creationId xmlns:a16="http://schemas.microsoft.com/office/drawing/2014/main" id="{22673025-F37D-7D56-57CD-899A00E0A86E}"/>
              </a:ext>
            </a:extLst>
          </p:cNvPr>
          <p:cNvSpPr/>
          <p:nvPr/>
        </p:nvSpPr>
        <p:spPr>
          <a:xfrm>
            <a:off x="4984134" y="1224792"/>
            <a:ext cx="2575991" cy="909890"/>
          </a:xfrm>
          <a:prstGeom prst="chevron">
            <a:avLst>
              <a:gd name="adj" fmla="val 27508"/>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Título da fase</a:t>
            </a:r>
          </a:p>
        </p:txBody>
      </p:sp>
      <p:sp>
        <p:nvSpPr>
          <p:cNvPr id="45" name="Chevron 44">
            <a:extLst>
              <a:ext uri="{FF2B5EF4-FFF2-40B4-BE49-F238E27FC236}">
                <a16:creationId xmlns:a16="http://schemas.microsoft.com/office/drawing/2014/main" id="{DBA48239-EEE5-81A3-655B-F7C76009A896}"/>
              </a:ext>
            </a:extLst>
          </p:cNvPr>
          <p:cNvSpPr/>
          <p:nvPr/>
        </p:nvSpPr>
        <p:spPr>
          <a:xfrm>
            <a:off x="7365384" y="1224792"/>
            <a:ext cx="2575993" cy="909890"/>
          </a:xfrm>
          <a:prstGeom prst="chevron">
            <a:avLst>
              <a:gd name="adj" fmla="val 27029"/>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Título da fase</a:t>
            </a:r>
          </a:p>
        </p:txBody>
      </p:sp>
      <p:sp>
        <p:nvSpPr>
          <p:cNvPr id="47" name="Chevron 46">
            <a:extLst>
              <a:ext uri="{FF2B5EF4-FFF2-40B4-BE49-F238E27FC236}">
                <a16:creationId xmlns:a16="http://schemas.microsoft.com/office/drawing/2014/main" id="{7E7E27C2-2BAB-A78C-47AF-7EADC619660B}"/>
              </a:ext>
            </a:extLst>
          </p:cNvPr>
          <p:cNvSpPr/>
          <p:nvPr/>
        </p:nvSpPr>
        <p:spPr>
          <a:xfrm>
            <a:off x="9746636" y="1224792"/>
            <a:ext cx="2266132" cy="909890"/>
          </a:xfrm>
          <a:prstGeom prst="chevron">
            <a:avLst>
              <a:gd name="adj" fmla="val 27508"/>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Título da fase</a:t>
            </a:r>
          </a:p>
        </p:txBody>
      </p:sp>
      <p:sp>
        <p:nvSpPr>
          <p:cNvPr id="49" name="Rectangle 48">
            <a:extLst>
              <a:ext uri="{FF2B5EF4-FFF2-40B4-BE49-F238E27FC236}">
                <a16:creationId xmlns:a16="http://schemas.microsoft.com/office/drawing/2014/main" id="{8FC47905-7F07-F8EA-6917-FC6986070EB9}"/>
              </a:ext>
            </a:extLst>
          </p:cNvPr>
          <p:cNvSpPr/>
          <p:nvPr/>
        </p:nvSpPr>
        <p:spPr>
          <a:xfrm>
            <a:off x="9746636" y="2207612"/>
            <a:ext cx="2266132" cy="420246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p:txBody>
      </p:sp>
      <p:sp>
        <p:nvSpPr>
          <p:cNvPr id="50" name="Rectangle 49">
            <a:extLst>
              <a:ext uri="{FF2B5EF4-FFF2-40B4-BE49-F238E27FC236}">
                <a16:creationId xmlns:a16="http://schemas.microsoft.com/office/drawing/2014/main" id="{82B357B5-869F-E098-359D-F8B23DCFF086}"/>
              </a:ext>
            </a:extLst>
          </p:cNvPr>
          <p:cNvSpPr/>
          <p:nvPr/>
        </p:nvSpPr>
        <p:spPr>
          <a:xfrm>
            <a:off x="7365385" y="2207612"/>
            <a:ext cx="2266132" cy="420246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p:txBody>
      </p:sp>
      <p:sp>
        <p:nvSpPr>
          <p:cNvPr id="51" name="Rectangle 50">
            <a:extLst>
              <a:ext uri="{FF2B5EF4-FFF2-40B4-BE49-F238E27FC236}">
                <a16:creationId xmlns:a16="http://schemas.microsoft.com/office/drawing/2014/main" id="{953BE353-2480-503D-CF6E-9D4D7B87362D}"/>
              </a:ext>
            </a:extLst>
          </p:cNvPr>
          <p:cNvSpPr/>
          <p:nvPr/>
        </p:nvSpPr>
        <p:spPr>
          <a:xfrm>
            <a:off x="4984135" y="2207612"/>
            <a:ext cx="2266132" cy="420246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p:txBody>
      </p:sp>
      <p:sp>
        <p:nvSpPr>
          <p:cNvPr id="52" name="Rectangle 51">
            <a:extLst>
              <a:ext uri="{FF2B5EF4-FFF2-40B4-BE49-F238E27FC236}">
                <a16:creationId xmlns:a16="http://schemas.microsoft.com/office/drawing/2014/main" id="{C5773F61-BE6B-622E-2E89-D7BAEB6FA6B9}"/>
              </a:ext>
            </a:extLst>
          </p:cNvPr>
          <p:cNvSpPr/>
          <p:nvPr/>
        </p:nvSpPr>
        <p:spPr>
          <a:xfrm>
            <a:off x="2602885" y="2207612"/>
            <a:ext cx="2266132" cy="420246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p:txBody>
      </p:sp>
      <p:sp>
        <p:nvSpPr>
          <p:cNvPr id="53" name="Rectangle 52">
            <a:extLst>
              <a:ext uri="{FF2B5EF4-FFF2-40B4-BE49-F238E27FC236}">
                <a16:creationId xmlns:a16="http://schemas.microsoft.com/office/drawing/2014/main" id="{89ADB7BB-5166-DFA6-240D-695638CCE5F1}"/>
              </a:ext>
            </a:extLst>
          </p:cNvPr>
          <p:cNvSpPr/>
          <p:nvPr/>
        </p:nvSpPr>
        <p:spPr>
          <a:xfrm>
            <a:off x="221635" y="2207612"/>
            <a:ext cx="2266132" cy="420246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p:txBody>
      </p:sp>
      <p:sp>
        <p:nvSpPr>
          <p:cNvPr id="25" name="Oval 24">
            <a:extLst>
              <a:ext uri="{FF2B5EF4-FFF2-40B4-BE49-F238E27FC236}">
                <a16:creationId xmlns:a16="http://schemas.microsoft.com/office/drawing/2014/main" id="{284516DD-02CE-041D-3C29-CF79B2C47D02}"/>
              </a:ext>
            </a:extLst>
          </p:cNvPr>
          <p:cNvSpPr/>
          <p:nvPr/>
        </p:nvSpPr>
        <p:spPr>
          <a:xfrm>
            <a:off x="1134045" y="671002"/>
            <a:ext cx="765810" cy="765810"/>
          </a:xfrm>
          <a:prstGeom prst="ellipse">
            <a:avLst/>
          </a:prstGeom>
          <a:solidFill>
            <a:srgbClr val="FC997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1</a:t>
            </a:r>
          </a:p>
        </p:txBody>
      </p:sp>
      <p:sp>
        <p:nvSpPr>
          <p:cNvPr id="54" name="Oval 53">
            <a:extLst>
              <a:ext uri="{FF2B5EF4-FFF2-40B4-BE49-F238E27FC236}">
                <a16:creationId xmlns:a16="http://schemas.microsoft.com/office/drawing/2014/main" id="{BAAFE93B-7162-E23A-3555-C0C28EA7D334}"/>
              </a:ext>
            </a:extLst>
          </p:cNvPr>
          <p:cNvSpPr/>
          <p:nvPr/>
        </p:nvSpPr>
        <p:spPr>
          <a:xfrm>
            <a:off x="3507975" y="671002"/>
            <a:ext cx="765810" cy="765810"/>
          </a:xfrm>
          <a:prstGeom prst="ellipse">
            <a:avLst/>
          </a:prstGeom>
          <a:solidFill>
            <a:schemeClr val="accent1">
              <a:lumMod val="60000"/>
              <a:lumOff val="4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2</a:t>
            </a:r>
          </a:p>
        </p:txBody>
      </p:sp>
      <p:sp>
        <p:nvSpPr>
          <p:cNvPr id="55" name="Oval 54">
            <a:extLst>
              <a:ext uri="{FF2B5EF4-FFF2-40B4-BE49-F238E27FC236}">
                <a16:creationId xmlns:a16="http://schemas.microsoft.com/office/drawing/2014/main" id="{AE7115E5-A1CC-075B-2AFC-4C0F8C84B931}"/>
              </a:ext>
            </a:extLst>
          </p:cNvPr>
          <p:cNvSpPr/>
          <p:nvPr/>
        </p:nvSpPr>
        <p:spPr>
          <a:xfrm>
            <a:off x="5851908" y="671002"/>
            <a:ext cx="765810" cy="765810"/>
          </a:xfrm>
          <a:prstGeom prst="ellipse">
            <a:avLst/>
          </a:prstGeom>
          <a:solidFill>
            <a:schemeClr val="accent5">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3</a:t>
            </a:r>
          </a:p>
        </p:txBody>
      </p:sp>
      <p:sp>
        <p:nvSpPr>
          <p:cNvPr id="56" name="Oval 55">
            <a:extLst>
              <a:ext uri="{FF2B5EF4-FFF2-40B4-BE49-F238E27FC236}">
                <a16:creationId xmlns:a16="http://schemas.microsoft.com/office/drawing/2014/main" id="{036E559C-D68C-A764-C7B5-A367A29375E5}"/>
              </a:ext>
            </a:extLst>
          </p:cNvPr>
          <p:cNvSpPr/>
          <p:nvPr/>
        </p:nvSpPr>
        <p:spPr>
          <a:xfrm>
            <a:off x="8247324" y="671002"/>
            <a:ext cx="765810" cy="765810"/>
          </a:xfrm>
          <a:prstGeom prst="ellipse">
            <a:avLst/>
          </a:prstGeom>
          <a:solidFill>
            <a:schemeClr val="accent6">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4</a:t>
            </a:r>
          </a:p>
        </p:txBody>
      </p:sp>
      <p:sp>
        <p:nvSpPr>
          <p:cNvPr id="57" name="Oval 56">
            <a:extLst>
              <a:ext uri="{FF2B5EF4-FFF2-40B4-BE49-F238E27FC236}">
                <a16:creationId xmlns:a16="http://schemas.microsoft.com/office/drawing/2014/main" id="{43F5D90F-418A-CA62-7E6D-A1E1588CBA22}"/>
              </a:ext>
            </a:extLst>
          </p:cNvPr>
          <p:cNvSpPr/>
          <p:nvPr/>
        </p:nvSpPr>
        <p:spPr>
          <a:xfrm>
            <a:off x="10492307" y="671002"/>
            <a:ext cx="765810" cy="765810"/>
          </a:xfrm>
          <a:prstGeom prst="ellipse">
            <a:avLst/>
          </a:prstGeom>
          <a:solidFill>
            <a:schemeClr val="accent1">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5</a:t>
            </a:r>
          </a:p>
        </p:txBody>
      </p:sp>
      <p:sp>
        <p:nvSpPr>
          <p:cNvPr id="4" name="TextBox 3">
            <a:extLst>
              <a:ext uri="{FF2B5EF4-FFF2-40B4-BE49-F238E27FC236}">
                <a16:creationId xmlns:a16="http://schemas.microsoft.com/office/drawing/2014/main" id="{9FF2653B-4C41-BC89-4ADC-06DC7CFA394F}"/>
              </a:ext>
            </a:extLst>
          </p:cNvPr>
          <p:cNvSpPr txBox="1"/>
          <p:nvPr/>
        </p:nvSpPr>
        <p:spPr>
          <a:xfrm>
            <a:off x="448962" y="6495538"/>
            <a:ext cx="11262535" cy="276999"/>
          </a:xfrm>
          <a:prstGeom prst="rect">
            <a:avLst/>
          </a:prstGeom>
          <a:noFill/>
        </p:spPr>
        <p:txBody>
          <a:bodyPr wrap="square" rtlCol="0">
            <a:spAutoFit/>
          </a:bodyPr>
          <a:lstStyle/>
          <a:p>
            <a:pPr marL="0" marR="0" algn="ctr" rtl="0"/>
            <a:r>
              <a:rPr lang="pt-BR" sz="1200" i="1">
                <a:solidFill>
                  <a:srgbClr val="001033"/>
                </a:solidFill>
                <a:effectLst/>
                <a:latin typeface="Century Gothic" panose="020B0502020202020204" pitchFamily="34" charset="0"/>
                <a:ea typeface="DengXian" panose="02010600030101010101" pitchFamily="2" charset="-122"/>
                <a:cs typeface="Century Gothic" panose="020B0502020202020204" pitchFamily="34" charset="0"/>
              </a:rPr>
              <a:t>Fornecido pela Smartsheet, Inc.</a:t>
            </a:r>
          </a:p>
        </p:txBody>
      </p:sp>
    </p:spTree>
    <p:extLst>
      <p:ext uri="{BB962C8B-B14F-4D97-AF65-F5344CB8AC3E}">
        <p14:creationId xmlns:p14="http://schemas.microsoft.com/office/powerpoint/2010/main" val="1272868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pt-BR" sz="1600" b="1">
                          <a:solidFill>
                            <a:schemeClr val="tx1"/>
                          </a:solidFill>
                          <a:effectLst/>
                          <a:latin typeface="Century Gothic" panose="020B0502020202020204" pitchFamily="34" charset="0"/>
                        </a:rPr>
                        <a:t>AVISO DE ISENÇÃO DE RESPONSABILIDADE</a:t>
                      </a:r>
                    </a:p>
                    <a:p>
                      <a:pPr marL="0" marR="0" rtl="0">
                        <a:spcBef>
                          <a:spcPts val="0"/>
                        </a:spcBef>
                        <a:spcAft>
                          <a:spcPts val="0"/>
                        </a:spcAft>
                      </a:pPr>
                      <a:r>
                        <a:rPr lang="pt-BR" sz="1200" b="0">
                          <a:solidFill>
                            <a:schemeClr val="tx1"/>
                          </a:solidFill>
                          <a:effectLst/>
                          <a:latin typeface="Century Gothic" panose="020B0502020202020204" pitchFamily="34" charset="0"/>
                        </a:rPr>
                        <a:t> </a:t>
                      </a:r>
                    </a:p>
                    <a:p>
                      <a:pPr marL="0" marR="0" rtl="0">
                        <a:spcBef>
                          <a:spcPts val="0"/>
                        </a:spcBef>
                        <a:spcAft>
                          <a:spcPts val="0"/>
                        </a:spcAft>
                      </a:pPr>
                      <a:r>
                        <a:rPr lang="pt-BR" sz="1400" b="0">
                          <a:solidFill>
                            <a:schemeClr val="tx1"/>
                          </a:solidFill>
                          <a:effectLst/>
                          <a:latin typeface="Century Gothic" panose="020B0502020202020204" pitchFamily="34" charset="0"/>
                        </a:rPr>
                        <a:t>Artigos, modelos ou informações disponibilizados pela Smartsheet no site são apenas para referência. Trabalhamos para manter as informações atualizadas e corretas, mas não damos garantia de qualquer natureza, seja explícita ou implícita, a respeito da integridade, precisão, confiabilidade, adequação ou disponibilidade do site ou das informações, dos artigos, dos modelos ou dos gráficos relacionados contidos no site. Portanto, toda confiança que você depositar nas informações será estritamente por sua própria conta e risco.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15891</TotalTime>
  <Words>479</Words>
  <Application>Microsoft Office PowerPoint</Application>
  <PresentationFormat>Widescreen</PresentationFormat>
  <Paragraphs>107</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Sun Ye</cp:lastModifiedBy>
  <cp:revision>193</cp:revision>
  <cp:lastPrinted>2020-08-31T22:23:58Z</cp:lastPrinted>
  <dcterms:created xsi:type="dcterms:W3CDTF">2021-07-07T23:54:57Z</dcterms:created>
  <dcterms:modified xsi:type="dcterms:W3CDTF">2025-05-08T10:29:26Z</dcterms:modified>
</cp:coreProperties>
</file>