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6"/>
  </p:notesMasterIdLst>
  <p:sldIdLst>
    <p:sldId id="357" r:id="rId2"/>
    <p:sldId id="365" r:id="rId3"/>
    <p:sldId id="364" r:id="rId4"/>
    <p:sldId id="356"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9974"/>
    <a:srgbClr val="2E75B6"/>
    <a:srgbClr val="FCBFB3"/>
    <a:srgbClr val="C4F2F1"/>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481" autoAdjust="0"/>
    <p:restoredTop sz="95714"/>
  </p:normalViewPr>
  <p:slideViewPr>
    <p:cSldViewPr snapToGrid="0" snapToObjects="1">
      <p:cViewPr varScale="1">
        <p:scale>
          <a:sx n="107" d="100"/>
          <a:sy n="107" d="100"/>
        </p:scale>
        <p:origin x="540" y="10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1595318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9717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937602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622478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37793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88787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6808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976543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76914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4868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781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9412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633828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4/29/2025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108932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jp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4" name="Picture 3" descr="Fundo abstrato branco">
            <a:extLst>
              <a:ext uri="{FF2B5EF4-FFF2-40B4-BE49-F238E27FC236}">
                <a16:creationId xmlns:a16="http://schemas.microsoft.com/office/drawing/2014/main" id="{BC3FE0F4-9A67-4791-24BF-841475018EFA}"/>
              </a:ext>
            </a:extLst>
          </p:cNvPr>
          <p:cNvPicPr>
            <a:picLocks noChangeAspect="1"/>
          </p:cNvPicPr>
          <p:nvPr/>
        </p:nvPicPr>
        <p:blipFill rotWithShape="1">
          <a:blip r:embed="rId5"/>
          <a:srcRect b="29671"/>
          <a:stretch/>
        </p:blipFill>
        <p:spPr>
          <a:xfrm>
            <a:off x="-1" y="0"/>
            <a:ext cx="12192001" cy="6858000"/>
          </a:xfrm>
          <a:prstGeom prst="rect">
            <a:avLst/>
          </a:prstGeom>
        </p:spPr>
      </p:pic>
      <p:sp>
        <p:nvSpPr>
          <p:cNvPr id="66" name="TextBox 65">
            <a:extLst>
              <a:ext uri="{FF2B5EF4-FFF2-40B4-BE49-F238E27FC236}">
                <a16:creationId xmlns:a16="http://schemas.microsoft.com/office/drawing/2014/main" id="{B5DC4B00-9A07-F250-3630-0DE7C9BF831F}"/>
              </a:ext>
            </a:extLst>
          </p:cNvPr>
          <p:cNvSpPr txBox="1"/>
          <p:nvPr/>
        </p:nvSpPr>
        <p:spPr>
          <a:xfrm>
            <a:off x="249647" y="254470"/>
            <a:ext cx="5846354" cy="1077218"/>
          </a:xfrm>
          <a:prstGeom prst="rect">
            <a:avLst/>
          </a:prstGeom>
          <a:noFill/>
          <a:effectLst/>
        </p:spPr>
        <p:txBody>
          <a:bodyPr wrap="square" rtlCol="0">
            <a:spAutoFit/>
          </a:bodyPr>
          <a:lstStyle/>
          <a:p>
            <a:pPr rtl="0"/>
            <a:r>
              <a:rPr lang="pt-BR" sz="3200" b="1" dirty="0">
                <a:solidFill>
                  <a:schemeClr val="tx1">
                    <a:lumMod val="65000"/>
                    <a:lumOff val="35000"/>
                  </a:schemeClr>
                </a:solidFill>
                <a:latin typeface="Century Gothic" panose="020B0502020202020204" pitchFamily="34" charset="0"/>
              </a:rPr>
              <a:t>Modelo de plano de projeto por fase de projeto</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2001" y="1532147"/>
            <a:ext cx="5794000" cy="4631396"/>
          </a:xfrm>
          <a:prstGeom prst="rect">
            <a:avLst/>
          </a:prstGeom>
          <a:noFill/>
        </p:spPr>
        <p:txBody>
          <a:bodyPr wrap="square" rtlCol="0">
            <a:spAutoFit/>
          </a:bodyPr>
          <a:lstStyle/>
          <a:p>
            <a:pPr algn="l" rtl="0">
              <a:lnSpc>
                <a:spcPct val="150000"/>
              </a:lnSpc>
              <a:spcBef>
                <a:spcPts val="0"/>
              </a:spcBef>
              <a:spcAft>
                <a:spcPts val="1200"/>
              </a:spcAft>
            </a:pPr>
            <a:r>
              <a:rPr lang="pt-BR" sz="1600" b="1" i="0" u="none" strike="noStrike">
                <a:solidFill>
                  <a:srgbClr val="000000"/>
                </a:solidFill>
                <a:effectLst/>
                <a:latin typeface="Century Gothic" panose="020B0502020202020204" pitchFamily="34" charset="0"/>
              </a:rPr>
              <a:t>Quando usar: </a:t>
            </a:r>
            <a:r>
              <a:rPr lang="pt-BR" sz="1600" b="0" i="0" u="none" strike="noStrike">
                <a:solidFill>
                  <a:srgbClr val="000000"/>
                </a:solidFill>
                <a:effectLst/>
                <a:latin typeface="Century Gothic" panose="020B0502020202020204" pitchFamily="34" charset="0"/>
              </a:rPr>
              <a:t>use este modelo de um slide para visualizar seu projeto nas cinco fases oficiais de gerenciamento de projetos (início, planejamento, execução, monitoramento, encerramento), </a:t>
            </a:r>
            <a:br>
              <a:rPr lang="pt-BR" sz="1600" b="0" i="0" u="none" strike="noStrike">
                <a:solidFill>
                  <a:srgbClr val="000000"/>
                </a:solidFill>
                <a:effectLst/>
                <a:latin typeface="Century Gothic" panose="020B0502020202020204" pitchFamily="34" charset="0"/>
              </a:rPr>
            </a:br>
            <a:r>
              <a:rPr lang="pt-BR" sz="1600" b="0" i="0" u="none" strike="noStrike">
                <a:solidFill>
                  <a:srgbClr val="000000"/>
                </a:solidFill>
                <a:effectLst/>
                <a:latin typeface="Century Gothic" panose="020B0502020202020204" pitchFamily="34" charset="0"/>
              </a:rPr>
              <a:t>bem como as tarefas associadas a cada uma.</a:t>
            </a:r>
          </a:p>
          <a:p>
            <a:pPr algn="l" rtl="0">
              <a:lnSpc>
                <a:spcPct val="150000"/>
              </a:lnSpc>
              <a:spcBef>
                <a:spcPts val="0"/>
              </a:spcBef>
              <a:spcAft>
                <a:spcPts val="1200"/>
              </a:spcAft>
            </a:pPr>
            <a:r>
              <a:rPr lang="pt-BR" sz="1600" b="1" i="0" u="none" strike="noStrike" dirty="0">
                <a:solidFill>
                  <a:srgbClr val="000000"/>
                </a:solidFill>
                <a:effectLst/>
                <a:latin typeface="Century Gothic" panose="020B0502020202020204" pitchFamily="34" charset="0"/>
              </a:rPr>
              <a:t>Recursos importantes: </a:t>
            </a:r>
            <a:r>
              <a:rPr lang="pt-BR" sz="1600" b="0" i="0" u="none" strike="noStrike" dirty="0">
                <a:solidFill>
                  <a:srgbClr val="000000"/>
                </a:solidFill>
                <a:effectLst/>
                <a:latin typeface="Century Gothic" panose="020B0502020202020204" pitchFamily="34" charset="0"/>
              </a:rPr>
              <a:t>este modelo separa visualmente as cinco fases do gerenciamento de projetos com cores distintas e ilustra as etapas sequenciais do início ao encerramento. Personalize os dados de amostra para se adequar ao seu projeto e mostrar os resultados de cada fase, ou faça o download da versão em branco e insira os detalhes do projeto.</a:t>
            </a:r>
          </a:p>
        </p:txBody>
      </p:sp>
      <p:pic>
        <p:nvPicPr>
          <p:cNvPr id="2" name="Picture 1">
            <a:extLst>
              <a:ext uri="{FF2B5EF4-FFF2-40B4-BE49-F238E27FC236}">
                <a16:creationId xmlns:a16="http://schemas.microsoft.com/office/drawing/2014/main" id="{414DF9DD-A039-39D2-6275-EA7D445E037F}"/>
              </a:ext>
            </a:extLst>
          </p:cNvPr>
          <p:cNvPicPr>
            <a:picLocks noChangeAspect="1"/>
          </p:cNvPicPr>
          <p:nvPr/>
        </p:nvPicPr>
        <p:blipFill>
          <a:blip r:embed="rId6"/>
          <a:stretch>
            <a:fillRect/>
          </a:stretch>
        </p:blipFill>
        <p:spPr>
          <a:xfrm>
            <a:off x="6473952" y="1645920"/>
            <a:ext cx="5364945" cy="3017781"/>
          </a:xfrm>
          <a:prstGeom prst="rect">
            <a:avLst/>
          </a:prstGeom>
          <a:effectLst>
            <a:outerShdw blurRad="152400" dist="38100" dir="2700000" sx="101000" sy="101000" algn="ctr" rotWithShape="0">
              <a:srgbClr val="000000">
                <a:alpha val="40000"/>
              </a:srgbClr>
            </a:outerShdw>
          </a:effectLst>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3" name="Picture 2" descr="Fundo abstrato branco">
            <a:extLst>
              <a:ext uri="{FF2B5EF4-FFF2-40B4-BE49-F238E27FC236}">
                <a16:creationId xmlns:a16="http://schemas.microsoft.com/office/drawing/2014/main" id="{0267D289-7097-284D-042D-4191EDAC4291}"/>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rtl="0"/>
            <a:r>
              <a:rPr lang="pt-BR">
                <a:solidFill>
                  <a:schemeClr val="tx1">
                    <a:lumMod val="65000"/>
                    <a:lumOff val="35000"/>
                  </a:schemeClr>
                </a:solidFill>
                <a:latin typeface="Century Gothic" panose="020B0502020202020204" pitchFamily="34" charset="0"/>
              </a:rPr>
              <a:t>Modelo de plano de projeto por fase de projeto</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Título da fase</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6"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51" name="Rectangle 50">
            <a:extLst>
              <a:ext uri="{FF2B5EF4-FFF2-40B4-BE49-F238E27FC236}">
                <a16:creationId xmlns:a16="http://schemas.microsoft.com/office/drawing/2014/main" id="{953BE353-2480-503D-CF6E-9D4D7B87362D}"/>
              </a:ext>
            </a:extLst>
          </p:cNvPr>
          <p:cNvSpPr/>
          <p:nvPr/>
        </p:nvSpPr>
        <p:spPr>
          <a:xfrm>
            <a:off x="49841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53" name="Rectangle 52">
            <a:extLst>
              <a:ext uri="{FF2B5EF4-FFF2-40B4-BE49-F238E27FC236}">
                <a16:creationId xmlns:a16="http://schemas.microsoft.com/office/drawing/2014/main" id="{89ADB7BB-5166-DFA6-240D-695638CCE5F1}"/>
              </a:ext>
            </a:extLst>
          </p:cNvPr>
          <p:cNvSpPr/>
          <p:nvPr/>
        </p:nvSpPr>
        <p:spPr>
          <a:xfrm>
            <a:off x="2216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Descrição</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5</a:t>
            </a:r>
          </a:p>
        </p:txBody>
      </p:sp>
    </p:spTree>
    <p:extLst>
      <p:ext uri="{BB962C8B-B14F-4D97-AF65-F5344CB8AC3E}">
        <p14:creationId xmlns:p14="http://schemas.microsoft.com/office/powerpoint/2010/main" val="1272868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74" name="Picture 73" descr="Fundo abstrato branco">
            <a:extLst>
              <a:ext uri="{FF2B5EF4-FFF2-40B4-BE49-F238E27FC236}">
                <a16:creationId xmlns:a16="http://schemas.microsoft.com/office/drawing/2014/main" id="{88CE9707-95A2-55B5-BF57-04CA937758AC}"/>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rtl="0"/>
            <a:r>
              <a:rPr lang="pt-BR" dirty="0">
                <a:solidFill>
                  <a:schemeClr val="tx1">
                    <a:lumMod val="65000"/>
                    <a:lumOff val="35000"/>
                  </a:schemeClr>
                </a:solidFill>
                <a:latin typeface="Century Gothic" panose="020B0502020202020204" pitchFamily="34" charset="0"/>
              </a:rPr>
              <a:t>Modelo de plano de projeto por fase com </a:t>
            </a:r>
            <a:r>
              <a:rPr lang="pt-BR" b="1" dirty="0">
                <a:solidFill>
                  <a:schemeClr val="tx1">
                    <a:lumMod val="65000"/>
                    <a:lumOff val="35000"/>
                  </a:schemeClr>
                </a:solidFill>
                <a:latin typeface="Century Gothic" panose="020B0502020202020204" pitchFamily="34" charset="0"/>
              </a:rPr>
              <a:t>EXEMPLOS</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Início</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Planejamento </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Execução</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Monitoramento</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b="1">
                <a:latin typeface="Century Gothic" panose="020B0502020202020204" pitchFamily="34" charset="0"/>
              </a:rPr>
              <a:t>Encerramento</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6" y="2207612"/>
            <a:ext cx="2266132"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Solicitar feedback das partes interessadas.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Realizar uma revisão pós-implementação para avaliar o andamento do projeto e as lições aprendidas.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Documentar os relatórios finais e arquivar a documentação do projeto para referência futura.</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5" y="2207612"/>
            <a:ext cx="2266132"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Avaliar regularmente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o andamento e o desempenho do projeto em relação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ao plano.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Acompanhar o feedback dos usuários.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Realizar verificações periódicas de garantia de qualidade para garantir que o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produto atenda às expectativas dos usuários.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p:txBody>
      </p:sp>
      <p:sp>
        <p:nvSpPr>
          <p:cNvPr id="51" name="Rectangle 50">
            <a:extLst>
              <a:ext uri="{FF2B5EF4-FFF2-40B4-BE49-F238E27FC236}">
                <a16:creationId xmlns:a16="http://schemas.microsoft.com/office/drawing/2014/main" id="{953BE353-2480-503D-CF6E-9D4D7B87362D}"/>
              </a:ext>
            </a:extLst>
          </p:cNvPr>
          <p:cNvSpPr/>
          <p:nvPr/>
        </p:nvSpPr>
        <p:spPr>
          <a:xfrm>
            <a:off x="4984135" y="2207612"/>
            <a:ext cx="2266132"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Configurar ambientes de teste para garantir a qualidade.</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Realizar sessões de treinamento de usuários.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a:solidFill>
                  <a:schemeClr val="tx1">
                    <a:lumMod val="65000"/>
                    <a:lumOff val="35000"/>
                  </a:schemeClr>
                </a:solidFill>
                <a:latin typeface="Century Gothic" panose="020B0502020202020204" pitchFamily="34" charset="0"/>
              </a:rPr>
              <a:t>Implemente o plano de acordo com o cronograma do projeto.</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5" y="2207612"/>
            <a:ext cx="2266132"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Realizar uma avaliação de necessidades para determinar os requisitos do usuário.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Desenvolver um plano de projeto detalhado, incluindo cronograma, resultados, tarefas, KPIs, orçamento e recursos.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Criar um plano de gerenciamento de riscos para identificar possíveis riscos e estratégias de mitigação.</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p:txBody>
      </p:sp>
      <p:sp>
        <p:nvSpPr>
          <p:cNvPr id="53" name="Rectangle 52">
            <a:extLst>
              <a:ext uri="{FF2B5EF4-FFF2-40B4-BE49-F238E27FC236}">
                <a16:creationId xmlns:a16="http://schemas.microsoft.com/office/drawing/2014/main" id="{89ADB7BB-5166-DFA6-240D-695638CCE5F1}"/>
              </a:ext>
            </a:extLst>
          </p:cNvPr>
          <p:cNvSpPr/>
          <p:nvPr/>
        </p:nvSpPr>
        <p:spPr>
          <a:xfrm>
            <a:off x="221635" y="2207612"/>
            <a:ext cx="2266132" cy="425033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Identificar um problema ou uma necessidade.</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Obter a adesão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ao projeto.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Nomear um gerente de projetos.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Reunir-se com as partes interessadas para definir a meta SMART.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rtl="0">
              <a:buFont typeface="Arial" panose="020B0604020202020204" pitchFamily="34" charset="0"/>
              <a:buChar char="•"/>
            </a:pPr>
            <a:r>
              <a:rPr lang="pt-BR" sz="1200" dirty="0">
                <a:solidFill>
                  <a:schemeClr val="tx1">
                    <a:lumMod val="65000"/>
                    <a:lumOff val="35000"/>
                  </a:schemeClr>
                </a:solidFill>
                <a:latin typeface="Century Gothic" panose="020B0502020202020204" pitchFamily="34" charset="0"/>
              </a:rPr>
              <a:t>Desenvolver o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termo de abertura </a:t>
            </a:r>
            <a:br>
              <a:rPr lang="pt-BR" sz="1200" dirty="0">
                <a:solidFill>
                  <a:schemeClr val="tx1">
                    <a:lumMod val="65000"/>
                    <a:lumOff val="35000"/>
                  </a:schemeClr>
                </a:solidFill>
                <a:latin typeface="Century Gothic" panose="020B0502020202020204" pitchFamily="34" charset="0"/>
              </a:rPr>
            </a:br>
            <a:r>
              <a:rPr lang="pt-BR" sz="1200" dirty="0">
                <a:solidFill>
                  <a:schemeClr val="tx1">
                    <a:lumMod val="65000"/>
                    <a:lumOff val="35000"/>
                  </a:schemeClr>
                </a:solidFill>
                <a:latin typeface="Century Gothic" panose="020B0502020202020204" pitchFamily="34" charset="0"/>
              </a:rPr>
              <a:t>de projeto. </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2800" b="1">
                <a:latin typeface="Century Gothic" panose="020B0502020202020204" pitchFamily="34" charset="0"/>
              </a:rPr>
              <a:t>5</a:t>
            </a:r>
          </a:p>
        </p:txBody>
      </p:sp>
      <p:sp>
        <p:nvSpPr>
          <p:cNvPr id="3" name="TextBox 2">
            <a:extLst>
              <a:ext uri="{FF2B5EF4-FFF2-40B4-BE49-F238E27FC236}">
                <a16:creationId xmlns:a16="http://schemas.microsoft.com/office/drawing/2014/main" id="{EF4FEE01-42D0-C4AB-21B3-2B65E730830D}"/>
              </a:ext>
            </a:extLst>
          </p:cNvPr>
          <p:cNvSpPr txBox="1"/>
          <p:nvPr/>
        </p:nvSpPr>
        <p:spPr>
          <a:xfrm>
            <a:off x="448962" y="6495538"/>
            <a:ext cx="11262535" cy="276999"/>
          </a:xfrm>
          <a:prstGeom prst="rect">
            <a:avLst/>
          </a:prstGeom>
          <a:noFill/>
        </p:spPr>
        <p:txBody>
          <a:bodyPr wrap="square" rtlCol="0">
            <a:spAutoFit/>
          </a:bodyPr>
          <a:lstStyle/>
          <a:p>
            <a:pPr marL="0" marR="0" algn="ctr" rtl="0"/>
            <a:r>
              <a:rPr lang="pt-BR" sz="1200" i="1">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Fornecido pela Smartsheet, Inc.</a:t>
            </a:r>
          </a:p>
        </p:txBody>
      </p:sp>
    </p:spTree>
    <p:extLst>
      <p:ext uri="{BB962C8B-B14F-4D97-AF65-F5344CB8AC3E}">
        <p14:creationId xmlns:p14="http://schemas.microsoft.com/office/powerpoint/2010/main" val="2334057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15888</TotalTime>
  <Words>479</Words>
  <Application>Microsoft Office PowerPoint</Application>
  <PresentationFormat>Widescreen</PresentationFormat>
  <Paragraphs>107</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Sun Ye</cp:lastModifiedBy>
  <cp:revision>192</cp:revision>
  <cp:lastPrinted>2020-08-31T22:23:58Z</cp:lastPrinted>
  <dcterms:created xsi:type="dcterms:W3CDTF">2021-07-07T23:54:57Z</dcterms:created>
  <dcterms:modified xsi:type="dcterms:W3CDTF">2025-04-29T09:50:38Z</dcterms:modified>
</cp:coreProperties>
</file>