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embeddedFontLst>
    <p:embeddedFont>
      <p:font typeface="Century Gothic" panose="020B0502020202020204" pitchFamily="34" charset="0"/>
      <p:regular r:id="rId6"/>
      <p:bold r:id="rId7"/>
      <p:italic r:id="rId8"/>
      <p:boldItalic r:id="rId9"/>
    </p:embeddedFont>
    <p:embeddedFont>
      <p:font typeface="Play" panose="020B0604020202020204"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 autoAdjust="0"/>
    <p:restoredTop sz="97940" autoAdjust="0"/>
  </p:normalViewPr>
  <p:slideViewPr>
    <p:cSldViewPr snapToGrid="0">
      <p:cViewPr varScale="1">
        <p:scale>
          <a:sx n="107" d="100"/>
          <a:sy n="107" d="100"/>
        </p:scale>
        <p:origin x="13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customschemas.google.com/relationships/presentationmetadata" Target="meta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Padrão de triângulo preto, branco e cinza"/>
          <p:cNvPicPr preferRelativeResize="0"/>
          <p:nvPr/>
        </p:nvPicPr>
        <p:blipFill rotWithShape="1">
          <a:blip r:embed="rId4">
            <a:alphaModFix amt="10000"/>
          </a:blip>
          <a:srcRect b="23013"/>
          <a:stretch/>
        </p:blipFill>
        <p:spPr>
          <a:xfrm>
            <a:off x="0" y="-10340"/>
            <a:ext cx="12192000" cy="6878681"/>
          </a:xfrm>
          <a:prstGeom prst="rect">
            <a:avLst/>
          </a:prstGeom>
          <a:noFill/>
          <a:ln>
            <a:noFill/>
          </a:ln>
        </p:spPr>
      </p:pic>
      <p:sp>
        <p:nvSpPr>
          <p:cNvPr id="90" name="Google Shape;90;p1"/>
          <p:cNvSpPr txBox="1"/>
          <p:nvPr/>
        </p:nvSpPr>
        <p:spPr>
          <a:xfrm>
            <a:off x="249647" y="254470"/>
            <a:ext cx="8724024" cy="5971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dirty="0">
                <a:solidFill>
                  <a:srgbClr val="595959"/>
                </a:solidFill>
                <a:latin typeface="Century Gothic"/>
                <a:ea typeface="Century Gothic"/>
                <a:cs typeface="Century Gothic"/>
                <a:sym typeface="Century Gothic"/>
              </a:rPr>
              <a:t>Modelo de plano de trabalho de projeto</a:t>
            </a:r>
          </a:p>
        </p:txBody>
      </p:sp>
      <p:sp>
        <p:nvSpPr>
          <p:cNvPr id="91" name="Google Shape;91;p1"/>
          <p:cNvSpPr txBox="1"/>
          <p:nvPr/>
        </p:nvSpPr>
        <p:spPr>
          <a:xfrm>
            <a:off x="302001" y="1532147"/>
            <a:ext cx="5793900" cy="3939500"/>
          </a:xfrm>
          <a:prstGeom prst="rect">
            <a:avLst/>
          </a:prstGeom>
          <a:noFill/>
          <a:ln>
            <a:noFill/>
          </a:ln>
        </p:spPr>
        <p:txBody>
          <a:bodyPr spcFirstLastPara="1" wrap="square" lIns="91425" tIns="45700" rIns="91425" bIns="45700" anchor="t" anchorCtr="0">
            <a:spAutoFit/>
          </a:bodyPr>
          <a:lstStyle/>
          <a:p>
            <a:pPr marL="0" marR="0" lvl="0" indent="0" algn="l">
              <a:lnSpc>
                <a:spcPct val="150000"/>
              </a:lnSpc>
              <a:spcBef>
                <a:spcPts val="0"/>
              </a:spcBef>
              <a:spcAft>
                <a:spcPts val="0"/>
              </a:spcAft>
              <a:buNone/>
            </a:pPr>
            <a:r>
              <a:rPr lang="pt-BR" sz="1600" b="1" i="0" u="none" strike="noStrike" dirty="0">
                <a:solidFill>
                  <a:srgbClr val="000000"/>
                </a:solidFill>
                <a:latin typeface="Century Gothic"/>
                <a:ea typeface="Century Gothic"/>
                <a:cs typeface="Century Gothic"/>
                <a:sym typeface="Century Gothic"/>
              </a:rPr>
              <a:t>Quando usar: </a:t>
            </a:r>
            <a:r>
              <a:rPr lang="pt-BR" sz="1600" dirty="0">
                <a:latin typeface="Century Gothic"/>
                <a:sym typeface="Century Gothic"/>
              </a:rPr>
              <a:t>use este modelo de um slide para </a:t>
            </a:r>
            <a:r>
              <a:rPr lang="pt-BR" sz="1600" b="0" i="0" u="none" strike="noStrike" dirty="0">
                <a:solidFill>
                  <a:srgbClr val="000000"/>
                </a:solidFill>
                <a:latin typeface="Century Gothic"/>
                <a:ea typeface="Century Gothic"/>
                <a:cs typeface="Century Gothic"/>
                <a:sym typeface="Century Gothic"/>
              </a:rPr>
              <a:t>apresentar os objetivos, o orçamento, os </a:t>
            </a:r>
            <a:r>
              <a:rPr lang="pt-BR" sz="1600" b="0" i="0" u="none" strike="noStrike">
                <a:solidFill>
                  <a:srgbClr val="000000"/>
                </a:solidFill>
                <a:latin typeface="Century Gothic"/>
                <a:ea typeface="Century Gothic"/>
                <a:cs typeface="Century Gothic"/>
                <a:sym typeface="Century Gothic"/>
              </a:rPr>
              <a:t>membros </a:t>
            </a:r>
            <a:br>
              <a:rPr lang="pt-BR" sz="1600" b="0" i="0" u="none" strike="noStrike">
                <a:solidFill>
                  <a:srgbClr val="000000"/>
                </a:solidFill>
                <a:latin typeface="Century Gothic"/>
                <a:ea typeface="Century Gothic"/>
                <a:cs typeface="Century Gothic"/>
                <a:sym typeface="Century Gothic"/>
              </a:rPr>
            </a:br>
            <a:r>
              <a:rPr lang="pt-BR" sz="1600" b="0" i="0" u="none" strike="noStrike">
                <a:solidFill>
                  <a:srgbClr val="000000"/>
                </a:solidFill>
                <a:latin typeface="Century Gothic"/>
                <a:ea typeface="Century Gothic"/>
                <a:cs typeface="Century Gothic"/>
                <a:sym typeface="Century Gothic"/>
              </a:rPr>
              <a:t>da </a:t>
            </a:r>
            <a:r>
              <a:rPr lang="pt-BR" sz="1600" b="0" i="0" u="none" strike="noStrike" dirty="0">
                <a:solidFill>
                  <a:srgbClr val="000000"/>
                </a:solidFill>
                <a:latin typeface="Century Gothic"/>
                <a:ea typeface="Century Gothic"/>
                <a:cs typeface="Century Gothic"/>
                <a:sym typeface="Century Gothic"/>
              </a:rPr>
              <a:t>equipe e o cronograma do plano de trabalho.</a:t>
            </a:r>
          </a:p>
          <a:p>
            <a:pPr marL="0" marR="0" lvl="0" indent="0" algn="l" rtl="0">
              <a:lnSpc>
                <a:spcPct val="150000"/>
              </a:lnSpc>
              <a:spcBef>
                <a:spcPts val="1200"/>
              </a:spcBef>
              <a:spcAft>
                <a:spcPts val="0"/>
              </a:spcAft>
              <a:buNone/>
            </a:pPr>
            <a:r>
              <a:rPr lang="pt-BR" sz="1600" b="1" i="0" u="none" strike="noStrike" dirty="0">
                <a:solidFill>
                  <a:srgbClr val="000000"/>
                </a:solidFill>
                <a:latin typeface="Century Gothic"/>
                <a:ea typeface="Century Gothic"/>
                <a:cs typeface="Century Gothic"/>
                <a:sym typeface="Century Gothic"/>
              </a:rPr>
              <a:t>Recursos importantes: </a:t>
            </a:r>
            <a:r>
              <a:rPr lang="pt-BR" sz="1600" b="0" i="0" u="none" strike="noStrike" dirty="0">
                <a:solidFill>
                  <a:srgbClr val="000000"/>
                </a:solidFill>
                <a:latin typeface="Century Gothic"/>
                <a:ea typeface="Century Gothic"/>
                <a:cs typeface="Century Gothic"/>
                <a:sym typeface="Century Gothic"/>
              </a:rPr>
              <a:t>este modelo inclui espaço para anotar os principais elementos de um plano de projeto, como linhas do tempo, objetivos, orçamento e equipe. As colunas numeradas mostram as tarefas, começando da esquerda para a direita, facilitando aos membros da equipe a compreensão do escopo do projeto e das informações de cada seção. </a:t>
            </a:r>
          </a:p>
        </p:txBody>
      </p:sp>
      <p:pic>
        <p:nvPicPr>
          <p:cNvPr id="3" name="Picture 2">
            <a:extLst>
              <a:ext uri="{FF2B5EF4-FFF2-40B4-BE49-F238E27FC236}">
                <a16:creationId xmlns:a16="http://schemas.microsoft.com/office/drawing/2014/main" id="{0064FEE3-17D8-8231-DE09-F9C99E331B43}"/>
              </a:ext>
            </a:extLst>
          </p:cNvPr>
          <p:cNvPicPr>
            <a:picLocks noChangeAspect="1"/>
          </p:cNvPicPr>
          <p:nvPr/>
        </p:nvPicPr>
        <p:blipFill>
          <a:blip r:embed="rId5"/>
          <a:stretch>
            <a:fillRect/>
          </a:stretch>
        </p:blipFill>
        <p:spPr>
          <a:xfrm>
            <a:off x="6574536" y="1655064"/>
            <a:ext cx="5364945" cy="3017781"/>
          </a:xfrm>
          <a:prstGeom prst="rect">
            <a:avLst/>
          </a:prstGeom>
          <a:effectLst>
            <a:outerShdw blurRad="152400" dist="38100" dir="2700000" sx="101000" sy="101000" algn="c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98"/>
        <p:cNvGrpSpPr/>
        <p:nvPr/>
      </p:nvGrpSpPr>
      <p:grpSpPr>
        <a:xfrm>
          <a:off x="0" y="0"/>
          <a:ext cx="0" cy="0"/>
          <a:chOff x="0" y="0"/>
          <a:chExt cx="0" cy="0"/>
        </a:xfrm>
      </p:grpSpPr>
      <p:pic>
        <p:nvPicPr>
          <p:cNvPr id="99" name="Google Shape;99;p2" descr="Padrão de triângulo preto, branco e cinza"/>
          <p:cNvPicPr preferRelativeResize="0"/>
          <p:nvPr/>
        </p:nvPicPr>
        <p:blipFill rotWithShape="1">
          <a:blip r:embed="rId4">
            <a:alphaModFix amt="10000"/>
          </a:blip>
          <a:srcRect b="79338"/>
          <a:stretch/>
        </p:blipFill>
        <p:spPr>
          <a:xfrm rot="10800000">
            <a:off x="0" y="-10339"/>
            <a:ext cx="12192000" cy="1846142"/>
          </a:xfrm>
          <a:prstGeom prst="rect">
            <a:avLst/>
          </a:prstGeom>
          <a:noFill/>
          <a:ln>
            <a:noFill/>
          </a:ln>
        </p:spPr>
      </p:pic>
      <p:sp>
        <p:nvSpPr>
          <p:cNvPr id="100" name="Google Shape;100;p2"/>
          <p:cNvSpPr/>
          <p:nvPr/>
        </p:nvSpPr>
        <p:spPr>
          <a:xfrm>
            <a:off x="0" y="1795166"/>
            <a:ext cx="12192000" cy="5062834"/>
          </a:xfrm>
          <a:prstGeom prst="rect">
            <a:avLst/>
          </a:prstGeom>
          <a:solidFill>
            <a:srgbClr val="D8D8D8"/>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endParaRPr sz="1800" b="1">
              <a:solidFill>
                <a:srgbClr val="7F7F7F"/>
              </a:solidFill>
              <a:latin typeface="Century Gothic"/>
              <a:ea typeface="Century Gothic"/>
              <a:cs typeface="Century Gothic"/>
              <a:sym typeface="Century Gothic"/>
            </a:endParaRPr>
          </a:p>
        </p:txBody>
      </p:sp>
      <p:sp>
        <p:nvSpPr>
          <p:cNvPr id="101" name="Google Shape;101;p2"/>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800">
                <a:solidFill>
                  <a:srgbClr val="595959"/>
                </a:solidFill>
                <a:latin typeface="Century Gothic"/>
                <a:ea typeface="Century Gothic"/>
                <a:cs typeface="Century Gothic"/>
                <a:sym typeface="Century Gothic"/>
              </a:rPr>
              <a:t>Modelo de plano de trabalho de projeto</a:t>
            </a:r>
          </a:p>
        </p:txBody>
      </p:sp>
      <p:sp>
        <p:nvSpPr>
          <p:cNvPr id="102" name="Google Shape;102;p2"/>
          <p:cNvSpPr/>
          <p:nvPr/>
        </p:nvSpPr>
        <p:spPr>
          <a:xfrm>
            <a:off x="2679550" y="2506467"/>
            <a:ext cx="2103120" cy="3613190"/>
          </a:xfrm>
          <a:prstGeom prst="roundRect">
            <a:avLst>
              <a:gd name="adj" fmla="val 9394"/>
            </a:avLst>
          </a:prstGeom>
          <a:solidFill>
            <a:srgbClr val="498B7E"/>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Texto de amostra</a:t>
            </a:r>
          </a:p>
        </p:txBody>
      </p:sp>
      <p:sp>
        <p:nvSpPr>
          <p:cNvPr id="103" name="Google Shape;103;p2"/>
          <p:cNvSpPr/>
          <p:nvPr/>
        </p:nvSpPr>
        <p:spPr>
          <a:xfrm>
            <a:off x="4939156" y="2506467"/>
            <a:ext cx="2103120" cy="3613190"/>
          </a:xfrm>
          <a:prstGeom prst="roundRect">
            <a:avLst>
              <a:gd name="adj" fmla="val 10433"/>
            </a:avLst>
          </a:prstGeom>
          <a:solidFill>
            <a:srgbClr val="0F4861"/>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Texto de amostra</a:t>
            </a:r>
          </a:p>
        </p:txBody>
      </p:sp>
      <p:sp>
        <p:nvSpPr>
          <p:cNvPr id="104" name="Google Shape;104;p2"/>
          <p:cNvSpPr/>
          <p:nvPr/>
        </p:nvSpPr>
        <p:spPr>
          <a:xfrm>
            <a:off x="7204820" y="2506467"/>
            <a:ext cx="2103120" cy="3613190"/>
          </a:xfrm>
          <a:prstGeom prst="roundRect">
            <a:avLst>
              <a:gd name="adj" fmla="val 9394"/>
            </a:avLst>
          </a:prstGeom>
          <a:solidFill>
            <a:srgbClr val="57C1AB"/>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Texto de amostra</a:t>
            </a:r>
          </a:p>
        </p:txBody>
      </p:sp>
      <p:sp>
        <p:nvSpPr>
          <p:cNvPr id="105" name="Google Shape;105;p2"/>
          <p:cNvSpPr/>
          <p:nvPr/>
        </p:nvSpPr>
        <p:spPr>
          <a:xfrm>
            <a:off x="9455442" y="2506467"/>
            <a:ext cx="2103120" cy="3613190"/>
          </a:xfrm>
          <a:prstGeom prst="roundRect">
            <a:avLst>
              <a:gd name="adj" fmla="val 9914"/>
            </a:avLst>
          </a:prstGeom>
          <a:solidFill>
            <a:srgbClr val="2E75B6"/>
          </a:solidFill>
          <a:ln>
            <a:noFill/>
          </a:ln>
        </p:spPr>
        <p:txBody>
          <a:bodyPr spcFirstLastPara="1" wrap="square" lIns="91425" tIns="274300" rIns="91425" bIns="45700" anchor="t"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Texto de amostra</a:t>
            </a:r>
          </a:p>
        </p:txBody>
      </p:sp>
      <p:sp>
        <p:nvSpPr>
          <p:cNvPr id="106" name="Google Shape;106;p2"/>
          <p:cNvSpPr/>
          <p:nvPr/>
        </p:nvSpPr>
        <p:spPr>
          <a:xfrm>
            <a:off x="3348205" y="1952677"/>
            <a:ext cx="765810" cy="765810"/>
          </a:xfrm>
          <a:prstGeom prst="ellipse">
            <a:avLst/>
          </a:prstGeom>
          <a:solidFill>
            <a:srgbClr val="498B7E"/>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800" b="1">
                <a:solidFill>
                  <a:schemeClr val="lt1"/>
                </a:solidFill>
                <a:latin typeface="Century Gothic"/>
                <a:ea typeface="Century Gothic"/>
                <a:cs typeface="Century Gothic"/>
                <a:sym typeface="Century Gothic"/>
              </a:rPr>
              <a:t>1</a:t>
            </a:r>
          </a:p>
        </p:txBody>
      </p:sp>
      <p:sp>
        <p:nvSpPr>
          <p:cNvPr id="107" name="Google Shape;107;p2"/>
          <p:cNvSpPr/>
          <p:nvPr/>
        </p:nvSpPr>
        <p:spPr>
          <a:xfrm>
            <a:off x="5607811" y="1952677"/>
            <a:ext cx="765810" cy="765810"/>
          </a:xfrm>
          <a:prstGeom prst="ellipse">
            <a:avLst/>
          </a:prstGeom>
          <a:solidFill>
            <a:srgbClr val="0F486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800" b="1">
                <a:solidFill>
                  <a:schemeClr val="lt1"/>
                </a:solidFill>
                <a:latin typeface="Century Gothic"/>
                <a:ea typeface="Century Gothic"/>
                <a:cs typeface="Century Gothic"/>
                <a:sym typeface="Century Gothic"/>
              </a:rPr>
              <a:t>2</a:t>
            </a:r>
          </a:p>
        </p:txBody>
      </p:sp>
      <p:sp>
        <p:nvSpPr>
          <p:cNvPr id="108" name="Google Shape;108;p2"/>
          <p:cNvSpPr/>
          <p:nvPr/>
        </p:nvSpPr>
        <p:spPr>
          <a:xfrm>
            <a:off x="7873475" y="1952677"/>
            <a:ext cx="765810" cy="765810"/>
          </a:xfrm>
          <a:prstGeom prst="ellipse">
            <a:avLst/>
          </a:prstGeom>
          <a:solidFill>
            <a:srgbClr val="57C1AB"/>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800" b="1">
                <a:solidFill>
                  <a:schemeClr val="lt1"/>
                </a:solidFill>
                <a:latin typeface="Century Gothic"/>
                <a:ea typeface="Century Gothic"/>
                <a:cs typeface="Century Gothic"/>
                <a:sym typeface="Century Gothic"/>
              </a:rPr>
              <a:t>3</a:t>
            </a:r>
          </a:p>
        </p:txBody>
      </p:sp>
      <p:sp>
        <p:nvSpPr>
          <p:cNvPr id="109" name="Google Shape;109;p2"/>
          <p:cNvSpPr/>
          <p:nvPr/>
        </p:nvSpPr>
        <p:spPr>
          <a:xfrm>
            <a:off x="10124097" y="1952677"/>
            <a:ext cx="765810" cy="765810"/>
          </a:xfrm>
          <a:prstGeom prst="ellipse">
            <a:avLst/>
          </a:prstGeom>
          <a:solidFill>
            <a:srgbClr val="2E75B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800" b="1">
                <a:solidFill>
                  <a:schemeClr val="lt1"/>
                </a:solidFill>
                <a:latin typeface="Century Gothic"/>
                <a:ea typeface="Century Gothic"/>
                <a:cs typeface="Century Gothic"/>
                <a:sym typeface="Century Gothic"/>
              </a:rPr>
              <a:t>4</a:t>
            </a:r>
          </a:p>
        </p:txBody>
      </p:sp>
      <p:sp>
        <p:nvSpPr>
          <p:cNvPr id="110" name="Google Shape;110;p2"/>
          <p:cNvSpPr/>
          <p:nvPr/>
        </p:nvSpPr>
        <p:spPr>
          <a:xfrm>
            <a:off x="190006" y="3499365"/>
            <a:ext cx="11851574" cy="605494"/>
          </a:xfrm>
          <a:prstGeom prst="roundRect">
            <a:avLst>
              <a:gd name="adj" fmla="val 16667"/>
            </a:avLst>
          </a:prstGeom>
          <a:solidFill>
            <a:srgbClr val="F2F2F2"/>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pt-BR" sz="1800" b="1">
                <a:solidFill>
                  <a:srgbClr val="7F7F7F"/>
                </a:solidFill>
                <a:latin typeface="Century Gothic"/>
                <a:ea typeface="Century Gothic"/>
                <a:cs typeface="Century Gothic"/>
                <a:sym typeface="Century Gothic"/>
              </a:rPr>
              <a:t>A</a:t>
            </a:r>
          </a:p>
        </p:txBody>
      </p:sp>
      <p:sp>
        <p:nvSpPr>
          <p:cNvPr id="111" name="Google Shape;111;p2"/>
          <p:cNvSpPr/>
          <p:nvPr/>
        </p:nvSpPr>
        <p:spPr>
          <a:xfrm>
            <a:off x="190006" y="4282901"/>
            <a:ext cx="11851574" cy="605494"/>
          </a:xfrm>
          <a:prstGeom prst="roundRect">
            <a:avLst>
              <a:gd name="adj" fmla="val 16667"/>
            </a:avLst>
          </a:prstGeom>
          <a:solidFill>
            <a:srgbClr val="F2F2F2"/>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pt-BR" sz="1800" b="1">
                <a:solidFill>
                  <a:srgbClr val="7F7F7F"/>
                </a:solidFill>
                <a:latin typeface="Century Gothic"/>
                <a:ea typeface="Century Gothic"/>
                <a:cs typeface="Century Gothic"/>
                <a:sym typeface="Century Gothic"/>
              </a:rPr>
              <a:t>B</a:t>
            </a:r>
          </a:p>
        </p:txBody>
      </p:sp>
      <p:sp>
        <p:nvSpPr>
          <p:cNvPr id="112" name="Google Shape;112;p2"/>
          <p:cNvSpPr/>
          <p:nvPr/>
        </p:nvSpPr>
        <p:spPr>
          <a:xfrm>
            <a:off x="190006" y="5066438"/>
            <a:ext cx="11851574" cy="605494"/>
          </a:xfrm>
          <a:prstGeom prst="roundRect">
            <a:avLst>
              <a:gd name="adj" fmla="val 16667"/>
            </a:avLst>
          </a:prstGeom>
          <a:solidFill>
            <a:srgbClr val="F2F2F2"/>
          </a:solidFill>
          <a:ln>
            <a:noFill/>
          </a:ln>
        </p:spPr>
        <p:txBody>
          <a:bodyPr spcFirstLastPara="1" wrap="square" lIns="182875" tIns="91425" rIns="182875" bIns="91425" anchor="ctr" anchorCtr="0">
            <a:noAutofit/>
          </a:bodyPr>
          <a:lstStyle/>
          <a:p>
            <a:pPr marL="0" marR="0" lvl="0" indent="0" algn="l" rtl="0">
              <a:spcBef>
                <a:spcPts val="0"/>
              </a:spcBef>
              <a:spcAft>
                <a:spcPts val="0"/>
              </a:spcAft>
              <a:buNone/>
            </a:pPr>
            <a:r>
              <a:rPr lang="pt-BR" sz="1800" b="1">
                <a:solidFill>
                  <a:srgbClr val="7F7F7F"/>
                </a:solidFill>
                <a:latin typeface="Century Gothic"/>
                <a:ea typeface="Century Gothic"/>
                <a:cs typeface="Century Gothic"/>
                <a:sym typeface="Century Gothic"/>
              </a:rPr>
              <a:t>C</a:t>
            </a:r>
          </a:p>
        </p:txBody>
      </p:sp>
      <p:sp>
        <p:nvSpPr>
          <p:cNvPr id="113" name="Google Shape;113;p2"/>
          <p:cNvSpPr/>
          <p:nvPr/>
        </p:nvSpPr>
        <p:spPr>
          <a:xfrm>
            <a:off x="922002" y="3659608"/>
            <a:ext cx="175754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14" name="Google Shape;114;p2"/>
          <p:cNvSpPr/>
          <p:nvPr/>
        </p:nvSpPr>
        <p:spPr>
          <a:xfrm>
            <a:off x="2929912" y="3659608"/>
            <a:ext cx="252820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15" name="Google Shape;115;p2"/>
          <p:cNvSpPr/>
          <p:nvPr/>
        </p:nvSpPr>
        <p:spPr>
          <a:xfrm>
            <a:off x="5708482" y="3659608"/>
            <a:ext cx="3263942"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16" name="Google Shape;116;p2"/>
          <p:cNvSpPr/>
          <p:nvPr/>
        </p:nvSpPr>
        <p:spPr>
          <a:xfrm>
            <a:off x="9222785" y="3659608"/>
            <a:ext cx="2624813"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17" name="Google Shape;117;p2"/>
          <p:cNvSpPr/>
          <p:nvPr/>
        </p:nvSpPr>
        <p:spPr>
          <a:xfrm>
            <a:off x="922002" y="4442033"/>
            <a:ext cx="175754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18" name="Google Shape;118;p2"/>
          <p:cNvSpPr/>
          <p:nvPr/>
        </p:nvSpPr>
        <p:spPr>
          <a:xfrm>
            <a:off x="2929912" y="4442033"/>
            <a:ext cx="252820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19" name="Google Shape;119;p2"/>
          <p:cNvSpPr/>
          <p:nvPr/>
        </p:nvSpPr>
        <p:spPr>
          <a:xfrm>
            <a:off x="5708482" y="4442033"/>
            <a:ext cx="3263942"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20" name="Google Shape;120;p2"/>
          <p:cNvSpPr/>
          <p:nvPr/>
        </p:nvSpPr>
        <p:spPr>
          <a:xfrm>
            <a:off x="9222785" y="4442033"/>
            <a:ext cx="2624813"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21" name="Google Shape;121;p2"/>
          <p:cNvSpPr/>
          <p:nvPr/>
        </p:nvSpPr>
        <p:spPr>
          <a:xfrm>
            <a:off x="922002" y="5224457"/>
            <a:ext cx="175754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22" name="Google Shape;122;p2"/>
          <p:cNvSpPr/>
          <p:nvPr/>
        </p:nvSpPr>
        <p:spPr>
          <a:xfrm>
            <a:off x="2929912" y="5224457"/>
            <a:ext cx="2528208"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23" name="Google Shape;123;p2"/>
          <p:cNvSpPr/>
          <p:nvPr/>
        </p:nvSpPr>
        <p:spPr>
          <a:xfrm>
            <a:off x="5708482" y="5224457"/>
            <a:ext cx="3263942"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24" name="Google Shape;124;p2"/>
          <p:cNvSpPr/>
          <p:nvPr/>
        </p:nvSpPr>
        <p:spPr>
          <a:xfrm>
            <a:off x="9222785" y="5224457"/>
            <a:ext cx="2624813" cy="285008"/>
          </a:xfrm>
          <a:prstGeom prst="homePlate">
            <a:avLst>
              <a:gd name="adj" fmla="val 29205"/>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200">
                <a:solidFill>
                  <a:schemeClr val="lt1"/>
                </a:solidFill>
                <a:latin typeface="Century Gothic"/>
                <a:ea typeface="Century Gothic"/>
                <a:cs typeface="Century Gothic"/>
                <a:sym typeface="Century Gothic"/>
              </a:rPr>
              <a:t>Blocos de trabalho</a:t>
            </a:r>
          </a:p>
        </p:txBody>
      </p:sp>
      <p:sp>
        <p:nvSpPr>
          <p:cNvPr id="125" name="Google Shape;125;p2"/>
          <p:cNvSpPr/>
          <p:nvPr/>
        </p:nvSpPr>
        <p:spPr>
          <a:xfrm>
            <a:off x="2679550" y="6232413"/>
            <a:ext cx="8879012" cy="377833"/>
          </a:xfrm>
          <a:prstGeom prst="roundRect">
            <a:avLst>
              <a:gd name="adj" fmla="val 16667"/>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400" b="1">
                <a:solidFill>
                  <a:schemeClr val="lt1"/>
                </a:solidFill>
                <a:latin typeface="Century Gothic"/>
                <a:ea typeface="Century Gothic"/>
                <a:cs typeface="Century Gothic"/>
                <a:sym typeface="Century Gothic"/>
              </a:rPr>
              <a:t>Fase e marcos</a:t>
            </a:r>
          </a:p>
        </p:txBody>
      </p:sp>
      <p:sp>
        <p:nvSpPr>
          <p:cNvPr id="126" name="Google Shape;126;p2"/>
          <p:cNvSpPr txBox="1"/>
          <p:nvPr/>
        </p:nvSpPr>
        <p:spPr>
          <a:xfrm>
            <a:off x="289109" y="625806"/>
            <a:ext cx="170105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a:solidFill>
                  <a:srgbClr val="595959"/>
                </a:solidFill>
                <a:latin typeface="Century Gothic"/>
                <a:ea typeface="Century Gothic"/>
                <a:cs typeface="Century Gothic"/>
                <a:sym typeface="Century Gothic"/>
              </a:rPr>
              <a:t>Linha do tempo</a:t>
            </a:r>
          </a:p>
        </p:txBody>
      </p:sp>
      <p:grpSp>
        <p:nvGrpSpPr>
          <p:cNvPr id="127" name="Google Shape;127;p2"/>
          <p:cNvGrpSpPr/>
          <p:nvPr/>
        </p:nvGrpSpPr>
        <p:grpSpPr>
          <a:xfrm>
            <a:off x="1864108" y="565368"/>
            <a:ext cx="765810" cy="765810"/>
            <a:chOff x="8141749" y="818038"/>
            <a:chExt cx="765810" cy="765810"/>
          </a:xfrm>
        </p:grpSpPr>
        <p:sp>
          <p:nvSpPr>
            <p:cNvPr id="128" name="Google Shape;128;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29" name="Google Shape;129;p2" descr="Uma seta branca no centro de um alvo Descrição gerada automaticamente"/>
            <p:cNvPicPr preferRelativeResize="0"/>
            <p:nvPr/>
          </p:nvPicPr>
          <p:blipFill rotWithShape="1">
            <a:blip r:embed="rId5">
              <a:alphaModFix/>
            </a:blip>
            <a:srcRect/>
            <a:stretch/>
          </p:blipFill>
          <p:spPr>
            <a:xfrm>
              <a:off x="8337815" y="969014"/>
              <a:ext cx="457200" cy="457200"/>
            </a:xfrm>
            <a:prstGeom prst="rect">
              <a:avLst/>
            </a:prstGeom>
            <a:noFill/>
            <a:ln>
              <a:noFill/>
            </a:ln>
          </p:spPr>
        </p:pic>
      </p:grpSp>
      <p:sp>
        <p:nvSpPr>
          <p:cNvPr id="130" name="Google Shape;130;p2"/>
          <p:cNvSpPr txBox="1"/>
          <p:nvPr/>
        </p:nvSpPr>
        <p:spPr>
          <a:xfrm>
            <a:off x="2762721" y="657403"/>
            <a:ext cx="26069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rgbClr val="7F7F7F"/>
                </a:solidFill>
                <a:latin typeface="Century Gothic"/>
                <a:ea typeface="Century Gothic"/>
                <a:cs typeface="Century Gothic"/>
                <a:sym typeface="Century Gothic"/>
              </a:rPr>
              <a:t>Objetivo:</a:t>
            </a:r>
          </a:p>
          <a:p>
            <a:pPr marL="0" marR="0" lvl="0" indent="0" algn="l" rtl="0">
              <a:spcBef>
                <a:spcPts val="0"/>
              </a:spcBef>
              <a:spcAft>
                <a:spcPts val="0"/>
              </a:spcAft>
              <a:buNone/>
            </a:pPr>
            <a:r>
              <a:rPr lang="pt-BR" sz="1400">
                <a:solidFill>
                  <a:srgbClr val="7F7F7F"/>
                </a:solidFill>
                <a:latin typeface="Century Gothic"/>
                <a:ea typeface="Century Gothic"/>
                <a:cs typeface="Century Gothic"/>
                <a:sym typeface="Century Gothic"/>
              </a:rPr>
              <a:t>Texto de amostra</a:t>
            </a:r>
          </a:p>
        </p:txBody>
      </p:sp>
      <p:grpSp>
        <p:nvGrpSpPr>
          <p:cNvPr id="131" name="Google Shape;131;p2"/>
          <p:cNvGrpSpPr/>
          <p:nvPr/>
        </p:nvGrpSpPr>
        <p:grpSpPr>
          <a:xfrm>
            <a:off x="5524023" y="565368"/>
            <a:ext cx="765810" cy="765810"/>
            <a:chOff x="6496725" y="804900"/>
            <a:chExt cx="765810" cy="765810"/>
          </a:xfrm>
        </p:grpSpPr>
        <p:sp>
          <p:nvSpPr>
            <p:cNvPr id="132" name="Google Shape;132;p2"/>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3" name="Google Shape;133;p2" descr="Uma pilha de dinheiro com uma linha branca Descrição gerada automaticamente"/>
            <p:cNvPicPr preferRelativeResize="0"/>
            <p:nvPr/>
          </p:nvPicPr>
          <p:blipFill rotWithShape="1">
            <a:blip r:embed="rId6">
              <a:alphaModFix/>
            </a:blip>
            <a:srcRect/>
            <a:stretch/>
          </p:blipFill>
          <p:spPr>
            <a:xfrm>
              <a:off x="6651030" y="943895"/>
              <a:ext cx="457200" cy="457200"/>
            </a:xfrm>
            <a:prstGeom prst="rect">
              <a:avLst/>
            </a:prstGeom>
            <a:noFill/>
            <a:ln>
              <a:noFill/>
            </a:ln>
          </p:spPr>
        </p:pic>
      </p:grpSp>
      <p:sp>
        <p:nvSpPr>
          <p:cNvPr id="134" name="Google Shape;134;p2"/>
          <p:cNvSpPr txBox="1"/>
          <p:nvPr/>
        </p:nvSpPr>
        <p:spPr>
          <a:xfrm>
            <a:off x="6442680" y="657403"/>
            <a:ext cx="26069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rgbClr val="7F7F7F"/>
                </a:solidFill>
                <a:latin typeface="Century Gothic"/>
                <a:ea typeface="Century Gothic"/>
                <a:cs typeface="Century Gothic"/>
                <a:sym typeface="Century Gothic"/>
              </a:rPr>
              <a:t>Orçamento:</a:t>
            </a:r>
          </a:p>
          <a:p>
            <a:pPr marL="0" marR="0" lvl="0" indent="0" algn="l" rtl="0">
              <a:spcBef>
                <a:spcPts val="0"/>
              </a:spcBef>
              <a:spcAft>
                <a:spcPts val="0"/>
              </a:spcAft>
              <a:buNone/>
            </a:pPr>
            <a:r>
              <a:rPr lang="pt-BR" sz="1400">
                <a:solidFill>
                  <a:srgbClr val="7F7F7F"/>
                </a:solidFill>
                <a:latin typeface="Century Gothic"/>
                <a:ea typeface="Century Gothic"/>
                <a:cs typeface="Century Gothic"/>
                <a:sym typeface="Century Gothic"/>
              </a:rPr>
              <a:t>Texto de amostra</a:t>
            </a:r>
          </a:p>
        </p:txBody>
      </p:sp>
      <p:grpSp>
        <p:nvGrpSpPr>
          <p:cNvPr id="135" name="Google Shape;135;p2"/>
          <p:cNvGrpSpPr/>
          <p:nvPr/>
        </p:nvGrpSpPr>
        <p:grpSpPr>
          <a:xfrm>
            <a:off x="9203982" y="565368"/>
            <a:ext cx="765810" cy="765810"/>
            <a:chOff x="9273432" y="818038"/>
            <a:chExt cx="765810" cy="765810"/>
          </a:xfrm>
        </p:grpSpPr>
        <p:sp>
          <p:nvSpPr>
            <p:cNvPr id="136" name="Google Shape;136;p2"/>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7" name="Google Shape;137;p2" descr="Um grupo de pessoas com um círculo Descrição gerada automaticamente"/>
            <p:cNvPicPr preferRelativeResize="0"/>
            <p:nvPr/>
          </p:nvPicPr>
          <p:blipFill rotWithShape="1">
            <a:blip r:embed="rId7">
              <a:alphaModFix/>
            </a:blip>
            <a:srcRect/>
            <a:stretch/>
          </p:blipFill>
          <p:spPr>
            <a:xfrm>
              <a:off x="9427737" y="943323"/>
              <a:ext cx="457200" cy="457200"/>
            </a:xfrm>
            <a:prstGeom prst="rect">
              <a:avLst/>
            </a:prstGeom>
            <a:noFill/>
            <a:ln>
              <a:noFill/>
            </a:ln>
          </p:spPr>
        </p:pic>
      </p:grpSp>
      <p:sp>
        <p:nvSpPr>
          <p:cNvPr id="138" name="Google Shape;138;p2"/>
          <p:cNvSpPr txBox="1"/>
          <p:nvPr/>
        </p:nvSpPr>
        <p:spPr>
          <a:xfrm>
            <a:off x="10112222" y="657403"/>
            <a:ext cx="18516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rgbClr val="7F7F7F"/>
                </a:solidFill>
                <a:latin typeface="Century Gothic"/>
                <a:ea typeface="Century Gothic"/>
                <a:cs typeface="Century Gothic"/>
                <a:sym typeface="Century Gothic"/>
              </a:rPr>
              <a:t>Equipe:</a:t>
            </a:r>
          </a:p>
          <a:p>
            <a:pPr marL="0" marR="0" lvl="0" indent="0" algn="l" rtl="0">
              <a:spcBef>
                <a:spcPts val="0"/>
              </a:spcBef>
              <a:spcAft>
                <a:spcPts val="0"/>
              </a:spcAft>
              <a:buNone/>
            </a:pPr>
            <a:r>
              <a:rPr lang="pt-BR" sz="1400">
                <a:solidFill>
                  <a:srgbClr val="7F7F7F"/>
                </a:solidFill>
                <a:latin typeface="Century Gothic"/>
                <a:ea typeface="Century Gothic"/>
                <a:cs typeface="Century Gothic"/>
                <a:sym typeface="Century Gothic"/>
              </a:rPr>
              <a:t>Texto de amostra</a:t>
            </a:r>
          </a:p>
        </p:txBody>
      </p:sp>
      <p:sp>
        <p:nvSpPr>
          <p:cNvPr id="139" name="Google Shape;139;p2"/>
          <p:cNvSpPr txBox="1"/>
          <p:nvPr/>
        </p:nvSpPr>
        <p:spPr>
          <a:xfrm>
            <a:off x="289109" y="2795657"/>
            <a:ext cx="1574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rgbClr val="595959"/>
                </a:solidFill>
                <a:latin typeface="Century Gothic"/>
                <a:ea typeface="Century Gothic"/>
                <a:cs typeface="Century Gothic"/>
                <a:sym typeface="Century Gothic"/>
              </a:rPr>
              <a:t>Resultados</a:t>
            </a:r>
          </a:p>
        </p:txBody>
      </p:sp>
      <p:grpSp>
        <p:nvGrpSpPr>
          <p:cNvPr id="140" name="Google Shape;140;p2"/>
          <p:cNvGrpSpPr/>
          <p:nvPr/>
        </p:nvGrpSpPr>
        <p:grpSpPr>
          <a:xfrm>
            <a:off x="379838" y="1440788"/>
            <a:ext cx="11269453" cy="142504"/>
            <a:chOff x="379838" y="1524993"/>
            <a:chExt cx="11269453" cy="142504"/>
          </a:xfrm>
        </p:grpSpPr>
        <p:cxnSp>
          <p:nvCxnSpPr>
            <p:cNvPr id="141" name="Google Shape;141;p2"/>
            <p:cNvCxnSpPr/>
            <p:nvPr/>
          </p:nvCxnSpPr>
          <p:spPr>
            <a:xfrm>
              <a:off x="379838" y="1596245"/>
              <a:ext cx="11269453" cy="0"/>
            </a:xfrm>
            <a:prstGeom prst="straightConnector1">
              <a:avLst/>
            </a:prstGeom>
            <a:noFill/>
            <a:ln w="19050" cap="flat" cmpd="sng">
              <a:solidFill>
                <a:srgbClr val="7F7F7F"/>
              </a:solidFill>
              <a:prstDash val="solid"/>
              <a:miter lim="800000"/>
              <a:headEnd type="none" w="sm" len="sm"/>
              <a:tailEnd type="stealth" w="med" len="med"/>
            </a:ln>
          </p:spPr>
        </p:cxnSp>
        <p:sp>
          <p:nvSpPr>
            <p:cNvPr id="142" name="Google Shape;142;p2"/>
            <p:cNvSpPr/>
            <p:nvPr/>
          </p:nvSpPr>
          <p:spPr>
            <a:xfrm>
              <a:off x="2175761" y="1524993"/>
              <a:ext cx="142504" cy="142504"/>
            </a:xfrm>
            <a:prstGeom prst="ellipse">
              <a:avLst/>
            </a:prstGeom>
            <a:solidFill>
              <a:srgbClr val="7F7F7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2"/>
            <p:cNvSpPr/>
            <p:nvPr/>
          </p:nvSpPr>
          <p:spPr>
            <a:xfrm>
              <a:off x="5830784" y="1524993"/>
              <a:ext cx="142504" cy="142504"/>
            </a:xfrm>
            <a:prstGeom prst="ellipse">
              <a:avLst/>
            </a:prstGeom>
            <a:solidFill>
              <a:srgbClr val="7F7F7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
            <p:cNvSpPr/>
            <p:nvPr/>
          </p:nvSpPr>
          <p:spPr>
            <a:xfrm>
              <a:off x="9515635" y="1524993"/>
              <a:ext cx="142504" cy="142504"/>
            </a:xfrm>
            <a:prstGeom prst="ellipse">
              <a:avLst/>
            </a:prstGeom>
            <a:solidFill>
              <a:srgbClr val="7F7F7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 name="TextBox 1">
            <a:extLst>
              <a:ext uri="{FF2B5EF4-FFF2-40B4-BE49-F238E27FC236}">
                <a16:creationId xmlns:a16="http://schemas.microsoft.com/office/drawing/2014/main" id="{C37980F4-25C4-BB88-138B-A0A825E17152}"/>
              </a:ext>
            </a:extLst>
          </p:cNvPr>
          <p:cNvSpPr txBox="1"/>
          <p:nvPr/>
        </p:nvSpPr>
        <p:spPr>
          <a:xfrm>
            <a:off x="448962" y="6598513"/>
            <a:ext cx="11262535" cy="276999"/>
          </a:xfrm>
          <a:prstGeom prst="rect">
            <a:avLst/>
          </a:prstGeom>
          <a:noFill/>
        </p:spPr>
        <p:txBody>
          <a:bodyPr wrap="square" rtlCol="0">
            <a:sp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pt-BR" sz="1600" b="1" u="none" strike="noStrike" cap="none">
                          <a:solidFill>
                            <a:schemeClr val="dk1"/>
                          </a:solidFill>
                          <a:latin typeface="Century Gothic"/>
                          <a:ea typeface="Century Gothic"/>
                          <a:cs typeface="Century Gothic"/>
                          <a:sym typeface="Century Gothic"/>
                        </a:rPr>
                        <a:t>AVISO DE ISENÇÃO DE RESPONSABILIDADE</a:t>
                      </a:r>
                    </a:p>
                    <a:p>
                      <a:pPr marL="0" marR="0" lvl="0" indent="0" algn="l" rtl="0">
                        <a:spcBef>
                          <a:spcPts val="0"/>
                        </a:spcBef>
                        <a:spcAft>
                          <a:spcPts val="0"/>
                        </a:spcAft>
                        <a:buNone/>
                      </a:pPr>
                      <a:r>
                        <a:rPr lang="pt-BR" sz="1200" b="0" u="none" strike="noStrike" cap="none">
                          <a:solidFill>
                            <a:schemeClr val="dk1"/>
                          </a:solidFill>
                          <a:latin typeface="Century Gothic"/>
                          <a:ea typeface="Century Gothic"/>
                          <a:cs typeface="Century Gothic"/>
                          <a:sym typeface="Century Gothic"/>
                        </a:rPr>
                        <a:t> </a:t>
                      </a:r>
                    </a:p>
                    <a:p>
                      <a:pPr marL="0" marR="0" lvl="0" indent="0" algn="l" rtl="0">
                        <a:spcBef>
                          <a:spcPts val="0"/>
                        </a:spcBef>
                        <a:spcAft>
                          <a:spcPts val="0"/>
                        </a:spcAft>
                        <a:buNone/>
                      </a:pPr>
                      <a:r>
                        <a:rPr lang="pt-BR" sz="1400" b="0" u="none" strike="noStrike" cap="none">
                          <a:solidFill>
                            <a:schemeClr val="dk1"/>
                          </a:solidFill>
                          <a:latin typeface="Century Gothic"/>
                          <a:ea typeface="Century Gothic"/>
                          <a:cs typeface="Century Gothic"/>
                          <a:sym typeface="Century Gothic"/>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283</Words>
  <Application>Microsoft Office PowerPoint</Application>
  <PresentationFormat>Widescreen</PresentationFormat>
  <Paragraphs>43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Play</vt:lpstr>
      <vt:lpstr>Arial</vt:lpstr>
      <vt:lpstr>Calibri</vt:lpstr>
      <vt:lpstr>Century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Sun Ye</cp:lastModifiedBy>
  <cp:revision>9</cp:revision>
  <dcterms:created xsi:type="dcterms:W3CDTF">2021-07-07T23:54:57Z</dcterms:created>
  <dcterms:modified xsi:type="dcterms:W3CDTF">2025-05-08T10:06:44Z</dcterms:modified>
</cp:coreProperties>
</file>