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7" r:id="rId2"/>
    <p:sldId id="362" r:id="rId3"/>
    <p:sldId id="363"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C4F2F1"/>
    <a:srgbClr val="FCBFB3"/>
    <a:srgbClr val="FC9974"/>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14" autoAdjust="0"/>
    <p:restoredTop sz="95714"/>
  </p:normalViewPr>
  <p:slideViewPr>
    <p:cSldViewPr snapToGrid="0" snapToObjects="1">
      <p:cViewPr varScale="1">
        <p:scale>
          <a:sx n="107" d="100"/>
          <a:sy n="107" d="100"/>
        </p:scale>
        <p:origin x="1392" y="10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3811620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2542839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2060"/>
            <a:grayscl/>
            <a:extLst>
              <a:ext uri="{BEBA8EAE-BF5A-486C-A8C5-ECC9F3942E4B}">
                <a14:imgProps xmlns:a14="http://schemas.microsoft.com/office/drawing/2010/main">
                  <a14:imgLayer r:embed="rId1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54470"/>
            <a:ext cx="7433106" cy="584775"/>
          </a:xfrm>
          <a:prstGeom prst="rect">
            <a:avLst/>
          </a:prstGeom>
          <a:noFill/>
          <a:effectLst/>
        </p:spPr>
        <p:txBody>
          <a:bodyPr wrap="square" rtlCol="0">
            <a:spAutoFit/>
          </a:bodyPr>
          <a:lstStyle/>
          <a:p>
            <a:pPr rtl="0"/>
            <a:r>
              <a:rPr lang="pt-BR" sz="3200" b="1" dirty="0">
                <a:solidFill>
                  <a:schemeClr val="tx1">
                    <a:lumMod val="65000"/>
                    <a:lumOff val="35000"/>
                  </a:schemeClr>
                </a:solidFill>
                <a:latin typeface="Century Gothic" panose="020B0502020202020204" pitchFamily="34" charset="0"/>
              </a:rPr>
              <a:t>Modelo simples de plano de projeto </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2001" y="1532147"/>
            <a:ext cx="5256827" cy="4631396"/>
          </a:xfrm>
          <a:prstGeom prst="rect">
            <a:avLst/>
          </a:prstGeom>
          <a:noFill/>
        </p:spPr>
        <p:txBody>
          <a:bodyPr wrap="square" rtlCol="0">
            <a:spAutoFit/>
          </a:bodyPr>
          <a:lstStyle/>
          <a:p>
            <a:pPr algn="l" rtl="0">
              <a:lnSpc>
                <a:spcPct val="150000"/>
              </a:lnSpc>
              <a:spcBef>
                <a:spcPts val="0"/>
              </a:spcBef>
              <a:spcAft>
                <a:spcPts val="1200"/>
              </a:spcAft>
            </a:pPr>
            <a:r>
              <a:rPr lang="pt-BR" sz="1600" b="1" i="0" u="none" strike="noStrike" dirty="0">
                <a:solidFill>
                  <a:srgbClr val="000000"/>
                </a:solidFill>
                <a:effectLst/>
                <a:latin typeface="Century Gothic" panose="020B0502020202020204" pitchFamily="34" charset="0"/>
              </a:rPr>
              <a:t>Quando usar: </a:t>
            </a:r>
            <a:r>
              <a:rPr lang="pt-BR" sz="1600" b="0" i="0" u="none" strike="noStrike" dirty="0">
                <a:solidFill>
                  <a:srgbClr val="000000"/>
                </a:solidFill>
                <a:effectLst/>
                <a:latin typeface="Century Gothic" panose="020B0502020202020204" pitchFamily="34" charset="0"/>
              </a:rPr>
              <a:t>este modelo de um slide é ideal para gerentes de projetos que precisam de um formato simples para apresentar resultados, tarefas e cronogramas de tarefas do projeto ao longo de um ano.</a:t>
            </a:r>
          </a:p>
          <a:p>
            <a:pPr algn="l" rtl="0">
              <a:lnSpc>
                <a:spcPct val="150000"/>
              </a:lnSpc>
              <a:spcBef>
                <a:spcPts val="0"/>
              </a:spcBef>
              <a:spcAft>
                <a:spcPts val="1200"/>
              </a:spcAft>
            </a:pPr>
            <a:r>
              <a:rPr lang="pt-BR" sz="1600" b="1" i="0" u="none" strike="noStrike" dirty="0">
                <a:solidFill>
                  <a:srgbClr val="000000"/>
                </a:solidFill>
                <a:effectLst/>
                <a:latin typeface="Century Gothic" panose="020B0502020202020204" pitchFamily="34" charset="0"/>
              </a:rPr>
              <a:t>Recursos importantes: </a:t>
            </a:r>
            <a:r>
              <a:rPr lang="pt-BR" sz="1600" dirty="0">
                <a:solidFill>
                  <a:srgbClr val="000000"/>
                </a:solidFill>
                <a:latin typeface="Century Gothic" panose="020B0502020202020204" pitchFamily="34" charset="0"/>
              </a:rPr>
              <a:t>o layout simples de tabela deste </a:t>
            </a:r>
            <a:r>
              <a:rPr lang="pt-BR" sz="1600" b="0" i="0" u="none" strike="noStrike" dirty="0">
                <a:solidFill>
                  <a:srgbClr val="000000"/>
                </a:solidFill>
                <a:effectLst/>
                <a:latin typeface="Century Gothic" panose="020B0502020202020204" pitchFamily="34" charset="0"/>
              </a:rPr>
              <a:t>modelo inclui um gráfico de barras horizontal que ilustra a duração de cada tarefa. Use o indicador “hoje” para ver facilmente quais tarefas estão concluídas, em andamento ou pendentes. Personalize as tarefas e os cronogramas de acordo com o projeto.</a:t>
            </a:r>
          </a:p>
        </p:txBody>
      </p:sp>
      <p:pic>
        <p:nvPicPr>
          <p:cNvPr id="3" name="Picture 2">
            <a:extLst>
              <a:ext uri="{FF2B5EF4-FFF2-40B4-BE49-F238E27FC236}">
                <a16:creationId xmlns:a16="http://schemas.microsoft.com/office/drawing/2014/main" id="{EECC54F6-3AC4-96F9-198F-340883A20497}"/>
              </a:ext>
            </a:extLst>
          </p:cNvPr>
          <p:cNvPicPr>
            <a:picLocks noChangeAspect="1"/>
          </p:cNvPicPr>
          <p:nvPr/>
        </p:nvPicPr>
        <p:blipFill>
          <a:blip r:embed="rId3"/>
          <a:stretch>
            <a:fillRect/>
          </a:stretch>
        </p:blipFill>
        <p:spPr>
          <a:xfrm>
            <a:off x="6469505" y="1737360"/>
            <a:ext cx="5364945" cy="3017781"/>
          </a:xfrm>
          <a:prstGeom prst="rect">
            <a:avLst/>
          </a:prstGeom>
          <a:effectLst>
            <a:outerShdw blurRad="152400" dist="38100" dir="2700000" sx="101000" sy="101000" algn="ctr" rotWithShape="0">
              <a:srgbClr val="000000">
                <a:alpha val="40000"/>
              </a:srgbClr>
            </a:outerShdw>
          </a:effectLst>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rtl="0"/>
            <a:r>
              <a:rPr lang="pt-BR">
                <a:solidFill>
                  <a:schemeClr val="tx1">
                    <a:lumMod val="65000"/>
                    <a:lumOff val="35000"/>
                  </a:schemeClr>
                </a:solidFill>
                <a:latin typeface="Century Gothic" panose="020B0502020202020204" pitchFamily="34" charset="0"/>
              </a:rPr>
              <a:t>Modelo simples de plano de projeto</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extLst>
              <p:ext uri="{D42A27DB-BD31-4B8C-83A1-F6EECF244321}">
                <p14:modId xmlns:p14="http://schemas.microsoft.com/office/powerpoint/2010/main" val="3869288152"/>
              </p:ext>
            </p:extLst>
          </p:nvPr>
        </p:nvGraphicFramePr>
        <p:xfrm>
          <a:off x="221175" y="555540"/>
          <a:ext cx="11824836" cy="5147676"/>
        </p:xfrm>
        <a:graphic>
          <a:graphicData uri="http://schemas.openxmlformats.org/drawingml/2006/table">
            <a:tbl>
              <a:tblPr firstRow="1" bandRow="1">
                <a:tableStyleId>{5C22544A-7EE6-4342-B048-85BDC9FD1C3A}</a:tableStyleId>
              </a:tblPr>
              <a:tblGrid>
                <a:gridCol w="1305967">
                  <a:extLst>
                    <a:ext uri="{9D8B030D-6E8A-4147-A177-3AD203B41FA5}">
                      <a16:colId xmlns:a16="http://schemas.microsoft.com/office/drawing/2014/main" val="602210714"/>
                    </a:ext>
                  </a:extLst>
                </a:gridCol>
                <a:gridCol w="2737253">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73510">
                <a:tc gridSpan="2">
                  <a:txBody>
                    <a:bodyPr/>
                    <a:lstStyle/>
                    <a:p>
                      <a:endParaRPr lang="en-US" sz="900" b="1"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rtl="0">
                        <a:lnSpc>
                          <a:spcPct val="100000"/>
                        </a:lnSpc>
                      </a:pPr>
                      <a:r>
                        <a:rPr lang="pt-BR" sz="900" b="1">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FEV.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ABR.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MAI.</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AGO.</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SET.</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OUT.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DEZ.</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41574">
                <a:tc>
                  <a:txBody>
                    <a:bodyPr/>
                    <a:lstStyle/>
                    <a:p>
                      <a:pPr rtl="0">
                        <a:lnSpc>
                          <a:spcPct val="100000"/>
                        </a:lnSpc>
                      </a:pPr>
                      <a:r>
                        <a:rPr lang="pt-BR" sz="1200" b="0">
                          <a:solidFill>
                            <a:schemeClr val="tx1"/>
                          </a:solidFill>
                          <a:latin typeface="Century Gothic" panose="020B0502020202020204" pitchFamily="34" charset="0"/>
                        </a:rPr>
                        <a:t>Tarefa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b="0">
                          <a:solidFill>
                            <a:schemeClr val="tx1"/>
                          </a:solidFill>
                          <a:latin typeface="Century Gothic" panose="020B0502020202020204" pitchFamily="34" charset="0"/>
                        </a:rPr>
                        <a:t>Descrição da tarefa</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2965858687"/>
                  </a:ext>
                </a:extLst>
              </a:tr>
              <a:tr h="541574">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b="0">
                          <a:solidFill>
                            <a:schemeClr val="tx1"/>
                          </a:solidFill>
                          <a:latin typeface="Century Gothic" panose="020B0502020202020204" pitchFamily="34" charset="0"/>
                        </a:rPr>
                        <a:t>Descrições adicionais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b="0" kern="1200">
                          <a:solidFill>
                            <a:schemeClr val="tx1"/>
                          </a:solidFill>
                          <a:latin typeface="Century Gothic" panose="020B0502020202020204" pitchFamily="34" charset="0"/>
                          <a:ea typeface="+mn-ea"/>
                          <a:cs typeface="+mn-cs"/>
                        </a:rPr>
                        <a:t>Tarefa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699537522"/>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b="0" kern="1200">
                          <a:solidFill>
                            <a:schemeClr val="tx1"/>
                          </a:solidFill>
                          <a:latin typeface="Century Gothic" panose="020B0502020202020204" pitchFamily="34" charset="0"/>
                          <a:ea typeface="+mn-ea"/>
                          <a:cs typeface="+mn-cs"/>
                        </a:rPr>
                        <a:t>Tarefa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429420927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5013598" y="916378"/>
            <a:ext cx="520939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7" name="Rectangle 36">
            <a:extLst>
              <a:ext uri="{FF2B5EF4-FFF2-40B4-BE49-F238E27FC236}">
                <a16:creationId xmlns:a16="http://schemas.microsoft.com/office/drawing/2014/main" id="{DA846A5C-1419-A704-E526-CBC389A164A6}"/>
              </a:ext>
            </a:extLst>
          </p:cNvPr>
          <p:cNvSpPr/>
          <p:nvPr/>
        </p:nvSpPr>
        <p:spPr>
          <a:xfrm>
            <a:off x="221175" y="6199632"/>
            <a:ext cx="1828800" cy="437700"/>
          </a:xfrm>
          <a:prstGeom prst="rect">
            <a:avLst/>
          </a:prstGeom>
          <a:solidFill>
            <a:schemeClr val="accent6">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solidFill>
                  <a:schemeClr val="tx1"/>
                </a:solidFill>
                <a:latin typeface="Century Gothic" panose="020B0502020202020204" pitchFamily="34" charset="0"/>
              </a:rPr>
              <a:t>Cargo</a:t>
            </a:r>
          </a:p>
        </p:txBody>
      </p:sp>
      <p:sp>
        <p:nvSpPr>
          <p:cNvPr id="39" name="Rectangle 38">
            <a:extLst>
              <a:ext uri="{FF2B5EF4-FFF2-40B4-BE49-F238E27FC236}">
                <a16:creationId xmlns:a16="http://schemas.microsoft.com/office/drawing/2014/main" id="{3FBD1872-4400-036C-02C1-538C574AC292}"/>
              </a:ext>
            </a:extLst>
          </p:cNvPr>
          <p:cNvSpPr/>
          <p:nvPr/>
        </p:nvSpPr>
        <p:spPr>
          <a:xfrm>
            <a:off x="2166912" y="6199632"/>
            <a:ext cx="1828800" cy="437700"/>
          </a:xfrm>
          <a:prstGeom prst="rect">
            <a:avLst/>
          </a:prstGeom>
          <a:solidFill>
            <a:schemeClr val="accent1">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solidFill>
                  <a:schemeClr val="tx1"/>
                </a:solidFill>
                <a:latin typeface="Century Gothic" panose="020B0502020202020204" pitchFamily="34" charset="0"/>
              </a:rPr>
              <a:t>Cargo</a:t>
            </a:r>
          </a:p>
        </p:txBody>
      </p:sp>
      <p:sp>
        <p:nvSpPr>
          <p:cNvPr id="2" name="Rectangle 1">
            <a:extLst>
              <a:ext uri="{FF2B5EF4-FFF2-40B4-BE49-F238E27FC236}">
                <a16:creationId xmlns:a16="http://schemas.microsoft.com/office/drawing/2014/main" id="{D2CF070C-DA75-B498-E0B4-25690F994F0B}"/>
              </a:ext>
            </a:extLst>
          </p:cNvPr>
          <p:cNvSpPr/>
          <p:nvPr/>
        </p:nvSpPr>
        <p:spPr>
          <a:xfrm>
            <a:off x="5086749" y="1453085"/>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EE29CCB4-1E81-F0B3-6D00-C72EA1ABED13}"/>
              </a:ext>
            </a:extLst>
          </p:cNvPr>
          <p:cNvSpPr/>
          <p:nvPr/>
        </p:nvSpPr>
        <p:spPr>
          <a:xfrm>
            <a:off x="5564999" y="1989792"/>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4" name="Rectangle 3">
            <a:extLst>
              <a:ext uri="{FF2B5EF4-FFF2-40B4-BE49-F238E27FC236}">
                <a16:creationId xmlns:a16="http://schemas.microsoft.com/office/drawing/2014/main" id="{9E5EC0A7-FCCD-43A8-C850-09F4A609BBD4}"/>
              </a:ext>
            </a:extLst>
          </p:cNvPr>
          <p:cNvSpPr/>
          <p:nvPr/>
        </p:nvSpPr>
        <p:spPr>
          <a:xfrm>
            <a:off x="6246473" y="2521909"/>
            <a:ext cx="2614063"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5" name="Rectangle 4">
            <a:extLst>
              <a:ext uri="{FF2B5EF4-FFF2-40B4-BE49-F238E27FC236}">
                <a16:creationId xmlns:a16="http://schemas.microsoft.com/office/drawing/2014/main" id="{5A2C3000-3EA0-B71B-23FD-1751C8A3DD7F}"/>
              </a:ext>
            </a:extLst>
          </p:cNvPr>
          <p:cNvSpPr/>
          <p:nvPr/>
        </p:nvSpPr>
        <p:spPr>
          <a:xfrm>
            <a:off x="8862343" y="2521909"/>
            <a:ext cx="2713961" cy="37290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88004AB7-7A58-8799-A709-E4D40ADE233E}"/>
              </a:ext>
            </a:extLst>
          </p:cNvPr>
          <p:cNvSpPr/>
          <p:nvPr/>
        </p:nvSpPr>
        <p:spPr>
          <a:xfrm>
            <a:off x="6246473" y="3079084"/>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FB774F58-268E-58E2-A817-027F10585169}"/>
              </a:ext>
            </a:extLst>
          </p:cNvPr>
          <p:cNvSpPr/>
          <p:nvPr/>
        </p:nvSpPr>
        <p:spPr>
          <a:xfrm>
            <a:off x="6975196" y="3617633"/>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BEF466D2-0938-6E4C-33F1-952CCF03EA70}"/>
              </a:ext>
            </a:extLst>
          </p:cNvPr>
          <p:cNvSpPr/>
          <p:nvPr/>
        </p:nvSpPr>
        <p:spPr>
          <a:xfrm>
            <a:off x="7661777" y="4156182"/>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5F4E53E-29D1-06B7-2237-708F5A52989D}"/>
              </a:ext>
            </a:extLst>
          </p:cNvPr>
          <p:cNvSpPr/>
          <p:nvPr/>
        </p:nvSpPr>
        <p:spPr>
          <a:xfrm>
            <a:off x="8168605" y="4708767"/>
            <a:ext cx="210723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708B9884-0000-6B55-47AD-87FC61680B8E}"/>
              </a:ext>
            </a:extLst>
          </p:cNvPr>
          <p:cNvSpPr/>
          <p:nvPr/>
        </p:nvSpPr>
        <p:spPr>
          <a:xfrm>
            <a:off x="9589259" y="5247688"/>
            <a:ext cx="238156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7" name="Rectangle 16">
            <a:extLst>
              <a:ext uri="{FF2B5EF4-FFF2-40B4-BE49-F238E27FC236}">
                <a16:creationId xmlns:a16="http://schemas.microsoft.com/office/drawing/2014/main" id="{2DE8DEB4-CCE6-947B-BF8A-D48216CB151C}"/>
              </a:ext>
            </a:extLst>
          </p:cNvPr>
          <p:cNvSpPr/>
          <p:nvPr/>
        </p:nvSpPr>
        <p:spPr>
          <a:xfrm>
            <a:off x="5932248" y="5789941"/>
            <a:ext cx="955391" cy="3683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800">
                <a:solidFill>
                  <a:schemeClr val="tx1"/>
                </a:solidFill>
                <a:latin typeface="Century Gothic" panose="020B0502020202020204" pitchFamily="34" charset="0"/>
              </a:rPr>
              <a:t>Hoje</a:t>
            </a:r>
          </a:p>
        </p:txBody>
      </p:sp>
      <p:cxnSp>
        <p:nvCxnSpPr>
          <p:cNvPr id="21" name="Straight Connector 20">
            <a:extLst>
              <a:ext uri="{FF2B5EF4-FFF2-40B4-BE49-F238E27FC236}">
                <a16:creationId xmlns:a16="http://schemas.microsoft.com/office/drawing/2014/main" id="{76617985-0F5F-F5DC-D622-2DF4BAE1E149}"/>
              </a:ext>
            </a:extLst>
          </p:cNvPr>
          <p:cNvCxnSpPr>
            <a:cxnSpLocks/>
            <a:endCxn id="17" idx="0"/>
          </p:cNvCxnSpPr>
          <p:nvPr/>
        </p:nvCxnSpPr>
        <p:spPr>
          <a:xfrm>
            <a:off x="6409944" y="800955"/>
            <a:ext cx="0" cy="4988986"/>
          </a:xfrm>
          <a:prstGeom prst="line">
            <a:avLst/>
          </a:prstGeom>
          <a:ln w="12700">
            <a:prstDash val="sysDash"/>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90407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rtl="0"/>
            <a:r>
              <a:rPr lang="pt-BR" dirty="0">
                <a:solidFill>
                  <a:schemeClr val="tx1">
                    <a:lumMod val="65000"/>
                    <a:lumOff val="35000"/>
                  </a:schemeClr>
                </a:solidFill>
                <a:latin typeface="Century Gothic" panose="020B0502020202020204" pitchFamily="34" charset="0"/>
              </a:rPr>
              <a:t>Modelo simples de plano de projeto com </a:t>
            </a:r>
            <a:r>
              <a:rPr lang="pt-BR" b="1" dirty="0">
                <a:solidFill>
                  <a:schemeClr val="tx1">
                    <a:lumMod val="65000"/>
                    <a:lumOff val="35000"/>
                  </a:schemeClr>
                </a:solidFill>
                <a:latin typeface="Century Gothic" panose="020B0502020202020204" pitchFamily="34" charset="0"/>
              </a:rPr>
              <a:t>EXEMPLOS</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nvGraphicFramePr>
        <p:xfrm>
          <a:off x="221175" y="555540"/>
          <a:ext cx="11824836" cy="5147676"/>
        </p:xfrm>
        <a:graphic>
          <a:graphicData uri="http://schemas.openxmlformats.org/drawingml/2006/table">
            <a:tbl>
              <a:tblPr firstRow="1" bandRow="1">
                <a:tableStyleId>{5C22544A-7EE6-4342-B048-85BDC9FD1C3A}</a:tableStyleId>
              </a:tblPr>
              <a:tblGrid>
                <a:gridCol w="1305967">
                  <a:extLst>
                    <a:ext uri="{9D8B030D-6E8A-4147-A177-3AD203B41FA5}">
                      <a16:colId xmlns:a16="http://schemas.microsoft.com/office/drawing/2014/main" val="602210714"/>
                    </a:ext>
                  </a:extLst>
                </a:gridCol>
                <a:gridCol w="2737253">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73510">
                <a:tc gridSpan="2">
                  <a:txBody>
                    <a:bodyPr/>
                    <a:lstStyle/>
                    <a:p>
                      <a:endParaRPr lang="en-US" sz="900" b="1"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rtl="0">
                        <a:lnSpc>
                          <a:spcPct val="100000"/>
                        </a:lnSpc>
                      </a:pPr>
                      <a:r>
                        <a:rPr lang="pt-BR" sz="900" b="1">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FEV.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ABR.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MAI.</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AGO.</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SET.</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OUT.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pt-BR" sz="900" b="1">
                          <a:solidFill>
                            <a:schemeClr val="tx1"/>
                          </a:solidFill>
                          <a:latin typeface="Century Gothic" panose="020B0502020202020204" pitchFamily="34" charset="0"/>
                        </a:rPr>
                        <a:t>DEZ.</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41574">
                <a:tc>
                  <a:txBody>
                    <a:bodyPr/>
                    <a:lstStyle/>
                    <a:p>
                      <a:pPr rtl="0">
                        <a:lnSpc>
                          <a:spcPct val="100000"/>
                        </a:lnSpc>
                      </a:pPr>
                      <a:r>
                        <a:rPr lang="pt-BR" sz="1200" b="0">
                          <a:solidFill>
                            <a:schemeClr val="tx1"/>
                          </a:solidFill>
                          <a:latin typeface="Century Gothic" panose="020B0502020202020204" pitchFamily="34" charset="0"/>
                        </a:rPr>
                        <a:t>Escopo do projeto</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rtl="0">
                        <a:lnSpc>
                          <a:spcPct val="100000"/>
                        </a:lnSpc>
                      </a:pPr>
                      <a:r>
                        <a:rPr lang="pt-BR" sz="1200" b="0">
                          <a:solidFill>
                            <a:schemeClr val="tx1"/>
                          </a:solidFill>
                          <a:latin typeface="Century Gothic" panose="020B0502020202020204" pitchFamily="34" charset="0"/>
                        </a:rPr>
                        <a:t>Definir metas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2965858687"/>
                  </a:ext>
                </a:extLst>
              </a:tr>
              <a:tr h="541574">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rtl="0">
                        <a:lnSpc>
                          <a:spcPct val="100000"/>
                        </a:lnSpc>
                      </a:pPr>
                      <a:r>
                        <a:rPr lang="pt-BR" sz="1200">
                          <a:solidFill>
                            <a:schemeClr val="tx1"/>
                          </a:solidFill>
                          <a:latin typeface="Century Gothic" panose="020B0502020202020204" pitchFamily="34" charset="0"/>
                        </a:rPr>
                        <a:t>Agendar entrevistas com partes interessadas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541574">
                <a:tc>
                  <a:txBody>
                    <a:bodyPr/>
                    <a:lstStyle/>
                    <a:p>
                      <a:pPr>
                        <a:lnSpc>
                          <a:spcPct val="100000"/>
                        </a:lnSpc>
                      </a:pPr>
                      <a:endParaRPr lang="en-US" sz="1200" b="0" dirty="0">
                        <a:solidFill>
                          <a:srgbClr val="FF0000"/>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rtl="0">
                        <a:lnSpc>
                          <a:spcPct val="100000"/>
                        </a:lnSpc>
                      </a:pPr>
                      <a:r>
                        <a:rPr lang="pt-BR" sz="1200" b="0">
                          <a:solidFill>
                            <a:schemeClr val="tx1"/>
                          </a:solidFill>
                          <a:latin typeface="Century Gothic" panose="020B0502020202020204" pitchFamily="34" charset="0"/>
                        </a:rPr>
                        <a:t>Redigir a declaração de escopo</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b="0" kern="1200">
                          <a:solidFill>
                            <a:schemeClr val="tx1"/>
                          </a:solidFill>
                          <a:latin typeface="Century Gothic" panose="020B0502020202020204" pitchFamily="34" charset="0"/>
                          <a:ea typeface="+mn-ea"/>
                          <a:cs typeface="+mn-cs"/>
                        </a:rPr>
                        <a:t>WBS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r>
                        <a:rPr lang="pt-BR" sz="1200" b="0" kern="1200">
                          <a:solidFill>
                            <a:schemeClr val="tx1"/>
                          </a:solidFill>
                          <a:latin typeface="Century Gothic" panose="020B0502020202020204" pitchFamily="34" charset="0"/>
                          <a:ea typeface="+mn-ea"/>
                          <a:cs typeface="+mn-cs"/>
                        </a:rPr>
                        <a:t>Detalhar tarefas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699537522"/>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pt-BR" sz="1200" b="0" kern="1200">
                          <a:solidFill>
                            <a:schemeClr val="tx1"/>
                          </a:solidFill>
                          <a:latin typeface="Century Gothic" panose="020B0502020202020204" pitchFamily="34" charset="0"/>
                          <a:ea typeface="+mn-ea"/>
                          <a:cs typeface="+mn-cs"/>
                        </a:rPr>
                        <a:t>Atribuir responsabilidades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pt-BR" sz="1200" b="0" kern="1200">
                          <a:solidFill>
                            <a:schemeClr val="tx1"/>
                          </a:solidFill>
                          <a:latin typeface="Century Gothic" panose="020B0502020202020204" pitchFamily="34" charset="0"/>
                          <a:ea typeface="+mn-ea"/>
                          <a:cs typeface="+mn-cs"/>
                        </a:rPr>
                        <a:t>Revisar com as partes interessadas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b="0" kern="1200">
                          <a:solidFill>
                            <a:schemeClr val="tx1"/>
                          </a:solidFill>
                          <a:latin typeface="Century Gothic" panose="020B0502020202020204" pitchFamily="34" charset="0"/>
                          <a:ea typeface="+mn-ea"/>
                          <a:cs typeface="+mn-cs"/>
                        </a:rPr>
                        <a:t>Cronograma do projeto</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r>
                        <a:rPr lang="pt-BR" sz="1200" b="0" kern="1200">
                          <a:solidFill>
                            <a:schemeClr val="tx1"/>
                          </a:solidFill>
                          <a:latin typeface="Century Gothic" panose="020B0502020202020204" pitchFamily="34" charset="0"/>
                          <a:ea typeface="+mn-ea"/>
                          <a:cs typeface="+mn-cs"/>
                        </a:rPr>
                        <a:t>Estimar a duração de cada tarefa</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429420927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pt-BR" sz="1200" b="0" kern="1200">
                          <a:solidFill>
                            <a:schemeClr val="tx1"/>
                          </a:solidFill>
                          <a:latin typeface="Century Gothic" panose="020B0502020202020204" pitchFamily="34" charset="0"/>
                          <a:ea typeface="+mn-ea"/>
                          <a:cs typeface="+mn-cs"/>
                        </a:rPr>
                        <a:t>Definir marcos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pt-BR" sz="1200" b="0" kern="1200">
                          <a:solidFill>
                            <a:schemeClr val="tx1"/>
                          </a:solidFill>
                          <a:latin typeface="Century Gothic" panose="020B0502020202020204" pitchFamily="34" charset="0"/>
                          <a:ea typeface="+mn-ea"/>
                          <a:cs typeface="+mn-cs"/>
                        </a:rPr>
                        <a:t>Preencher um gráfico de Gantt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5013598" y="916378"/>
            <a:ext cx="520939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7" name="Rectangle 36">
            <a:extLst>
              <a:ext uri="{FF2B5EF4-FFF2-40B4-BE49-F238E27FC236}">
                <a16:creationId xmlns:a16="http://schemas.microsoft.com/office/drawing/2014/main" id="{DA846A5C-1419-A704-E526-CBC389A164A6}"/>
              </a:ext>
            </a:extLst>
          </p:cNvPr>
          <p:cNvSpPr/>
          <p:nvPr/>
        </p:nvSpPr>
        <p:spPr>
          <a:xfrm>
            <a:off x="221175" y="6195619"/>
            <a:ext cx="1828800" cy="437700"/>
          </a:xfrm>
          <a:prstGeom prst="rect">
            <a:avLst/>
          </a:prstGeom>
          <a:solidFill>
            <a:schemeClr val="accent6">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a:solidFill>
                  <a:schemeClr val="tx1"/>
                </a:solidFill>
                <a:latin typeface="Century Gothic" panose="020B0502020202020204" pitchFamily="34" charset="0"/>
              </a:rPr>
              <a:t>Cargo</a:t>
            </a:r>
          </a:p>
        </p:txBody>
      </p:sp>
      <p:sp>
        <p:nvSpPr>
          <p:cNvPr id="39" name="Rectangle 38">
            <a:extLst>
              <a:ext uri="{FF2B5EF4-FFF2-40B4-BE49-F238E27FC236}">
                <a16:creationId xmlns:a16="http://schemas.microsoft.com/office/drawing/2014/main" id="{3FBD1872-4400-036C-02C1-538C574AC292}"/>
              </a:ext>
            </a:extLst>
          </p:cNvPr>
          <p:cNvSpPr/>
          <p:nvPr/>
        </p:nvSpPr>
        <p:spPr>
          <a:xfrm>
            <a:off x="2166912" y="6195619"/>
            <a:ext cx="1828800" cy="437700"/>
          </a:xfrm>
          <a:prstGeom prst="rect">
            <a:avLst/>
          </a:prstGeom>
          <a:solidFill>
            <a:schemeClr val="accent1">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1000" dirty="0">
                <a:solidFill>
                  <a:schemeClr val="tx1"/>
                </a:solidFill>
                <a:latin typeface="Century Gothic" panose="020B0502020202020204" pitchFamily="34" charset="0"/>
              </a:rPr>
              <a:t>Cargo</a:t>
            </a:r>
          </a:p>
        </p:txBody>
      </p:sp>
      <p:sp>
        <p:nvSpPr>
          <p:cNvPr id="2" name="Rectangle 1">
            <a:extLst>
              <a:ext uri="{FF2B5EF4-FFF2-40B4-BE49-F238E27FC236}">
                <a16:creationId xmlns:a16="http://schemas.microsoft.com/office/drawing/2014/main" id="{D2CF070C-DA75-B498-E0B4-25690F994F0B}"/>
              </a:ext>
            </a:extLst>
          </p:cNvPr>
          <p:cNvSpPr/>
          <p:nvPr/>
        </p:nvSpPr>
        <p:spPr>
          <a:xfrm>
            <a:off x="5086749" y="1453085"/>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EE29CCB4-1E81-F0B3-6D00-C72EA1ABED13}"/>
              </a:ext>
            </a:extLst>
          </p:cNvPr>
          <p:cNvSpPr/>
          <p:nvPr/>
        </p:nvSpPr>
        <p:spPr>
          <a:xfrm>
            <a:off x="5564999" y="1989792"/>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4" name="Rectangle 3">
            <a:extLst>
              <a:ext uri="{FF2B5EF4-FFF2-40B4-BE49-F238E27FC236}">
                <a16:creationId xmlns:a16="http://schemas.microsoft.com/office/drawing/2014/main" id="{9E5EC0A7-FCCD-43A8-C850-09F4A609BBD4}"/>
              </a:ext>
            </a:extLst>
          </p:cNvPr>
          <p:cNvSpPr/>
          <p:nvPr/>
        </p:nvSpPr>
        <p:spPr>
          <a:xfrm>
            <a:off x="6246473" y="2521909"/>
            <a:ext cx="2614063"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5" name="Rectangle 4">
            <a:extLst>
              <a:ext uri="{FF2B5EF4-FFF2-40B4-BE49-F238E27FC236}">
                <a16:creationId xmlns:a16="http://schemas.microsoft.com/office/drawing/2014/main" id="{5A2C3000-3EA0-B71B-23FD-1751C8A3DD7F}"/>
              </a:ext>
            </a:extLst>
          </p:cNvPr>
          <p:cNvSpPr/>
          <p:nvPr/>
        </p:nvSpPr>
        <p:spPr>
          <a:xfrm>
            <a:off x="8862343" y="2521909"/>
            <a:ext cx="2713961" cy="37290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88004AB7-7A58-8799-A709-E4D40ADE233E}"/>
              </a:ext>
            </a:extLst>
          </p:cNvPr>
          <p:cNvSpPr/>
          <p:nvPr/>
        </p:nvSpPr>
        <p:spPr>
          <a:xfrm>
            <a:off x="6246473" y="3079084"/>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FB774F58-268E-58E2-A817-027F10585169}"/>
              </a:ext>
            </a:extLst>
          </p:cNvPr>
          <p:cNvSpPr/>
          <p:nvPr/>
        </p:nvSpPr>
        <p:spPr>
          <a:xfrm>
            <a:off x="6975196" y="3617633"/>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BEF466D2-0938-6E4C-33F1-952CCF03EA70}"/>
              </a:ext>
            </a:extLst>
          </p:cNvPr>
          <p:cNvSpPr/>
          <p:nvPr/>
        </p:nvSpPr>
        <p:spPr>
          <a:xfrm>
            <a:off x="7661777" y="4156182"/>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5F4E53E-29D1-06B7-2237-708F5A52989D}"/>
              </a:ext>
            </a:extLst>
          </p:cNvPr>
          <p:cNvSpPr/>
          <p:nvPr/>
        </p:nvSpPr>
        <p:spPr>
          <a:xfrm>
            <a:off x="8168605" y="4708767"/>
            <a:ext cx="210723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708B9884-0000-6B55-47AD-87FC61680B8E}"/>
              </a:ext>
            </a:extLst>
          </p:cNvPr>
          <p:cNvSpPr/>
          <p:nvPr/>
        </p:nvSpPr>
        <p:spPr>
          <a:xfrm>
            <a:off x="9589259" y="5247688"/>
            <a:ext cx="238156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7" name="Rectangle 16">
            <a:extLst>
              <a:ext uri="{FF2B5EF4-FFF2-40B4-BE49-F238E27FC236}">
                <a16:creationId xmlns:a16="http://schemas.microsoft.com/office/drawing/2014/main" id="{2DE8DEB4-CCE6-947B-BF8A-D48216CB151C}"/>
              </a:ext>
            </a:extLst>
          </p:cNvPr>
          <p:cNvSpPr/>
          <p:nvPr/>
        </p:nvSpPr>
        <p:spPr>
          <a:xfrm>
            <a:off x="5932248" y="5789941"/>
            <a:ext cx="955391" cy="3683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pt-BR" sz="800">
                <a:solidFill>
                  <a:schemeClr val="tx1"/>
                </a:solidFill>
                <a:latin typeface="Century Gothic" panose="020B0502020202020204" pitchFamily="34" charset="0"/>
              </a:rPr>
              <a:t>Hoje</a:t>
            </a:r>
          </a:p>
        </p:txBody>
      </p:sp>
      <p:cxnSp>
        <p:nvCxnSpPr>
          <p:cNvPr id="21" name="Straight Connector 20">
            <a:extLst>
              <a:ext uri="{FF2B5EF4-FFF2-40B4-BE49-F238E27FC236}">
                <a16:creationId xmlns:a16="http://schemas.microsoft.com/office/drawing/2014/main" id="{76617985-0F5F-F5DC-D622-2DF4BAE1E149}"/>
              </a:ext>
            </a:extLst>
          </p:cNvPr>
          <p:cNvCxnSpPr>
            <a:cxnSpLocks/>
            <a:endCxn id="17" idx="0"/>
          </p:cNvCxnSpPr>
          <p:nvPr/>
        </p:nvCxnSpPr>
        <p:spPr>
          <a:xfrm>
            <a:off x="6409944" y="800955"/>
            <a:ext cx="0" cy="4988986"/>
          </a:xfrm>
          <a:prstGeom prst="line">
            <a:avLst/>
          </a:prstGeom>
          <a:ln w="12700">
            <a:prstDash val="sysDash"/>
          </a:ln>
        </p:spPr>
        <p:style>
          <a:lnRef idx="1">
            <a:schemeClr val="accent2"/>
          </a:lnRef>
          <a:fillRef idx="0">
            <a:schemeClr val="accent2"/>
          </a:fillRef>
          <a:effectRef idx="0">
            <a:schemeClr val="accent2"/>
          </a:effectRef>
          <a:fontRef idx="minor">
            <a:schemeClr val="tx1"/>
          </a:fontRef>
        </p:style>
      </p:cxnSp>
      <p:sp>
        <p:nvSpPr>
          <p:cNvPr id="11" name="TextBox 10">
            <a:extLst>
              <a:ext uri="{FF2B5EF4-FFF2-40B4-BE49-F238E27FC236}">
                <a16:creationId xmlns:a16="http://schemas.microsoft.com/office/drawing/2014/main" id="{2B341BF5-F040-C8D5-B61F-49FE7BE47F39}"/>
              </a:ext>
            </a:extLst>
          </p:cNvPr>
          <p:cNvSpPr txBox="1"/>
          <p:nvPr/>
        </p:nvSpPr>
        <p:spPr>
          <a:xfrm>
            <a:off x="448962" y="6577178"/>
            <a:ext cx="11262535" cy="276999"/>
          </a:xfrm>
          <a:prstGeom prst="rect">
            <a:avLst/>
          </a:prstGeom>
          <a:noFill/>
        </p:spPr>
        <p:txBody>
          <a:bodyPr wrap="square" rtlCol="0">
            <a:spAutoFit/>
          </a:bodyPr>
          <a:lstStyle/>
          <a:p>
            <a:pPr marL="0" marR="0" algn="ctr" rtl="0"/>
            <a:r>
              <a:rPr lang="pt-BR" sz="1200" i="1">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Fornecido pela Smartsheet, Inc.</a:t>
            </a:r>
          </a:p>
        </p:txBody>
      </p:sp>
    </p:spTree>
    <p:extLst>
      <p:ext uri="{BB962C8B-B14F-4D97-AF65-F5344CB8AC3E}">
        <p14:creationId xmlns:p14="http://schemas.microsoft.com/office/powerpoint/2010/main" val="2810846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15327</TotalTime>
  <Words>320</Words>
  <Application>Microsoft Office PowerPoint</Application>
  <PresentationFormat>Widescreen</PresentationFormat>
  <Paragraphs>60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Sun Ye</cp:lastModifiedBy>
  <cp:revision>156</cp:revision>
  <cp:lastPrinted>2020-08-31T22:23:58Z</cp:lastPrinted>
  <dcterms:created xsi:type="dcterms:W3CDTF">2021-07-07T23:54:57Z</dcterms:created>
  <dcterms:modified xsi:type="dcterms:W3CDTF">2025-04-29T09:27:38Z</dcterms:modified>
</cp:coreProperties>
</file>