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Century Gothic" panose="020B0502020202020204" pitchFamily="34" charset="0"/>
      <p:regular r:id="rId15"/>
      <p:bold r:id="rId16"/>
      <p:italic r:id="rId17"/>
      <p:boldItalic r:id="rId18"/>
    </p:embeddedFont>
    <p:embeddedFont>
      <p:font typeface="Play" panose="020B060402020202020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NkLUFK12YSZ3OrmVE9k6VVKckg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8BEAB2-BD21-4F9D-A5C4-23FAC02F6808}">
  <a:tblStyle styleId="{9F8BEAB2-BD21-4F9D-A5C4-23FAC02F680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40A2053-CA6B-45B9-BB66-AA2DCEEF7E4C}" styleName="Table_1">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4" autoAdjust="0"/>
    <p:restoredTop sz="94694"/>
  </p:normalViewPr>
  <p:slideViewPr>
    <p:cSldViewPr snapToGrid="0">
      <p:cViewPr>
        <p:scale>
          <a:sx n="110" d="100"/>
          <a:sy n="110" d="100"/>
        </p:scale>
        <p:origin x="102" y="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0"/>
          </a:blip>
          <a:stretch>
            <a:fillRect/>
          </a:stretch>
        </a:blipFill>
        <a:effectLst/>
      </p:bgPr>
    </p:bg>
    <p:spTree>
      <p:nvGrpSpPr>
        <p:cNvPr id="1" name="Shape 88"/>
        <p:cNvGrpSpPr/>
        <p:nvPr/>
      </p:nvGrpSpPr>
      <p:grpSpPr>
        <a:xfrm>
          <a:off x="0" y="0"/>
          <a:ext cx="0" cy="0"/>
          <a:chOff x="0" y="0"/>
          <a:chExt cx="0" cy="0"/>
        </a:xfrm>
      </p:grpSpPr>
      <p:pic>
        <p:nvPicPr>
          <p:cNvPr id="89" name="Google Shape;89;p1" descr="Padrão 3D ondulado branco"/>
          <p:cNvPicPr preferRelativeResize="0"/>
          <p:nvPr/>
        </p:nvPicPr>
        <p:blipFill rotWithShape="1">
          <a:blip r:embed="rId4">
            <a:alphaModFix amt="20000"/>
          </a:blip>
          <a:srcRect b="2072"/>
          <a:stretch/>
        </p:blipFill>
        <p:spPr>
          <a:xfrm>
            <a:off x="0" y="0"/>
            <a:ext cx="12192000" cy="6858000"/>
          </a:xfrm>
          <a:prstGeom prst="rect">
            <a:avLst/>
          </a:prstGeom>
          <a:noFill/>
          <a:ln>
            <a:noFill/>
          </a:ln>
        </p:spPr>
      </p:pic>
      <p:sp>
        <p:nvSpPr>
          <p:cNvPr id="90" name="Google Shape;90;p1"/>
          <p:cNvSpPr txBox="1"/>
          <p:nvPr/>
        </p:nvSpPr>
        <p:spPr>
          <a:xfrm>
            <a:off x="249647" y="254470"/>
            <a:ext cx="984994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b="1" i="0" u="none" strike="noStrike" cap="none">
                <a:solidFill>
                  <a:srgbClr val="595959"/>
                </a:solidFill>
                <a:latin typeface="Century Gothic"/>
                <a:ea typeface="Century Gothic"/>
                <a:cs typeface="Century Gothic"/>
                <a:sym typeface="Century Gothic"/>
              </a:rPr>
              <a:t>Modelo geral de plano de projeto de três anos</a:t>
            </a:r>
          </a:p>
        </p:txBody>
      </p:sp>
      <p:sp>
        <p:nvSpPr>
          <p:cNvPr id="91" name="Google Shape;91;p1"/>
          <p:cNvSpPr txBox="1"/>
          <p:nvPr/>
        </p:nvSpPr>
        <p:spPr>
          <a:xfrm>
            <a:off x="302001" y="1532147"/>
            <a:ext cx="5297400" cy="267204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pt-BR" sz="1600" b="1" i="0" u="none" strike="noStrike" dirty="0">
                <a:solidFill>
                  <a:srgbClr val="000000"/>
                </a:solidFill>
                <a:latin typeface="Century Gothic"/>
                <a:ea typeface="Century Gothic"/>
                <a:cs typeface="Century Gothic"/>
                <a:sym typeface="Century Gothic"/>
              </a:rPr>
              <a:t>Quando usar: </a:t>
            </a:r>
            <a:r>
              <a:rPr lang="pt-BR" sz="1600" b="0" i="0" u="none" strike="noStrike" dirty="0">
                <a:solidFill>
                  <a:srgbClr val="000000"/>
                </a:solidFill>
                <a:latin typeface="Century Gothic"/>
                <a:ea typeface="Century Gothic"/>
                <a:cs typeface="Century Gothic"/>
                <a:sym typeface="Century Gothic"/>
              </a:rPr>
              <a:t>os gerentes de projeto podem usar o modelo de vários slides para comunicar os conceitos básicos de um plano de projeto de três anos às partes interessadas, incluindo linha do tempo, orçamento e recursos.</a:t>
            </a:r>
          </a:p>
          <a:p>
            <a:pPr marL="0" marR="0" lvl="0" indent="0" algn="l" rtl="0">
              <a:lnSpc>
                <a:spcPct val="150000"/>
              </a:lnSpc>
              <a:spcBef>
                <a:spcPts val="1200"/>
              </a:spcBef>
              <a:spcAft>
                <a:spcPts val="0"/>
              </a:spcAft>
              <a:buNone/>
            </a:pPr>
            <a:r>
              <a:rPr lang="pt-BR" sz="1600" b="1" i="0" u="none" strike="noStrike" dirty="0">
                <a:solidFill>
                  <a:srgbClr val="000000"/>
                </a:solidFill>
                <a:latin typeface="Century Gothic"/>
                <a:ea typeface="Century Gothic"/>
                <a:cs typeface="Century Gothic"/>
                <a:sym typeface="Century Gothic"/>
              </a:rPr>
              <a:t>Recursos importantes: </a:t>
            </a:r>
            <a:r>
              <a:rPr lang="pt-BR" sz="1600" b="0" i="0" u="none" strike="noStrike" dirty="0">
                <a:solidFill>
                  <a:srgbClr val="000000"/>
                </a:solidFill>
                <a:latin typeface="Century Gothic"/>
                <a:ea typeface="Century Gothic"/>
                <a:cs typeface="Century Gothic"/>
                <a:sym typeface="Century Gothic"/>
              </a:rPr>
              <a:t>o modelo fornece um slide para você inserir os resultados de um plano de projeto de três anos consecutivos. Ele também inclui um slide para inserir os detalhes do orçamento e outro para as informações dos recursos, com uma versão em branco e outra com dados de exemplo que você pode personalizar.</a:t>
            </a:r>
          </a:p>
        </p:txBody>
      </p:sp>
      <p:pic>
        <p:nvPicPr>
          <p:cNvPr id="5" name="Picture 4">
            <a:extLst>
              <a:ext uri="{FF2B5EF4-FFF2-40B4-BE49-F238E27FC236}">
                <a16:creationId xmlns:a16="http://schemas.microsoft.com/office/drawing/2014/main" id="{1C5ACA63-F711-2FAF-9348-82BBF5D57589}"/>
              </a:ext>
            </a:extLst>
          </p:cNvPr>
          <p:cNvPicPr>
            <a:picLocks noChangeAspect="1"/>
          </p:cNvPicPr>
          <p:nvPr/>
        </p:nvPicPr>
        <p:blipFill>
          <a:blip r:embed="rId5"/>
          <a:stretch>
            <a:fillRect/>
          </a:stretch>
        </p:blipFill>
        <p:spPr>
          <a:xfrm>
            <a:off x="6306983" y="1261678"/>
            <a:ext cx="4267570" cy="2400508"/>
          </a:xfrm>
          <a:prstGeom prst="rect">
            <a:avLst/>
          </a:prstGeom>
          <a:effectLst>
            <a:outerShdw blurRad="152400" dist="38100" dir="2700000" sx="101000" sy="101000" algn="ctr" rotWithShape="0">
              <a:srgbClr val="000000">
                <a:alpha val="40000"/>
              </a:srgbClr>
            </a:outerShdw>
          </a:effectLst>
        </p:spPr>
      </p:pic>
      <p:pic>
        <p:nvPicPr>
          <p:cNvPr id="10" name="Picture 9">
            <a:extLst>
              <a:ext uri="{FF2B5EF4-FFF2-40B4-BE49-F238E27FC236}">
                <a16:creationId xmlns:a16="http://schemas.microsoft.com/office/drawing/2014/main" id="{DA53C33A-33E3-D82B-6A55-614B828C8F62}"/>
              </a:ext>
            </a:extLst>
          </p:cNvPr>
          <p:cNvPicPr>
            <a:picLocks noChangeAspect="1"/>
          </p:cNvPicPr>
          <p:nvPr/>
        </p:nvPicPr>
        <p:blipFill>
          <a:blip r:embed="rId6"/>
          <a:stretch>
            <a:fillRect/>
          </a:stretch>
        </p:blipFill>
        <p:spPr>
          <a:xfrm>
            <a:off x="7584901" y="2393620"/>
            <a:ext cx="4267570" cy="2400508"/>
          </a:xfrm>
          <a:prstGeom prst="rect">
            <a:avLst/>
          </a:prstGeom>
          <a:effectLst>
            <a:outerShdw blurRad="152400" dist="38100" dir="5400000" sx="101000" sy="101000" algn="ctr" rotWithShape="0">
              <a:srgbClr val="000000">
                <a:alpha val="40000"/>
              </a:srgbClr>
            </a:outerShdw>
          </a:effectLst>
        </p:spPr>
      </p:pic>
      <p:pic>
        <p:nvPicPr>
          <p:cNvPr id="13" name="Picture 12">
            <a:extLst>
              <a:ext uri="{FF2B5EF4-FFF2-40B4-BE49-F238E27FC236}">
                <a16:creationId xmlns:a16="http://schemas.microsoft.com/office/drawing/2014/main" id="{89C6D66E-96CF-7A8A-5385-4373A11E714D}"/>
              </a:ext>
            </a:extLst>
          </p:cNvPr>
          <p:cNvPicPr>
            <a:picLocks noChangeAspect="1"/>
          </p:cNvPicPr>
          <p:nvPr/>
        </p:nvPicPr>
        <p:blipFill>
          <a:blip r:embed="rId7"/>
          <a:stretch>
            <a:fillRect/>
          </a:stretch>
        </p:blipFill>
        <p:spPr>
          <a:xfrm>
            <a:off x="6306983" y="3995824"/>
            <a:ext cx="4267570" cy="2400508"/>
          </a:xfrm>
          <a:prstGeom prst="rect">
            <a:avLst/>
          </a:prstGeom>
          <a:effectLst>
            <a:outerShdw blurRad="152400" dist="38100" dir="2700000" sx="101000" sy="101000" algn="ctr"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10" descr="Padrão 3D ondulado branco"/>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231" name="Google Shape;231;p10"/>
          <p:cNvGrpSpPr/>
          <p:nvPr/>
        </p:nvGrpSpPr>
        <p:grpSpPr>
          <a:xfrm>
            <a:off x="11213623" y="188559"/>
            <a:ext cx="765810" cy="765810"/>
            <a:chOff x="6496725" y="804900"/>
            <a:chExt cx="765810" cy="765810"/>
          </a:xfrm>
        </p:grpSpPr>
        <p:sp>
          <p:nvSpPr>
            <p:cNvPr id="232" name="Google Shape;232;p10"/>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233" name="Google Shape;233;p10" descr="Uma pilha de dinheiro com uma linha branca Descrição gerada automaticamente"/>
            <p:cNvPicPr preferRelativeResize="0"/>
            <p:nvPr/>
          </p:nvPicPr>
          <p:blipFill rotWithShape="1">
            <a:blip r:embed="rId4">
              <a:alphaModFix/>
            </a:blip>
            <a:srcRect/>
            <a:stretch/>
          </p:blipFill>
          <p:spPr>
            <a:xfrm>
              <a:off x="6651030" y="943895"/>
              <a:ext cx="457200" cy="457200"/>
            </a:xfrm>
            <a:prstGeom prst="rect">
              <a:avLst/>
            </a:prstGeom>
            <a:noFill/>
            <a:ln>
              <a:noFill/>
            </a:ln>
          </p:spPr>
        </p:pic>
      </p:grpSp>
      <p:sp>
        <p:nvSpPr>
          <p:cNvPr id="234" name="Google Shape;234;p10"/>
          <p:cNvSpPr txBox="1"/>
          <p:nvPr/>
        </p:nvSpPr>
        <p:spPr>
          <a:xfrm>
            <a:off x="2690483" y="259227"/>
            <a:ext cx="6811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2800" b="1">
                <a:solidFill>
                  <a:srgbClr val="595959"/>
                </a:solidFill>
                <a:latin typeface="Century Gothic"/>
                <a:ea typeface="Century Gothic"/>
                <a:cs typeface="Century Gothic"/>
                <a:sym typeface="Century Gothic"/>
              </a:rPr>
              <a:t>Orçamento da empresa para 20XX</a:t>
            </a:r>
          </a:p>
        </p:txBody>
      </p:sp>
      <p:graphicFrame>
        <p:nvGraphicFramePr>
          <p:cNvPr id="235" name="Google Shape;235;p10"/>
          <p:cNvGraphicFramePr/>
          <p:nvPr>
            <p:extLst>
              <p:ext uri="{D42A27DB-BD31-4B8C-83A1-F6EECF244321}">
                <p14:modId xmlns:p14="http://schemas.microsoft.com/office/powerpoint/2010/main" val="2340306690"/>
              </p:ext>
            </p:extLst>
          </p:nvPr>
        </p:nvGraphicFramePr>
        <p:xfrm>
          <a:off x="218152" y="1199388"/>
          <a:ext cx="11797173" cy="5303625"/>
        </p:xfrm>
        <a:graphic>
          <a:graphicData uri="http://schemas.openxmlformats.org/drawingml/2006/table">
            <a:tbl>
              <a:tblPr>
                <a:noFill/>
                <a:tableStyleId>{9F8BEAB2-BD21-4F9D-A5C4-23FAC02F6808}</a:tableStyleId>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734725">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734725">
                  <a:extLst>
                    <a:ext uri="{9D8B030D-6E8A-4147-A177-3AD203B41FA5}">
                      <a16:colId xmlns:a16="http://schemas.microsoft.com/office/drawing/2014/main" val="20005"/>
                    </a:ext>
                  </a:extLst>
                </a:gridCol>
                <a:gridCol w="734725">
                  <a:extLst>
                    <a:ext uri="{9D8B030D-6E8A-4147-A177-3AD203B41FA5}">
                      <a16:colId xmlns:a16="http://schemas.microsoft.com/office/drawing/2014/main" val="20006"/>
                    </a:ext>
                  </a:extLst>
                </a:gridCol>
                <a:gridCol w="734725">
                  <a:extLst>
                    <a:ext uri="{9D8B030D-6E8A-4147-A177-3AD203B41FA5}">
                      <a16:colId xmlns:a16="http://schemas.microsoft.com/office/drawing/2014/main" val="20007"/>
                    </a:ext>
                  </a:extLst>
                </a:gridCol>
                <a:gridCol w="777240">
                  <a:extLst>
                    <a:ext uri="{9D8B030D-6E8A-4147-A177-3AD203B41FA5}">
                      <a16:colId xmlns:a16="http://schemas.microsoft.com/office/drawing/2014/main" val="20008"/>
                    </a:ext>
                  </a:extLst>
                </a:gridCol>
                <a:gridCol w="734725">
                  <a:extLst>
                    <a:ext uri="{9D8B030D-6E8A-4147-A177-3AD203B41FA5}">
                      <a16:colId xmlns:a16="http://schemas.microsoft.com/office/drawing/2014/main" val="20009"/>
                    </a:ext>
                  </a:extLst>
                </a:gridCol>
                <a:gridCol w="734725">
                  <a:extLst>
                    <a:ext uri="{9D8B030D-6E8A-4147-A177-3AD203B41FA5}">
                      <a16:colId xmlns:a16="http://schemas.microsoft.com/office/drawing/2014/main" val="20010"/>
                    </a:ext>
                  </a:extLst>
                </a:gridCol>
                <a:gridCol w="841248">
                  <a:extLst>
                    <a:ext uri="{9D8B030D-6E8A-4147-A177-3AD203B41FA5}">
                      <a16:colId xmlns:a16="http://schemas.microsoft.com/office/drawing/2014/main" val="20011"/>
                    </a:ext>
                  </a:extLst>
                </a:gridCol>
                <a:gridCol w="734725">
                  <a:extLst>
                    <a:ext uri="{9D8B030D-6E8A-4147-A177-3AD203B41FA5}">
                      <a16:colId xmlns:a16="http://schemas.microsoft.com/office/drawing/2014/main" val="20012"/>
                    </a:ext>
                  </a:extLst>
                </a:gridCol>
                <a:gridCol w="734725">
                  <a:extLst>
                    <a:ext uri="{9D8B030D-6E8A-4147-A177-3AD203B41FA5}">
                      <a16:colId xmlns:a16="http://schemas.microsoft.com/office/drawing/2014/main" val="20013"/>
                    </a:ext>
                  </a:extLst>
                </a:gridCol>
                <a:gridCol w="734725">
                  <a:extLst>
                    <a:ext uri="{9D8B030D-6E8A-4147-A177-3AD203B41FA5}">
                      <a16:colId xmlns:a16="http://schemas.microsoft.com/office/drawing/2014/main" val="20014"/>
                    </a:ext>
                  </a:extLst>
                </a:gridCol>
                <a:gridCol w="868680">
                  <a:extLst>
                    <a:ext uri="{9D8B030D-6E8A-4147-A177-3AD203B41FA5}">
                      <a16:colId xmlns:a16="http://schemas.microsoft.com/office/drawing/2014/main" val="20015"/>
                    </a:ext>
                  </a:extLst>
                </a:gridCol>
              </a:tblGrid>
              <a:tr h="320050">
                <a:tc gridSpan="4">
                  <a:txBody>
                    <a:bodyPr/>
                    <a:lstStyle/>
                    <a:p>
                      <a:pPr marL="0" marR="0" lvl="0" indent="0" algn="ctr" rtl="0">
                        <a:lnSpc>
                          <a:spcPct val="115000"/>
                        </a:lnSpc>
                        <a:spcBef>
                          <a:spcPts val="0"/>
                        </a:spcBef>
                        <a:spcAft>
                          <a:spcPts val="0"/>
                        </a:spcAft>
                        <a:buNone/>
                      </a:pPr>
                      <a:endParaRPr sz="1000" b="1" u="none" strike="noStrike" cap="none" dirty="0">
                        <a:solidFill>
                          <a:schemeClr val="lt1"/>
                        </a:solidFill>
                        <a:latin typeface="Century Gothic"/>
                        <a:ea typeface="Century Gothic"/>
                        <a:cs typeface="Century Gothic"/>
                        <a:sym typeface="Century Gothic"/>
                      </a:endParaRPr>
                    </a:p>
                  </a:txBody>
                  <a:tcPr marL="68575" marR="68575" marT="0" marB="0" anchor="ctr">
                    <a:lnL w="9525" cap="flat" cmpd="sng">
                      <a:noFill/>
                      <a:prstDash val="solid"/>
                      <a:round/>
                      <a:headEnd type="none" w="sm" len="sm"/>
                      <a:tailEnd type="none" w="sm" len="sm"/>
                    </a:lnL>
                    <a:lnR w="12700" cap="flat" cmpd="sng" algn="ctr">
                      <a:solidFill>
                        <a:schemeClr val="bg1">
                          <a:lumMod val="85000"/>
                        </a:schemeClr>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pt-BR" sz="1000" b="1" u="none" strike="noStrike" cap="none" dirty="0">
                          <a:solidFill>
                            <a:schemeClr val="lt1"/>
                          </a:solidFill>
                          <a:latin typeface="Century Gothic"/>
                          <a:ea typeface="Century Gothic"/>
                          <a:cs typeface="Century Gothic"/>
                          <a:sym typeface="Century Gothic"/>
                        </a:rPr>
                        <a:t>MÃO DE OBRA</a:t>
                      </a:r>
                    </a:p>
                  </a:txBody>
                  <a:tcPr marL="68575" marR="68575" marT="0" marB="0" anchor="ctr">
                    <a:lnL w="12700" cap="flat" cmpd="sng" algn="ctr">
                      <a:solidFill>
                        <a:schemeClr val="bg1">
                          <a:lumMod val="85000"/>
                        </a:schemeClr>
                      </a:solidFill>
                      <a:prstDash val="solid"/>
                      <a:round/>
                      <a:headEnd type="none" w="med" len="med"/>
                      <a:tailEnd type="none" w="med" len="med"/>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pt-BR" sz="1000" b="1" u="none" strike="noStrike" cap="none">
                          <a:solidFill>
                            <a:schemeClr val="lt1"/>
                          </a:solidFill>
                          <a:latin typeface="Century Gothic"/>
                          <a:ea typeface="Century Gothic"/>
                          <a:cs typeface="Century Gothic"/>
                          <a:sym typeface="Century Gothic"/>
                        </a:rPr>
                        <a:t>MATERIAIS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pt-BR" sz="1000" b="1" u="none" strike="noStrike" cap="none">
                          <a:solidFill>
                            <a:schemeClr val="lt1"/>
                          </a:solidFill>
                          <a:latin typeface="Century Gothic"/>
                          <a:ea typeface="Century Gothic"/>
                          <a:cs typeface="Century Gothic"/>
                          <a:sym typeface="Century Gothic"/>
                        </a:rPr>
                        <a:t>FIXO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pt-BR" sz="1000" b="1" u="none" strike="noStrike" cap="none">
                          <a:solidFill>
                            <a:schemeClr val="lt1"/>
                          </a:solidFill>
                          <a:latin typeface="Century Gothic"/>
                          <a:ea typeface="Century Gothic"/>
                          <a:cs typeface="Century Gothic"/>
                          <a:sym typeface="Century Gothic"/>
                        </a:rPr>
                        <a:t>SALDO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50">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Data de início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Data de término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HR</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R$/HR</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Mão de obra total</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Unidades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R$/Unidades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Total de materiais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Viagem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Equipamento/Espaço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Divers.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Orçamento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Real</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Abaixo/Acima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extLst>
                  <a:ext uri="{0D108BD9-81ED-4DB2-BD59-A6C34878D82A}">
                    <a16:rowId xmlns:a16="http://schemas.microsoft.com/office/drawing/2014/main" val="10001"/>
                  </a:ext>
                </a:extLst>
              </a:tr>
              <a:tr h="274325">
                <a:tc gridSpan="16">
                  <a:txBody>
                    <a:bodyPr/>
                    <a:lstStyle/>
                    <a:p>
                      <a:pPr marL="0" marR="0" lvl="0" indent="0" algn="l" rtl="0">
                        <a:lnSpc>
                          <a:spcPct val="115000"/>
                        </a:lnSpc>
                        <a:spcBef>
                          <a:spcPts val="0"/>
                        </a:spcBef>
                        <a:spcAft>
                          <a:spcPts val="0"/>
                        </a:spcAft>
                        <a:buNone/>
                      </a:pPr>
                      <a:r>
                        <a:rPr lang="pt-BR" sz="800" b="1" u="none" strike="noStrike" cap="none" dirty="0">
                          <a:solidFill>
                            <a:srgbClr val="3F3F3F"/>
                          </a:solidFill>
                          <a:latin typeface="Century Gothic"/>
                          <a:ea typeface="Century Gothic"/>
                          <a:cs typeface="Century Gothic"/>
                          <a:sym typeface="Century Gothic"/>
                        </a:rPr>
                        <a:t>Projeto 1</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3"/>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4"/>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7"/>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274325">
                <a:tc gridSpan="6">
                  <a:txBody>
                    <a:bodyPr/>
                    <a:lstStyle/>
                    <a:p>
                      <a:pPr marL="0" marR="0" lvl="0" indent="0" algn="l"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SUBTOTAL</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pt-BR" sz="800" b="1" i="0" u="none" strike="noStrike" cap="none">
                          <a:solidFill>
                            <a:schemeClr val="lt1"/>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gridSpan="2">
                  <a:txBody>
                    <a:bodyPr/>
                    <a:lstStyle/>
                    <a:p>
                      <a:pPr marL="0" marR="0" lvl="0" indent="0" algn="ctr" rtl="0">
                        <a:lnSpc>
                          <a:spcPct val="115000"/>
                        </a:lnSpc>
                        <a:spcBef>
                          <a:spcPts val="0"/>
                        </a:spcBef>
                        <a:spcAft>
                          <a:spcPts val="0"/>
                        </a:spcAft>
                        <a:buClr>
                          <a:schemeClr val="dk1"/>
                        </a:buClr>
                        <a:buSzPts val="800"/>
                        <a:buFont typeface="Arial"/>
                        <a:buNone/>
                      </a:pPr>
                      <a:endParaRPr sz="800" b="1" i="0" u="none" strike="noStrike" cap="none" dirty="0">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pt-BR" sz="800" b="1" i="0" u="none" strike="noStrike" cap="none">
                          <a:solidFill>
                            <a:srgbClr val="FFFFF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pt-BR" sz="800" b="1" i="0" u="none" strike="noStrike" cap="none">
                          <a:solidFill>
                            <a:srgbClr val="FFFFF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pt-BR" sz="800" b="1" i="0" u="none" strike="noStrike" cap="none" dirty="0">
                          <a:solidFill>
                            <a:srgbClr val="FFFFF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pt-BR" sz="800" b="1" i="0" u="none" strike="noStrike" cap="none">
                          <a:solidFill>
                            <a:srgbClr val="FFFFF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pt-BR" sz="800" b="1" i="0" u="none" strike="noStrike" cap="none">
                          <a:solidFill>
                            <a:srgbClr val="FFFFF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pt-BR" sz="800" b="1" i="0" u="none" strike="noStrike" cap="none">
                          <a:solidFill>
                            <a:srgbClr val="FFFFF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1"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18"/>
                  </a:ext>
                </a:extLst>
              </a:tr>
            </a:tbl>
          </a:graphicData>
        </a:graphic>
      </p:graphicFrame>
      <p:sp>
        <p:nvSpPr>
          <p:cNvPr id="236" name="Google Shape;236;p10"/>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pt-BR" sz="1200">
                <a:solidFill>
                  <a:srgbClr val="595959"/>
                </a:solidFill>
                <a:latin typeface="Century Gothic"/>
                <a:ea typeface="Century Gothic"/>
                <a:cs typeface="Century Gothic"/>
                <a:sym typeface="Century Gothic"/>
              </a:rPr>
              <a:t>Modelo geral de plano de projeto de três anos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11" descr="Padrão 3D ondulado branco"/>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aphicFrame>
        <p:nvGraphicFramePr>
          <p:cNvPr id="242" name="Google Shape;242;p11"/>
          <p:cNvGraphicFramePr/>
          <p:nvPr>
            <p:extLst>
              <p:ext uri="{D42A27DB-BD31-4B8C-83A1-F6EECF244321}">
                <p14:modId xmlns:p14="http://schemas.microsoft.com/office/powerpoint/2010/main" val="1842474310"/>
              </p:ext>
            </p:extLst>
          </p:nvPr>
        </p:nvGraphicFramePr>
        <p:xfrm>
          <a:off x="164867" y="1037395"/>
          <a:ext cx="11842900" cy="5362835"/>
        </p:xfrm>
        <a:graphic>
          <a:graphicData uri="http://schemas.openxmlformats.org/drawingml/2006/table">
            <a:tbl>
              <a:tblPr>
                <a:noFill/>
                <a:tableStyleId>{9F8BEAB2-BD21-4F9D-A5C4-23FAC02F6808}</a:tableStyleId>
              </a:tblPr>
              <a:tblGrid>
                <a:gridCol w="914400">
                  <a:extLst>
                    <a:ext uri="{9D8B030D-6E8A-4147-A177-3AD203B41FA5}">
                      <a16:colId xmlns:a16="http://schemas.microsoft.com/office/drawing/2014/main" val="20000"/>
                    </a:ext>
                  </a:extLst>
                </a:gridCol>
                <a:gridCol w="4436225">
                  <a:extLst>
                    <a:ext uri="{9D8B030D-6E8A-4147-A177-3AD203B41FA5}">
                      <a16:colId xmlns:a16="http://schemas.microsoft.com/office/drawing/2014/main" val="20001"/>
                    </a:ext>
                  </a:extLst>
                </a:gridCol>
                <a:gridCol w="1005850">
                  <a:extLst>
                    <a:ext uri="{9D8B030D-6E8A-4147-A177-3AD203B41FA5}">
                      <a16:colId xmlns:a16="http://schemas.microsoft.com/office/drawing/2014/main" val="20002"/>
                    </a:ext>
                  </a:extLst>
                </a:gridCol>
                <a:gridCol w="3931925">
                  <a:extLst>
                    <a:ext uri="{9D8B030D-6E8A-4147-A177-3AD203B41FA5}">
                      <a16:colId xmlns:a16="http://schemas.microsoft.com/office/drawing/2014/main" val="20003"/>
                    </a:ext>
                  </a:extLst>
                </a:gridCol>
                <a:gridCol w="777250">
                  <a:extLst>
                    <a:ext uri="{9D8B030D-6E8A-4147-A177-3AD203B41FA5}">
                      <a16:colId xmlns:a16="http://schemas.microsoft.com/office/drawing/2014/main" val="20004"/>
                    </a:ext>
                  </a:extLst>
                </a:gridCol>
                <a:gridCol w="777250">
                  <a:extLst>
                    <a:ext uri="{9D8B030D-6E8A-4147-A177-3AD203B41FA5}">
                      <a16:colId xmlns:a16="http://schemas.microsoft.com/office/drawing/2014/main" val="20005"/>
                    </a:ext>
                  </a:extLst>
                </a:gridCol>
              </a:tblGrid>
              <a:tr h="315402">
                <a:tc>
                  <a:txBody>
                    <a:bodyPr/>
                    <a:lstStyle/>
                    <a:p>
                      <a:pPr marL="0" marR="0" lvl="0" indent="0" algn="l" rtl="0">
                        <a:lnSpc>
                          <a:spcPct val="115000"/>
                        </a:lnSpc>
                        <a:spcBef>
                          <a:spcPts val="0"/>
                        </a:spcBef>
                        <a:spcAft>
                          <a:spcPts val="0"/>
                        </a:spcAft>
                        <a:buNone/>
                      </a:pPr>
                      <a:r>
                        <a:rPr lang="pt-BR" sz="2000" u="none" strike="noStrike" cap="none">
                          <a:solidFill>
                            <a:srgbClr val="90A6A9"/>
                          </a:solidFill>
                          <a:latin typeface="Century Gothic"/>
                          <a:ea typeface="Century Gothic"/>
                          <a:cs typeface="Century Gothic"/>
                          <a:sym typeface="Century Gothic"/>
                        </a:rPr>
                        <a:t> </a:t>
                      </a:r>
                    </a:p>
                  </a:txBody>
                  <a:tcPr marL="68575" marR="68575" marT="0" marB="0" anchor="ctr">
                    <a:lnL w="9525" cap="flat" cmpd="sng">
                      <a:solidFill>
                        <a:srgbClr val="000000">
                          <a:alpha val="0"/>
                        </a:srgbClr>
                      </a:solidFill>
                      <a:prstDash val="solid"/>
                      <a:round/>
                      <a:headEnd type="none" w="sm" len="sm"/>
                      <a:tailEnd type="none" w="sm" len="sm"/>
                    </a:lnL>
                    <a:lnR w="12700"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pt-BR" sz="1000" b="1" u="none" strike="noStrike" cap="none">
                          <a:solidFill>
                            <a:schemeClr val="lt1"/>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pt-BR" sz="1000" b="1" u="none" strike="noStrike" cap="none">
                          <a:solidFill>
                            <a:schemeClr val="lt1"/>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pt-BR" sz="1000" b="1" u="none" strike="noStrike" cap="none">
                          <a:solidFill>
                            <a:schemeClr val="lt1"/>
                          </a:solidFill>
                          <a:latin typeface="Century Gothic"/>
                          <a:ea typeface="Century Gothic"/>
                          <a:cs typeface="Century Gothic"/>
                          <a:sym typeface="Century Gothic"/>
                        </a:rPr>
                        <a:t>Materiais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pt-BR" sz="1000" b="1" u="none" strike="noStrike" cap="none">
                          <a:solidFill>
                            <a:schemeClr val="lt1"/>
                          </a:solidFill>
                          <a:latin typeface="Century Gothic"/>
                          <a:ea typeface="Century Gothic"/>
                          <a:cs typeface="Century Gothic"/>
                          <a:sym typeface="Century Gothic"/>
                        </a:rPr>
                        <a:t>Data de início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pt-BR" sz="1000" b="1" u="none" strike="noStrike" cap="none">
                          <a:solidFill>
                            <a:schemeClr val="lt1"/>
                          </a:solidFill>
                          <a:latin typeface="Century Gothic"/>
                          <a:ea typeface="Century Gothic"/>
                          <a:cs typeface="Century Gothic"/>
                          <a:sym typeface="Century Gothic"/>
                        </a:rPr>
                        <a:t>Data de término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extLst>
                  <a:ext uri="{0D108BD9-81ED-4DB2-BD59-A6C34878D82A}">
                    <a16:rowId xmlns:a16="http://schemas.microsoft.com/office/drawing/2014/main" val="10000"/>
                  </a:ext>
                </a:extLst>
              </a:tr>
              <a:tr h="279358">
                <a:tc rowSpan="6">
                  <a:txBody>
                    <a:bodyPr/>
                    <a:lstStyle/>
                    <a:p>
                      <a:pPr marL="0" marR="0" lvl="0" indent="0" algn="ctr" rtl="0">
                        <a:lnSpc>
                          <a:spcPct val="115000"/>
                        </a:lnSpc>
                        <a:spcBef>
                          <a:spcPts val="0"/>
                        </a:spcBef>
                        <a:spcAft>
                          <a:spcPts val="0"/>
                        </a:spcAft>
                        <a:buNone/>
                      </a:pPr>
                      <a:r>
                        <a:rPr lang="pt-BR" sz="1800" b="1" u="none" strike="noStrike" cap="none">
                          <a:solidFill>
                            <a:schemeClr val="lt1"/>
                          </a:solidFill>
                          <a:latin typeface="Century Gothic"/>
                          <a:ea typeface="Century Gothic"/>
                          <a:cs typeface="Century Gothic"/>
                          <a:sym typeface="Century Gothic"/>
                        </a:rPr>
                        <a:t>20XX</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79358">
                <a:tc rowSpan="6">
                  <a:txBody>
                    <a:bodyPr/>
                    <a:lstStyle/>
                    <a:p>
                      <a:pPr marL="0" marR="0" lvl="0" indent="0" algn="ctr" rtl="0">
                        <a:lnSpc>
                          <a:spcPct val="115000"/>
                        </a:lnSpc>
                        <a:spcBef>
                          <a:spcPts val="0"/>
                        </a:spcBef>
                        <a:spcAft>
                          <a:spcPts val="0"/>
                        </a:spcAft>
                        <a:buNone/>
                      </a:pPr>
                      <a:r>
                        <a:rPr lang="pt-BR" sz="1800" b="1" u="none" strike="noStrike" cap="none">
                          <a:solidFill>
                            <a:schemeClr val="lt1"/>
                          </a:solidFill>
                          <a:latin typeface="Century Gothic"/>
                          <a:ea typeface="Century Gothic"/>
                          <a:cs typeface="Century Gothic"/>
                          <a:sym typeface="Century Gothic"/>
                        </a:rPr>
                        <a:t>20XX</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8"/>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9"/>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0"/>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1"/>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2"/>
                  </a:ext>
                </a:extLst>
              </a:tr>
              <a:tr h="279358">
                <a:tc rowSpan="6">
                  <a:txBody>
                    <a:bodyPr/>
                    <a:lstStyle/>
                    <a:p>
                      <a:pPr marL="0" marR="0" lvl="0" indent="0" algn="ctr" rtl="0">
                        <a:lnSpc>
                          <a:spcPct val="115000"/>
                        </a:lnSpc>
                        <a:spcBef>
                          <a:spcPts val="0"/>
                        </a:spcBef>
                        <a:spcAft>
                          <a:spcPts val="0"/>
                        </a:spcAft>
                        <a:buClr>
                          <a:schemeClr val="lt1"/>
                        </a:buClr>
                        <a:buSzPts val="1800"/>
                        <a:buFont typeface="Century Gothic"/>
                        <a:buNone/>
                      </a:pPr>
                      <a:r>
                        <a:rPr lang="pt-BR" sz="1800" b="1" u="none" strike="noStrike" cap="none">
                          <a:solidFill>
                            <a:schemeClr val="lt1"/>
                          </a:solidFill>
                          <a:latin typeface="Century Gothic"/>
                          <a:ea typeface="Century Gothic"/>
                          <a:cs typeface="Century Gothic"/>
                          <a:sym typeface="Century Gothic"/>
                        </a:rPr>
                        <a:t>20XX</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7"/>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8"/>
                  </a:ext>
                </a:extLst>
              </a:tr>
            </a:tbl>
          </a:graphicData>
        </a:graphic>
      </p:graphicFrame>
      <p:grpSp>
        <p:nvGrpSpPr>
          <p:cNvPr id="243" name="Google Shape;243;p11"/>
          <p:cNvGrpSpPr/>
          <p:nvPr/>
        </p:nvGrpSpPr>
        <p:grpSpPr>
          <a:xfrm>
            <a:off x="11212634" y="188945"/>
            <a:ext cx="765810" cy="765810"/>
            <a:chOff x="9273432" y="818038"/>
            <a:chExt cx="765810" cy="765810"/>
          </a:xfrm>
        </p:grpSpPr>
        <p:sp>
          <p:nvSpPr>
            <p:cNvPr id="244" name="Google Shape;244;p11"/>
            <p:cNvSpPr/>
            <p:nvPr/>
          </p:nvSpPr>
          <p:spPr>
            <a:xfrm>
              <a:off x="9273432" y="818038"/>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245" name="Google Shape;245;p11" descr="Um grupo de pessoas com um círculo Descrição gerada automaticamente"/>
            <p:cNvPicPr preferRelativeResize="0"/>
            <p:nvPr/>
          </p:nvPicPr>
          <p:blipFill rotWithShape="1">
            <a:blip r:embed="rId4">
              <a:alphaModFix/>
            </a:blip>
            <a:srcRect/>
            <a:stretch/>
          </p:blipFill>
          <p:spPr>
            <a:xfrm>
              <a:off x="9427737" y="943323"/>
              <a:ext cx="457200" cy="457200"/>
            </a:xfrm>
            <a:prstGeom prst="rect">
              <a:avLst/>
            </a:prstGeom>
            <a:noFill/>
            <a:ln>
              <a:noFill/>
            </a:ln>
          </p:spPr>
        </p:pic>
      </p:grpSp>
      <p:sp>
        <p:nvSpPr>
          <p:cNvPr id="246" name="Google Shape;246;p11"/>
          <p:cNvSpPr txBox="1"/>
          <p:nvPr/>
        </p:nvSpPr>
        <p:spPr>
          <a:xfrm>
            <a:off x="1095468" y="259227"/>
            <a:ext cx="10139881"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2800" b="1" dirty="0">
                <a:solidFill>
                  <a:srgbClr val="595959"/>
                </a:solidFill>
                <a:latin typeface="Century Gothic"/>
                <a:ea typeface="Century Gothic"/>
                <a:cs typeface="Century Gothic"/>
                <a:sym typeface="Century Gothic"/>
              </a:rPr>
              <a:t>Planejamento de recursos da empresa para três anos</a:t>
            </a:r>
          </a:p>
        </p:txBody>
      </p:sp>
      <p:sp>
        <p:nvSpPr>
          <p:cNvPr id="247" name="Google Shape;247;p11"/>
          <p:cNvSpPr txBox="1"/>
          <p:nvPr/>
        </p:nvSpPr>
        <p:spPr>
          <a:xfrm>
            <a:off x="7842738" y="6516541"/>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pt-BR" sz="1200">
                <a:solidFill>
                  <a:srgbClr val="595959"/>
                </a:solidFill>
                <a:latin typeface="Century Gothic"/>
                <a:ea typeface="Century Gothic"/>
                <a:cs typeface="Century Gothic"/>
                <a:sym typeface="Century Gothic"/>
              </a:rPr>
              <a:t>Modelo geral de plano de projeto de três anos</a:t>
            </a:r>
          </a:p>
        </p:txBody>
      </p:sp>
      <p:sp>
        <p:nvSpPr>
          <p:cNvPr id="2" name="TextBox 1">
            <a:extLst>
              <a:ext uri="{FF2B5EF4-FFF2-40B4-BE49-F238E27FC236}">
                <a16:creationId xmlns:a16="http://schemas.microsoft.com/office/drawing/2014/main" id="{8DBDAEC6-56CD-E259-AAC3-AB68324DE233}"/>
              </a:ext>
            </a:extLst>
          </p:cNvPr>
          <p:cNvSpPr txBox="1"/>
          <p:nvPr/>
        </p:nvSpPr>
        <p:spPr>
          <a:xfrm>
            <a:off x="448962" y="6392563"/>
            <a:ext cx="11262535" cy="276999"/>
          </a:xfrm>
          <a:prstGeom prst="rect">
            <a:avLst/>
          </a:prstGeom>
          <a:noFill/>
        </p:spPr>
        <p:txBody>
          <a:bodyPr wrap="square" rtlCol="0">
            <a:spAutoFit/>
          </a:bodyPr>
          <a:lstStyle/>
          <a:p>
            <a:pPr marL="0" marR="0" algn="ctr" rtl="0"/>
            <a:r>
              <a:rPr lang="pt-BR" sz="1200" i="1">
                <a:solidFill>
                  <a:srgbClr val="001033"/>
                </a:solidFill>
                <a:effectLst/>
                <a:latin typeface="Century Gothic" panose="020B0502020202020204" pitchFamily="34" charset="0"/>
                <a:ea typeface="DengXian" panose="02010600030101010101" pitchFamily="2" charset="-122"/>
                <a:cs typeface="Century Gothic" panose="020B0502020202020204" pitchFamily="34" charset="0"/>
              </a:rPr>
              <a:t>Fornecido pela Smartsheet, Inc.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graphicFrame>
        <p:nvGraphicFramePr>
          <p:cNvPr id="253" name="Google Shape;253;p12"/>
          <p:cNvGraphicFramePr/>
          <p:nvPr>
            <p:extLst>
              <p:ext uri="{D42A27DB-BD31-4B8C-83A1-F6EECF244321}">
                <p14:modId xmlns:p14="http://schemas.microsoft.com/office/powerpoint/2010/main" val="2952094396"/>
              </p:ext>
            </p:extLst>
          </p:nvPr>
        </p:nvGraphicFramePr>
        <p:xfrm>
          <a:off x="787790" y="1050352"/>
          <a:ext cx="10227225" cy="2468350"/>
        </p:xfrm>
        <a:graphic>
          <a:graphicData uri="http://schemas.openxmlformats.org/drawingml/2006/table">
            <a:tbl>
              <a:tblPr firstRow="1" firstCol="1" bandRow="1">
                <a:noFill/>
                <a:tableStyleId>{D40A2053-CA6B-45B9-BB66-AA2DCEEF7E4C}</a:tableStyleId>
              </a:tblPr>
              <a:tblGrid>
                <a:gridCol w="10227225">
                  <a:extLst>
                    <a:ext uri="{9D8B030D-6E8A-4147-A177-3AD203B41FA5}">
                      <a16:colId xmlns:a16="http://schemas.microsoft.com/office/drawing/2014/main" val="20000"/>
                    </a:ext>
                  </a:extLst>
                </a:gridCol>
              </a:tblGrid>
              <a:tr h="2468350">
                <a:tc>
                  <a:txBody>
                    <a:bodyPr/>
                    <a:lstStyle/>
                    <a:p>
                      <a:pPr marL="0" marR="0" lvl="0" indent="0" algn="ctr" rtl="0">
                        <a:spcBef>
                          <a:spcPts val="0"/>
                        </a:spcBef>
                        <a:spcAft>
                          <a:spcPts val="0"/>
                        </a:spcAft>
                        <a:buNone/>
                      </a:pPr>
                      <a:r>
                        <a:rPr lang="pt-BR" sz="1600" b="1" u="none" strike="noStrike" cap="none">
                          <a:solidFill>
                            <a:schemeClr val="dk1"/>
                          </a:solidFill>
                          <a:latin typeface="Century Gothic"/>
                          <a:ea typeface="Century Gothic"/>
                          <a:cs typeface="Century Gothic"/>
                          <a:sym typeface="Century Gothic"/>
                        </a:rPr>
                        <a:t>AVISO DE ISENÇÃO DE RESPONSABILIDADE</a:t>
                      </a:r>
                    </a:p>
                    <a:p>
                      <a:pPr marL="0" marR="0" lvl="0" indent="0" algn="l" rtl="0">
                        <a:spcBef>
                          <a:spcPts val="0"/>
                        </a:spcBef>
                        <a:spcAft>
                          <a:spcPts val="0"/>
                        </a:spcAft>
                        <a:buNone/>
                      </a:pPr>
                      <a:r>
                        <a:rPr lang="pt-BR" sz="1200" b="0" u="none" strike="noStrike" cap="none">
                          <a:solidFill>
                            <a:schemeClr val="dk1"/>
                          </a:solidFill>
                          <a:latin typeface="Century Gothic"/>
                          <a:ea typeface="Century Gothic"/>
                          <a:cs typeface="Century Gothic"/>
                          <a:sym typeface="Century Gothic"/>
                        </a:rPr>
                        <a:t> </a:t>
                      </a:r>
                    </a:p>
                    <a:p>
                      <a:pPr marL="0" marR="0" lvl="0" indent="0" algn="l" rtl="0">
                        <a:spcBef>
                          <a:spcPts val="0"/>
                        </a:spcBef>
                        <a:spcAft>
                          <a:spcPts val="0"/>
                        </a:spcAft>
                        <a:buNone/>
                      </a:pPr>
                      <a:r>
                        <a:rPr lang="pt-BR" sz="1400" b="0" u="none" strike="noStrike" cap="none">
                          <a:solidFill>
                            <a:schemeClr val="dk1"/>
                          </a:solidFill>
                          <a:latin typeface="Century Gothic"/>
                          <a:ea typeface="Century Gothic"/>
                          <a:cs typeface="Century Gothic"/>
                          <a:sym typeface="Century Gothic"/>
                        </a:rPr>
                        <a:t>Artigos, modelos ou informações disponibilizados pela Smartsheet no site são apenas para referência. Trabalhamos para manter as informações atualizadas e corretas, mas não damos garantia de qualquer natureza, seja explícita ou implícita, a respeito da integridade, precisão, confiabilidade, adequação ou disponibilidade do site ou das informações, dos artigos, dos modelos ou dos gráficos relacionados contidos no site. Portanto, toda confiança que você depositar nas informações será estritamente por sua própria conta e risco.</a:t>
                      </a:r>
                    </a:p>
                  </a:txBody>
                  <a:tcPr marL="228600" marR="73025" marT="0" marB="0" anchor="ctr">
                    <a:lnL w="76200" cap="flat" cmpd="sng">
                      <a:solidFill>
                        <a:srgbClr val="7F7F7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descr="Padrão 3D ondulado branco"/>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101" name="Google Shape;101;p2"/>
          <p:cNvGrpSpPr/>
          <p:nvPr/>
        </p:nvGrpSpPr>
        <p:grpSpPr>
          <a:xfrm>
            <a:off x="461274" y="4457274"/>
            <a:ext cx="11269453" cy="142504"/>
            <a:chOff x="461274" y="5410195"/>
            <a:chExt cx="11269453" cy="142504"/>
          </a:xfrm>
        </p:grpSpPr>
        <p:cxnSp>
          <p:nvCxnSpPr>
            <p:cNvPr id="102" name="Google Shape;102;p2"/>
            <p:cNvCxnSpPr/>
            <p:nvPr/>
          </p:nvCxnSpPr>
          <p:spPr>
            <a:xfrm>
              <a:off x="461274" y="5481447"/>
              <a:ext cx="11269453" cy="0"/>
            </a:xfrm>
            <a:prstGeom prst="straightConnector1">
              <a:avLst/>
            </a:prstGeom>
            <a:noFill/>
            <a:ln w="28575" cap="flat" cmpd="sng">
              <a:solidFill>
                <a:srgbClr val="7F7F7F"/>
              </a:solidFill>
              <a:prstDash val="solid"/>
              <a:miter lim="800000"/>
              <a:headEnd type="none" w="sm" len="sm"/>
              <a:tailEnd type="stealth" w="med" len="med"/>
            </a:ln>
          </p:spPr>
        </p:cxnSp>
        <p:sp>
          <p:nvSpPr>
            <p:cNvPr id="103" name="Google Shape;103;p2"/>
            <p:cNvSpPr/>
            <p:nvPr/>
          </p:nvSpPr>
          <p:spPr>
            <a:xfrm>
              <a:off x="2390760" y="5410195"/>
              <a:ext cx="142504" cy="142504"/>
            </a:xfrm>
            <a:prstGeom prst="ellipse">
              <a:avLst/>
            </a:prstGeom>
            <a:solidFill>
              <a:srgbClr val="7F7F7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4" name="Google Shape;104;p2"/>
            <p:cNvSpPr/>
            <p:nvPr/>
          </p:nvSpPr>
          <p:spPr>
            <a:xfrm>
              <a:off x="6024747" y="5410195"/>
              <a:ext cx="142504" cy="142504"/>
            </a:xfrm>
            <a:prstGeom prst="ellipse">
              <a:avLst/>
            </a:prstGeom>
            <a:solidFill>
              <a:srgbClr val="7F7F7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5" name="Google Shape;105;p2"/>
            <p:cNvSpPr/>
            <p:nvPr/>
          </p:nvSpPr>
          <p:spPr>
            <a:xfrm>
              <a:off x="9662391" y="5410195"/>
              <a:ext cx="142504" cy="142504"/>
            </a:xfrm>
            <a:prstGeom prst="ellipse">
              <a:avLst/>
            </a:prstGeom>
            <a:solidFill>
              <a:srgbClr val="7F7F7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06" name="Google Shape;106;p2"/>
          <p:cNvGrpSpPr/>
          <p:nvPr/>
        </p:nvGrpSpPr>
        <p:grpSpPr>
          <a:xfrm>
            <a:off x="1074646" y="1334566"/>
            <a:ext cx="2774731" cy="2991589"/>
            <a:chOff x="1074646" y="1526479"/>
            <a:chExt cx="2774731" cy="2991589"/>
          </a:xfrm>
        </p:grpSpPr>
        <p:sp>
          <p:nvSpPr>
            <p:cNvPr id="107" name="Google Shape;107;p2"/>
            <p:cNvSpPr/>
            <p:nvPr/>
          </p:nvSpPr>
          <p:spPr>
            <a:xfrm>
              <a:off x="1074646" y="1526479"/>
              <a:ext cx="2774731" cy="2778666"/>
            </a:xfrm>
            <a:prstGeom prst="roundRect">
              <a:avLst>
                <a:gd name="adj" fmla="val 7576"/>
              </a:avLst>
            </a:prstGeom>
            <a:solidFill>
              <a:schemeClr val="accent4"/>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pt-BR" sz="1600" b="0">
                  <a:solidFill>
                    <a:schemeClr val="lt1"/>
                  </a:solidFill>
                  <a:latin typeface="Century Gothic"/>
                  <a:ea typeface="Century Gothic"/>
                  <a:cs typeface="Century Gothic"/>
                  <a:sym typeface="Century Gothic"/>
                </a:rPr>
                <a:t>Estratégia de expansão de mercado</a:t>
              </a: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pt-BR" sz="1600" b="0">
                  <a:solidFill>
                    <a:schemeClr val="lt1"/>
                  </a:solidFill>
                  <a:latin typeface="Century Gothic"/>
                  <a:ea typeface="Century Gothic"/>
                  <a:cs typeface="Century Gothic"/>
                  <a:sym typeface="Century Gothic"/>
                </a:rPr>
                <a:t>Melhoria da linha de produtos </a:t>
              </a: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p:txBody>
        </p:sp>
        <p:sp>
          <p:nvSpPr>
            <p:cNvPr id="108" name="Google Shape;108;p2"/>
            <p:cNvSpPr/>
            <p:nvPr/>
          </p:nvSpPr>
          <p:spPr>
            <a:xfrm rot="10800000">
              <a:off x="2261984" y="4173193"/>
              <a:ext cx="400055" cy="344875"/>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grpSp>
      <p:grpSp>
        <p:nvGrpSpPr>
          <p:cNvPr id="109" name="Google Shape;109;p2"/>
          <p:cNvGrpSpPr/>
          <p:nvPr/>
        </p:nvGrpSpPr>
        <p:grpSpPr>
          <a:xfrm>
            <a:off x="4708634" y="1334566"/>
            <a:ext cx="2774731" cy="2991589"/>
            <a:chOff x="4708634" y="1526479"/>
            <a:chExt cx="2774731" cy="2991589"/>
          </a:xfrm>
        </p:grpSpPr>
        <p:sp>
          <p:nvSpPr>
            <p:cNvPr id="110" name="Google Shape;110;p2"/>
            <p:cNvSpPr/>
            <p:nvPr/>
          </p:nvSpPr>
          <p:spPr>
            <a:xfrm>
              <a:off x="4708634" y="1526479"/>
              <a:ext cx="2774731" cy="2778666"/>
            </a:xfrm>
            <a:prstGeom prst="roundRect">
              <a:avLst>
                <a:gd name="adj" fmla="val 8334"/>
              </a:avLst>
            </a:prstGeom>
            <a:solidFill>
              <a:schemeClr val="accent6"/>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pt-BR" sz="1600" b="0">
                  <a:solidFill>
                    <a:schemeClr val="lt1"/>
                  </a:solidFill>
                  <a:latin typeface="Century Gothic"/>
                  <a:ea typeface="Century Gothic"/>
                  <a:cs typeface="Century Gothic"/>
                  <a:sym typeface="Century Gothic"/>
                </a:rPr>
                <a:t>Implementação da transformação digital</a:t>
              </a: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pt-BR" sz="1600" b="0">
                  <a:solidFill>
                    <a:schemeClr val="lt1"/>
                  </a:solidFill>
                  <a:latin typeface="Century Gothic"/>
                  <a:ea typeface="Century Gothic"/>
                  <a:cs typeface="Century Gothic"/>
                  <a:sym typeface="Century Gothic"/>
                </a:rPr>
                <a:t>Campanha de conscientização da marca </a:t>
              </a: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p:txBody>
        </p:sp>
        <p:sp>
          <p:nvSpPr>
            <p:cNvPr id="111" name="Google Shape;111;p2"/>
            <p:cNvSpPr/>
            <p:nvPr/>
          </p:nvSpPr>
          <p:spPr>
            <a:xfrm rot="10800000">
              <a:off x="5895972" y="4173193"/>
              <a:ext cx="400055" cy="344875"/>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grpSp>
      <p:grpSp>
        <p:nvGrpSpPr>
          <p:cNvPr id="112" name="Google Shape;112;p2"/>
          <p:cNvGrpSpPr/>
          <p:nvPr/>
        </p:nvGrpSpPr>
        <p:grpSpPr>
          <a:xfrm>
            <a:off x="8342623" y="1334566"/>
            <a:ext cx="2774731" cy="2991589"/>
            <a:chOff x="8342623" y="1526479"/>
            <a:chExt cx="2774731" cy="2991589"/>
          </a:xfrm>
        </p:grpSpPr>
        <p:sp>
          <p:nvSpPr>
            <p:cNvPr id="113" name="Google Shape;113;p2"/>
            <p:cNvSpPr/>
            <p:nvPr/>
          </p:nvSpPr>
          <p:spPr>
            <a:xfrm>
              <a:off x="8342623" y="1526479"/>
              <a:ext cx="2774731" cy="2778666"/>
            </a:xfrm>
            <a:prstGeom prst="roundRect">
              <a:avLst>
                <a:gd name="adj" fmla="val 7576"/>
              </a:avLst>
            </a:prstGeom>
            <a:solidFill>
              <a:schemeClr val="accent5"/>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pt-BR" sz="1600" b="0">
                  <a:solidFill>
                    <a:schemeClr val="lt1"/>
                  </a:solidFill>
                  <a:latin typeface="Century Gothic"/>
                  <a:ea typeface="Century Gothic"/>
                  <a:cs typeface="Century Gothic"/>
                  <a:sym typeface="Century Gothic"/>
                </a:rPr>
                <a:t>Parcerias estratégicas</a:t>
              </a: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pt-BR" sz="1600" b="0">
                  <a:solidFill>
                    <a:schemeClr val="lt1"/>
                  </a:solidFill>
                  <a:latin typeface="Century Gothic"/>
                  <a:ea typeface="Century Gothic"/>
                  <a:cs typeface="Century Gothic"/>
                  <a:sym typeface="Century Gothic"/>
                </a:rPr>
                <a:t>Expansão internacional </a:t>
              </a: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600" b="0">
                <a:solidFill>
                  <a:schemeClr val="lt1"/>
                </a:solidFill>
                <a:latin typeface="Century Gothic"/>
                <a:ea typeface="Century Gothic"/>
                <a:cs typeface="Century Gothic"/>
                <a:sym typeface="Century Gothic"/>
              </a:endParaRPr>
            </a:p>
          </p:txBody>
        </p:sp>
        <p:sp>
          <p:nvSpPr>
            <p:cNvPr id="114" name="Google Shape;114;p2"/>
            <p:cNvSpPr/>
            <p:nvPr/>
          </p:nvSpPr>
          <p:spPr>
            <a:xfrm rot="10800000">
              <a:off x="9529961" y="4173193"/>
              <a:ext cx="400055" cy="34487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grpSp>
      <p:sp>
        <p:nvSpPr>
          <p:cNvPr id="115" name="Google Shape;115;p2"/>
          <p:cNvSpPr txBox="1"/>
          <p:nvPr/>
        </p:nvSpPr>
        <p:spPr>
          <a:xfrm>
            <a:off x="548640" y="259227"/>
            <a:ext cx="109728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2800" b="1" dirty="0">
                <a:solidFill>
                  <a:srgbClr val="595959"/>
                </a:solidFill>
                <a:latin typeface="Century Gothic"/>
                <a:ea typeface="Century Gothic"/>
                <a:cs typeface="Century Gothic"/>
                <a:sym typeface="Century Gothic"/>
              </a:rPr>
              <a:t>Linha do tempo de crescimento da empresa em três anos</a:t>
            </a:r>
          </a:p>
        </p:txBody>
      </p:sp>
      <p:sp>
        <p:nvSpPr>
          <p:cNvPr id="116" name="Google Shape;116;p2"/>
          <p:cNvSpPr/>
          <p:nvPr/>
        </p:nvSpPr>
        <p:spPr>
          <a:xfrm>
            <a:off x="461274" y="5027622"/>
            <a:ext cx="11269453" cy="140477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7" name="Google Shape;117;p2"/>
          <p:cNvSpPr/>
          <p:nvPr/>
        </p:nvSpPr>
        <p:spPr>
          <a:xfrm>
            <a:off x="1074646" y="4904395"/>
            <a:ext cx="2774731" cy="414507"/>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1800" b="1">
                <a:solidFill>
                  <a:schemeClr val="lt1"/>
                </a:solidFill>
                <a:latin typeface="Century Gothic"/>
                <a:ea typeface="Century Gothic"/>
                <a:cs typeface="Century Gothic"/>
                <a:sym typeface="Century Gothic"/>
              </a:rPr>
              <a:t>Oportunidades</a:t>
            </a:r>
          </a:p>
        </p:txBody>
      </p:sp>
      <p:sp>
        <p:nvSpPr>
          <p:cNvPr id="118" name="Google Shape;118;p2"/>
          <p:cNvSpPr/>
          <p:nvPr/>
        </p:nvSpPr>
        <p:spPr>
          <a:xfrm>
            <a:off x="8342623" y="4939941"/>
            <a:ext cx="2774731" cy="414507"/>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1800" b="1">
                <a:solidFill>
                  <a:schemeClr val="lt1"/>
                </a:solidFill>
                <a:latin typeface="Century Gothic"/>
                <a:ea typeface="Century Gothic"/>
                <a:cs typeface="Century Gothic"/>
                <a:sym typeface="Century Gothic"/>
              </a:rPr>
              <a:t>Riscos</a:t>
            </a:r>
          </a:p>
        </p:txBody>
      </p:sp>
      <p:sp>
        <p:nvSpPr>
          <p:cNvPr id="119" name="Google Shape;119;p2"/>
          <p:cNvSpPr/>
          <p:nvPr/>
        </p:nvSpPr>
        <p:spPr>
          <a:xfrm>
            <a:off x="1538375" y="1029765"/>
            <a:ext cx="1847273" cy="609600"/>
          </a:xfrm>
          <a:prstGeom prst="flowChartTerminator">
            <a:avLst/>
          </a:prstGeom>
          <a:solidFill>
            <a:schemeClr val="accent4"/>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2000" b="1">
                <a:solidFill>
                  <a:schemeClr val="lt1"/>
                </a:solidFill>
                <a:latin typeface="Century Gothic"/>
                <a:ea typeface="Century Gothic"/>
                <a:cs typeface="Century Gothic"/>
                <a:sym typeface="Century Gothic"/>
              </a:rPr>
              <a:t>20XX</a:t>
            </a:r>
          </a:p>
        </p:txBody>
      </p:sp>
      <p:sp>
        <p:nvSpPr>
          <p:cNvPr id="120" name="Google Shape;120;p2"/>
          <p:cNvSpPr/>
          <p:nvPr/>
        </p:nvSpPr>
        <p:spPr>
          <a:xfrm>
            <a:off x="5172363" y="1029765"/>
            <a:ext cx="1847273" cy="609600"/>
          </a:xfrm>
          <a:prstGeom prst="flowChartTerminator">
            <a:avLst/>
          </a:prstGeom>
          <a:solidFill>
            <a:schemeClr val="accent6"/>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2000" b="1">
                <a:solidFill>
                  <a:schemeClr val="lt1"/>
                </a:solidFill>
                <a:latin typeface="Century Gothic"/>
                <a:ea typeface="Century Gothic"/>
                <a:cs typeface="Century Gothic"/>
                <a:sym typeface="Century Gothic"/>
              </a:rPr>
              <a:t>20XX</a:t>
            </a:r>
          </a:p>
        </p:txBody>
      </p:sp>
      <p:sp>
        <p:nvSpPr>
          <p:cNvPr id="121" name="Google Shape;121;p2"/>
          <p:cNvSpPr/>
          <p:nvPr/>
        </p:nvSpPr>
        <p:spPr>
          <a:xfrm>
            <a:off x="8806352" y="1029765"/>
            <a:ext cx="1847273" cy="609600"/>
          </a:xfrm>
          <a:prstGeom prst="flowChartTerminator">
            <a:avLst/>
          </a:prstGeom>
          <a:solidFill>
            <a:schemeClr val="accent5"/>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2000" b="1">
                <a:solidFill>
                  <a:schemeClr val="lt1"/>
                </a:solidFill>
                <a:latin typeface="Century Gothic"/>
                <a:ea typeface="Century Gothic"/>
                <a:cs typeface="Century Gothic"/>
                <a:sym typeface="Century Gothic"/>
              </a:rPr>
              <a:t>20XX</a:t>
            </a:r>
          </a:p>
        </p:txBody>
      </p:sp>
      <p:sp>
        <p:nvSpPr>
          <p:cNvPr id="122" name="Google Shape;122;p2"/>
          <p:cNvSpPr txBox="1"/>
          <p:nvPr/>
        </p:nvSpPr>
        <p:spPr>
          <a:xfrm>
            <a:off x="1318729" y="5453418"/>
            <a:ext cx="3853634" cy="58477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7F7F7F"/>
              </a:buClr>
              <a:buSzPts val="1600"/>
              <a:buFont typeface="Arial"/>
              <a:buChar char="•"/>
            </a:pPr>
            <a:r>
              <a:rPr lang="pt-BR" sz="1600" b="0">
                <a:solidFill>
                  <a:srgbClr val="7F7F7F"/>
                </a:solidFill>
                <a:latin typeface="Century Gothic"/>
                <a:ea typeface="Century Gothic"/>
                <a:cs typeface="Century Gothic"/>
                <a:sym typeface="Century Gothic"/>
              </a:rPr>
              <a:t>Maior participação de mercado</a:t>
            </a:r>
          </a:p>
          <a:p>
            <a:pPr marL="285750" marR="0" lvl="0" indent="-285750" algn="l" rtl="0">
              <a:lnSpc>
                <a:spcPct val="100000"/>
              </a:lnSpc>
              <a:spcBef>
                <a:spcPts val="0"/>
              </a:spcBef>
              <a:spcAft>
                <a:spcPts val="0"/>
              </a:spcAft>
              <a:buClr>
                <a:srgbClr val="7F7F7F"/>
              </a:buClr>
              <a:buSzPts val="1600"/>
              <a:buFont typeface="Arial"/>
              <a:buChar char="•"/>
            </a:pPr>
            <a:r>
              <a:rPr lang="pt-BR" sz="1600" b="0">
                <a:solidFill>
                  <a:srgbClr val="7F7F7F"/>
                </a:solidFill>
                <a:latin typeface="Century Gothic"/>
                <a:ea typeface="Century Gothic"/>
                <a:cs typeface="Century Gothic"/>
                <a:sym typeface="Century Gothic"/>
              </a:rPr>
              <a:t>Eficiência operacional elevada</a:t>
            </a:r>
          </a:p>
        </p:txBody>
      </p:sp>
      <p:sp>
        <p:nvSpPr>
          <p:cNvPr id="123" name="Google Shape;123;p2"/>
          <p:cNvSpPr txBox="1"/>
          <p:nvPr/>
        </p:nvSpPr>
        <p:spPr>
          <a:xfrm>
            <a:off x="8588773" y="5453418"/>
            <a:ext cx="3072089" cy="58477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7F7F7F"/>
              </a:buClr>
              <a:buSzPts val="1600"/>
              <a:buFont typeface="Arial"/>
              <a:buChar char="•"/>
            </a:pPr>
            <a:r>
              <a:rPr lang="pt-BR" sz="1600" b="0" dirty="0">
                <a:solidFill>
                  <a:srgbClr val="7F7F7F"/>
                </a:solidFill>
                <a:latin typeface="Century Gothic"/>
                <a:ea typeface="Century Gothic"/>
                <a:cs typeface="Century Gothic"/>
                <a:sym typeface="Century Gothic"/>
              </a:rPr>
              <a:t>Perdas financeiras</a:t>
            </a:r>
          </a:p>
          <a:p>
            <a:pPr marL="285750" marR="0" lvl="0" indent="-285750" algn="l" rtl="0">
              <a:lnSpc>
                <a:spcPct val="100000"/>
              </a:lnSpc>
              <a:spcBef>
                <a:spcPts val="0"/>
              </a:spcBef>
              <a:spcAft>
                <a:spcPts val="0"/>
              </a:spcAft>
              <a:buClr>
                <a:srgbClr val="7F7F7F"/>
              </a:buClr>
              <a:buSzPts val="1600"/>
              <a:buFont typeface="Arial"/>
              <a:buChar char="•"/>
            </a:pPr>
            <a:r>
              <a:rPr lang="pt-BR" sz="1600" b="0" dirty="0">
                <a:solidFill>
                  <a:srgbClr val="7F7F7F"/>
                </a:solidFill>
                <a:latin typeface="Century Gothic"/>
                <a:ea typeface="Century Gothic"/>
                <a:cs typeface="Century Gothic"/>
                <a:sym typeface="Century Gothic"/>
              </a:rPr>
              <a:t>Paralisações operacionais</a:t>
            </a:r>
          </a:p>
        </p:txBody>
      </p:sp>
      <p:grpSp>
        <p:nvGrpSpPr>
          <p:cNvPr id="124" name="Google Shape;124;p2"/>
          <p:cNvGrpSpPr/>
          <p:nvPr/>
        </p:nvGrpSpPr>
        <p:grpSpPr>
          <a:xfrm>
            <a:off x="11215448" y="189078"/>
            <a:ext cx="765810" cy="765810"/>
            <a:chOff x="8141749" y="818038"/>
            <a:chExt cx="765810" cy="765810"/>
          </a:xfrm>
        </p:grpSpPr>
        <p:sp>
          <p:nvSpPr>
            <p:cNvPr id="125" name="Google Shape;125;p2"/>
            <p:cNvSpPr/>
            <p:nvPr/>
          </p:nvSpPr>
          <p:spPr>
            <a:xfrm>
              <a:off x="8141749" y="818038"/>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126" name="Google Shape;126;p2" descr="Uma seta branca no centro de um alvo Descrição gerada automaticamente"/>
            <p:cNvPicPr preferRelativeResize="0"/>
            <p:nvPr/>
          </p:nvPicPr>
          <p:blipFill rotWithShape="1">
            <a:blip r:embed="rId4">
              <a:alphaModFix/>
            </a:blip>
            <a:srcRect/>
            <a:stretch/>
          </p:blipFill>
          <p:spPr>
            <a:xfrm>
              <a:off x="8337815" y="969014"/>
              <a:ext cx="457200" cy="457200"/>
            </a:xfrm>
            <a:prstGeom prst="rect">
              <a:avLst/>
            </a:prstGeom>
            <a:noFill/>
            <a:ln>
              <a:noFill/>
            </a:ln>
          </p:spPr>
        </p:pic>
      </p:grpSp>
      <p:sp>
        <p:nvSpPr>
          <p:cNvPr id="127" name="Google Shape;127;p2"/>
          <p:cNvSpPr txBox="1"/>
          <p:nvPr/>
        </p:nvSpPr>
        <p:spPr>
          <a:xfrm>
            <a:off x="7324254" y="6500065"/>
            <a:ext cx="4832578"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pt-BR" sz="1200" b="1" dirty="0">
                <a:solidFill>
                  <a:srgbClr val="595959"/>
                </a:solidFill>
                <a:latin typeface="Century Gothic"/>
                <a:ea typeface="Century Gothic"/>
                <a:cs typeface="Century Gothic"/>
                <a:sym typeface="Century Gothic"/>
              </a:rPr>
              <a:t>EXEMPLO</a:t>
            </a:r>
            <a:r>
              <a:rPr lang="pt-BR" sz="1200" dirty="0">
                <a:solidFill>
                  <a:srgbClr val="595959"/>
                </a:solidFill>
                <a:latin typeface="Century Gothic"/>
                <a:ea typeface="Century Gothic"/>
                <a:cs typeface="Century Gothic"/>
                <a:sym typeface="Century Gothic"/>
              </a:rPr>
              <a:t> Modelo geral de plano de projeto de três anos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3" descr="Padrão 3D ondulado branco"/>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133" name="Google Shape;133;p3"/>
          <p:cNvGrpSpPr/>
          <p:nvPr/>
        </p:nvGrpSpPr>
        <p:grpSpPr>
          <a:xfrm>
            <a:off x="11213623" y="188559"/>
            <a:ext cx="765810" cy="765810"/>
            <a:chOff x="6496725" y="804900"/>
            <a:chExt cx="765810" cy="765810"/>
          </a:xfrm>
        </p:grpSpPr>
        <p:sp>
          <p:nvSpPr>
            <p:cNvPr id="134" name="Google Shape;134;p3"/>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135" name="Google Shape;135;p3" descr="Uma pilha de dinheiro com uma linha branca Descrição gerada automaticamente"/>
            <p:cNvPicPr preferRelativeResize="0"/>
            <p:nvPr/>
          </p:nvPicPr>
          <p:blipFill rotWithShape="1">
            <a:blip r:embed="rId4">
              <a:alphaModFix/>
            </a:blip>
            <a:srcRect/>
            <a:stretch/>
          </p:blipFill>
          <p:spPr>
            <a:xfrm>
              <a:off x="6651030" y="943895"/>
              <a:ext cx="457200" cy="457200"/>
            </a:xfrm>
            <a:prstGeom prst="rect">
              <a:avLst/>
            </a:prstGeom>
            <a:noFill/>
            <a:ln>
              <a:noFill/>
            </a:ln>
          </p:spPr>
        </p:pic>
      </p:grpSp>
      <p:sp>
        <p:nvSpPr>
          <p:cNvPr id="136" name="Google Shape;136;p3"/>
          <p:cNvSpPr txBox="1"/>
          <p:nvPr/>
        </p:nvSpPr>
        <p:spPr>
          <a:xfrm>
            <a:off x="2690483" y="259227"/>
            <a:ext cx="6811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2800" b="1">
                <a:solidFill>
                  <a:srgbClr val="595959"/>
                </a:solidFill>
                <a:latin typeface="Century Gothic"/>
                <a:ea typeface="Century Gothic"/>
                <a:cs typeface="Century Gothic"/>
                <a:sym typeface="Century Gothic"/>
              </a:rPr>
              <a:t>Orçamento da empresa para 20XX</a:t>
            </a:r>
          </a:p>
        </p:txBody>
      </p:sp>
      <p:graphicFrame>
        <p:nvGraphicFramePr>
          <p:cNvPr id="137" name="Google Shape;137;p3"/>
          <p:cNvGraphicFramePr/>
          <p:nvPr>
            <p:extLst>
              <p:ext uri="{D42A27DB-BD31-4B8C-83A1-F6EECF244321}">
                <p14:modId xmlns:p14="http://schemas.microsoft.com/office/powerpoint/2010/main" val="3683033467"/>
              </p:ext>
            </p:extLst>
          </p:nvPr>
        </p:nvGraphicFramePr>
        <p:xfrm>
          <a:off x="218152" y="1199388"/>
          <a:ext cx="11784353" cy="5303625"/>
        </p:xfrm>
        <a:graphic>
          <a:graphicData uri="http://schemas.openxmlformats.org/drawingml/2006/table">
            <a:tbl>
              <a:tblPr>
                <a:noFill/>
                <a:tableStyleId>{9F8BEAB2-BD21-4F9D-A5C4-23FAC02F6808}</a:tableStyleId>
              </a:tblPr>
              <a:tblGrid>
                <a:gridCol w="64008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734725">
                  <a:extLst>
                    <a:ext uri="{9D8B030D-6E8A-4147-A177-3AD203B41FA5}">
                      <a16:colId xmlns:a16="http://schemas.microsoft.com/office/drawing/2014/main" val="20005"/>
                    </a:ext>
                  </a:extLst>
                </a:gridCol>
                <a:gridCol w="734725">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777240">
                  <a:extLst>
                    <a:ext uri="{9D8B030D-6E8A-4147-A177-3AD203B41FA5}">
                      <a16:colId xmlns:a16="http://schemas.microsoft.com/office/drawing/2014/main" val="20008"/>
                    </a:ext>
                  </a:extLst>
                </a:gridCol>
                <a:gridCol w="734725">
                  <a:extLst>
                    <a:ext uri="{9D8B030D-6E8A-4147-A177-3AD203B41FA5}">
                      <a16:colId xmlns:a16="http://schemas.microsoft.com/office/drawing/2014/main" val="20009"/>
                    </a:ext>
                  </a:extLst>
                </a:gridCol>
                <a:gridCol w="734725">
                  <a:extLst>
                    <a:ext uri="{9D8B030D-6E8A-4147-A177-3AD203B41FA5}">
                      <a16:colId xmlns:a16="http://schemas.microsoft.com/office/drawing/2014/main" val="20010"/>
                    </a:ext>
                  </a:extLst>
                </a:gridCol>
                <a:gridCol w="841248">
                  <a:extLst>
                    <a:ext uri="{9D8B030D-6E8A-4147-A177-3AD203B41FA5}">
                      <a16:colId xmlns:a16="http://schemas.microsoft.com/office/drawing/2014/main" val="20011"/>
                    </a:ext>
                  </a:extLst>
                </a:gridCol>
                <a:gridCol w="734725">
                  <a:extLst>
                    <a:ext uri="{9D8B030D-6E8A-4147-A177-3AD203B41FA5}">
                      <a16:colId xmlns:a16="http://schemas.microsoft.com/office/drawing/2014/main" val="20012"/>
                    </a:ext>
                  </a:extLst>
                </a:gridCol>
                <a:gridCol w="777240">
                  <a:extLst>
                    <a:ext uri="{9D8B030D-6E8A-4147-A177-3AD203B41FA5}">
                      <a16:colId xmlns:a16="http://schemas.microsoft.com/office/drawing/2014/main" val="20013"/>
                    </a:ext>
                  </a:extLst>
                </a:gridCol>
                <a:gridCol w="777240">
                  <a:extLst>
                    <a:ext uri="{9D8B030D-6E8A-4147-A177-3AD203B41FA5}">
                      <a16:colId xmlns:a16="http://schemas.microsoft.com/office/drawing/2014/main" val="20014"/>
                    </a:ext>
                  </a:extLst>
                </a:gridCol>
                <a:gridCol w="868680">
                  <a:extLst>
                    <a:ext uri="{9D8B030D-6E8A-4147-A177-3AD203B41FA5}">
                      <a16:colId xmlns:a16="http://schemas.microsoft.com/office/drawing/2014/main" val="20015"/>
                    </a:ext>
                  </a:extLst>
                </a:gridCol>
              </a:tblGrid>
              <a:tr h="320050">
                <a:tc gridSpan="4">
                  <a:txBody>
                    <a:bodyPr/>
                    <a:lstStyle/>
                    <a:p>
                      <a:pPr marL="0" marR="0" lvl="0" indent="0" algn="ctr" rtl="0">
                        <a:lnSpc>
                          <a:spcPct val="115000"/>
                        </a:lnSpc>
                        <a:spcBef>
                          <a:spcPts val="0"/>
                        </a:spcBef>
                        <a:spcAft>
                          <a:spcPts val="0"/>
                        </a:spcAft>
                        <a:buNone/>
                      </a:pPr>
                      <a:endParaRPr sz="1000" b="1" u="none" strike="noStrike" cap="none" dirty="0">
                        <a:solidFill>
                          <a:schemeClr val="lt1"/>
                        </a:solidFill>
                        <a:latin typeface="Century Gothic"/>
                        <a:ea typeface="Century Gothic"/>
                        <a:cs typeface="Century Gothic"/>
                        <a:sym typeface="Century Gothic"/>
                      </a:endParaRPr>
                    </a:p>
                  </a:txBody>
                  <a:tcPr marL="68575" marR="68575" marT="0" marB="0" anchor="ctr">
                    <a:lnL w="9525" cap="flat" cmpd="sng">
                      <a:noFill/>
                      <a:prstDash val="solid"/>
                      <a:round/>
                      <a:headEnd type="none" w="sm" len="sm"/>
                      <a:tailEnd type="none" w="sm" len="sm"/>
                    </a:lnL>
                    <a:lnR w="12700" cap="flat" cmpd="sng" algn="ctr">
                      <a:solidFill>
                        <a:schemeClr val="bg1">
                          <a:lumMod val="85000"/>
                        </a:schemeClr>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pt-BR" sz="1000" b="1" u="none" strike="noStrike" cap="none" dirty="0">
                          <a:solidFill>
                            <a:schemeClr val="lt1"/>
                          </a:solidFill>
                          <a:latin typeface="Century Gothic"/>
                          <a:ea typeface="Century Gothic"/>
                          <a:cs typeface="Century Gothic"/>
                          <a:sym typeface="Century Gothic"/>
                        </a:rPr>
                        <a:t>MÃO DE OBRA</a:t>
                      </a:r>
                    </a:p>
                  </a:txBody>
                  <a:tcPr marL="68575" marR="68575" marT="0" marB="0" anchor="ctr">
                    <a:lnL w="12700" cap="flat" cmpd="sng" algn="ctr">
                      <a:solidFill>
                        <a:schemeClr val="bg1">
                          <a:lumMod val="85000"/>
                        </a:schemeClr>
                      </a:solidFill>
                      <a:prstDash val="solid"/>
                      <a:round/>
                      <a:headEnd type="none" w="med" len="med"/>
                      <a:tailEnd type="none" w="med" len="med"/>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7F7F7F"/>
                    </a:solidFill>
                  </a:tcPr>
                </a:tc>
                <a:tc hMerge="1">
                  <a:txBody>
                    <a:bodyPr/>
                    <a:lstStyle/>
                    <a:p>
                      <a:endParaRPr lang="en-US"/>
                    </a:p>
                  </a:txBody>
                  <a:tcPr>
                    <a:lnL w="12700" cap="flat" cmpd="sng" algn="ctr">
                      <a:solidFill>
                        <a:srgbClr val="BFBFBF"/>
                      </a:solidFill>
                      <a:prstDash val="solid"/>
                      <a:round/>
                      <a:headEnd type="none" w="sm" len="sm"/>
                      <a:tailEnd type="none" w="sm" len="sm"/>
                    </a:lnL>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pt-BR" sz="1000" b="1" u="none" strike="noStrike" cap="none">
                          <a:solidFill>
                            <a:schemeClr val="lt1"/>
                          </a:solidFill>
                          <a:latin typeface="Century Gothic"/>
                          <a:ea typeface="Century Gothic"/>
                          <a:cs typeface="Century Gothic"/>
                          <a:sym typeface="Century Gothic"/>
                        </a:rPr>
                        <a:t>MATERIAIS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pt-BR" sz="1000" b="1" u="none" strike="noStrike" cap="none">
                          <a:solidFill>
                            <a:schemeClr val="lt1"/>
                          </a:solidFill>
                          <a:latin typeface="Century Gothic"/>
                          <a:ea typeface="Century Gothic"/>
                          <a:cs typeface="Century Gothic"/>
                          <a:sym typeface="Century Gothic"/>
                        </a:rPr>
                        <a:t>FIXO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pt-BR" sz="1000" b="1" u="none" strike="noStrike" cap="none">
                          <a:solidFill>
                            <a:schemeClr val="lt1"/>
                          </a:solidFill>
                          <a:latin typeface="Century Gothic"/>
                          <a:ea typeface="Century Gothic"/>
                          <a:cs typeface="Century Gothic"/>
                          <a:sym typeface="Century Gothic"/>
                        </a:rPr>
                        <a:t>SALDO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50">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Data de início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Data de término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HR</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R$/HR</a:t>
                      </a:r>
                    </a:p>
                  </a:txBody>
                  <a:tcPr marL="68575" marR="68575" marT="0" marB="0" anchor="ctr">
                    <a:lnL w="12700" cap="flat" cmpd="sng" algn="ctr">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lgn="ctr">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Mão de obra total</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Unidades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R$/Unidades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Total de materiais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Viagem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Equipamento/</a:t>
                      </a:r>
                      <a:br>
                        <a:rPr lang="pt-BR" sz="800" b="1" u="none" strike="noStrike" cap="none" dirty="0">
                          <a:solidFill>
                            <a:schemeClr val="lt1"/>
                          </a:solidFill>
                          <a:latin typeface="Century Gothic"/>
                          <a:ea typeface="Century Gothic"/>
                          <a:cs typeface="Century Gothic"/>
                          <a:sym typeface="Century Gothic"/>
                        </a:rPr>
                      </a:br>
                      <a:r>
                        <a:rPr lang="pt-BR" sz="800" b="1" u="none" strike="noStrike" cap="none" dirty="0">
                          <a:solidFill>
                            <a:schemeClr val="lt1"/>
                          </a:solidFill>
                          <a:latin typeface="Century Gothic"/>
                          <a:ea typeface="Century Gothic"/>
                          <a:cs typeface="Century Gothic"/>
                          <a:sym typeface="Century Gothic"/>
                        </a:rPr>
                        <a:t>Espaço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Divers.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Orçamento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Real</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Abaixo/Acima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extLst>
                  <a:ext uri="{0D108BD9-81ED-4DB2-BD59-A6C34878D82A}">
                    <a16:rowId xmlns:a16="http://schemas.microsoft.com/office/drawing/2014/main" val="10001"/>
                  </a:ext>
                </a:extLst>
              </a:tr>
              <a:tr h="274325">
                <a:tc gridSpan="16">
                  <a:txBody>
                    <a:bodyPr/>
                    <a:lstStyle/>
                    <a:p>
                      <a:pPr marL="0" marR="0" lvl="0" indent="0" algn="l" rtl="0">
                        <a:lnSpc>
                          <a:spcPct val="115000"/>
                        </a:lnSpc>
                        <a:spcBef>
                          <a:spcPts val="0"/>
                        </a:spcBef>
                        <a:spcAft>
                          <a:spcPts val="0"/>
                        </a:spcAft>
                        <a:buNone/>
                      </a:pPr>
                      <a:r>
                        <a:rPr lang="pt-BR" sz="800" b="1" u="none" strike="noStrike" cap="none" dirty="0">
                          <a:solidFill>
                            <a:srgbClr val="3F3F3F"/>
                          </a:solidFill>
                          <a:latin typeface="Century Gothic"/>
                          <a:ea typeface="Century Gothic"/>
                          <a:cs typeface="Century Gothic"/>
                          <a:sym typeface="Century Gothic"/>
                        </a:rPr>
                        <a:t>Projeto 1</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solidFill>
                      <a:srgbClr val="C7EDF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BFBFBF"/>
                      </a:solidFill>
                      <a:prstDash val="solid"/>
                      <a:round/>
                      <a:headEnd type="none" w="sm" len="sm"/>
                      <a:tailEnd type="none" w="sm" len="sm"/>
                    </a:lnL>
                    <a:lnT w="12700" cap="flat" cmpd="sng" algn="ctr">
                      <a:solidFill>
                        <a:srgbClr val="BFBFBF"/>
                      </a:solidFill>
                      <a:prstDash val="solid"/>
                      <a:round/>
                      <a:headEnd type="none" w="sm" len="sm"/>
                      <a:tailEnd type="none" w="sm" len="sm"/>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4,0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R$ 40,00</a:t>
                      </a:r>
                    </a:p>
                  </a:txBody>
                  <a:tcPr marL="68575" marR="68575" marT="0" marB="0" anchor="ctr">
                    <a:lnL w="12700" cap="flat" cmpd="sng" algn="ctr">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lgn="ctr">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R$ 160,00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12,0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R$ 15,00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R$ 180,00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R$ 600,00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R$ 50,00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R$ 200,00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R$ 1.490,00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R$ 1.290,00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3"/>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8,0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R$ 15,00</a:t>
                      </a:r>
                    </a:p>
                  </a:txBody>
                  <a:tcPr marL="68575" marR="68575" marT="0" marB="0" anchor="ctr">
                    <a:lnL w="12700" cap="flat" cmpd="sng" algn="ctr">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rgbClr val="BFBFBF"/>
                      </a:solidFill>
                      <a:prstDash val="solid"/>
                      <a:round/>
                      <a:headEnd type="none" w="sm" len="sm"/>
                      <a:tailEnd type="none" w="sm" len="sm"/>
                    </a:lnT>
                    <a:lnB w="12700" cap="flat" cmpd="sng" algn="ctr">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R$ 120,00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22,0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R$ 14,00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R$ 308,00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R$ 200,00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R$ 600,00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R$ 1.500,00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R$ 1.328.00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(R$ 172,00)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4"/>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lgn="ctr">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rgbClr val="BFBFBF"/>
                      </a:solidFill>
                      <a:prstDash val="solid"/>
                      <a:round/>
                      <a:headEnd type="none" w="sm" len="sm"/>
                      <a:tailEnd type="none" w="sm" len="sm"/>
                    </a:lnT>
                    <a:lnB w="12700" cap="flat" cmpd="sng" algn="ctr">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50,0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R$ 11,00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R$ 550,00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R$ 300,00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R$ 850,00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R$ 750,00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5"/>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6,0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R$ 10,00</a:t>
                      </a:r>
                    </a:p>
                  </a:txBody>
                  <a:tcPr marL="68575" marR="68575" marT="0" marB="0" anchor="ctr">
                    <a:lnL w="12700" cap="flat" cmpd="sng" algn="ctr">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rgbClr val="BFBFBF"/>
                      </a:solidFill>
                      <a:prstDash val="solid"/>
                      <a:round/>
                      <a:headEnd type="none" w="sm" len="sm"/>
                      <a:tailEnd type="none" w="sm" len="sm"/>
                    </a:lnT>
                    <a:lnB w="12700" cap="flat" cmpd="sng" algn="ctr">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R$ 60,00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44,0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R$ 45,00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R$ 1.980,00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R$ 2.040,00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R$ 2.040,00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lgn="ctr">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rgbClr val="BFBFBF"/>
                      </a:solidFill>
                      <a:prstDash val="solid"/>
                      <a:round/>
                      <a:headEnd type="none" w="sm" len="sm"/>
                      <a:tailEnd type="none" w="sm" len="sm"/>
                    </a:lnT>
                    <a:lnB w="12700" cap="flat" cmpd="sng" algn="ctr">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3,0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R$ 7.500,00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R$ 12.500,00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R$ 9.000,00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(R$ 3.500,00)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7"/>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lgn="ctr">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rgbClr val="BFBFBF"/>
                      </a:solidFill>
                      <a:prstDash val="solid"/>
                      <a:round/>
                      <a:headEnd type="none" w="sm" len="sm"/>
                      <a:tailEnd type="none" w="sm" len="sm"/>
                    </a:lnT>
                    <a:lnB w="12700" cap="flat" cmpd="sng" algn="ctr">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lgn="ctr">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rgbClr val="BFBFBF"/>
                      </a:solidFill>
                      <a:prstDash val="solid"/>
                      <a:round/>
                      <a:headEnd type="none" w="sm" len="sm"/>
                      <a:tailEnd type="none" w="sm" len="sm"/>
                    </a:lnT>
                    <a:lnB w="12700" cap="flat" cmpd="sng" algn="ctr">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lgn="ctr">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rgbClr val="BFBFBF"/>
                      </a:solidFill>
                      <a:prstDash val="solid"/>
                      <a:round/>
                      <a:headEnd type="none" w="sm" len="sm"/>
                      <a:tailEnd type="none" w="sm" len="sm"/>
                    </a:lnT>
                    <a:lnB w="12700" cap="flat" cmpd="sng" algn="ctr">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lgn="ctr">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rgbClr val="BFBFBF"/>
                      </a:solidFill>
                      <a:prstDash val="solid"/>
                      <a:round/>
                      <a:headEnd type="none" w="sm" len="sm"/>
                      <a:tailEnd type="none" w="sm" len="sm"/>
                    </a:lnT>
                    <a:lnB w="12700" cap="flat" cmpd="sng" algn="ctr">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lgn="ctr">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rgbClr val="BFBFBF"/>
                      </a:solidFill>
                      <a:prstDash val="solid"/>
                      <a:round/>
                      <a:headEnd type="none" w="sm" len="sm"/>
                      <a:tailEnd type="none" w="sm" len="sm"/>
                    </a:lnT>
                    <a:lnB w="12700" cap="flat" cmpd="sng" algn="ctr">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lgn="ctr">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rgbClr val="BFBFBF"/>
                      </a:solidFill>
                      <a:prstDash val="solid"/>
                      <a:round/>
                      <a:headEnd type="none" w="sm" len="sm"/>
                      <a:tailEnd type="none" w="sm" len="sm"/>
                    </a:lnT>
                    <a:lnB w="12700" cap="flat" cmpd="sng" algn="ctr">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lgn="ctr">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rgbClr val="BFBFBF"/>
                      </a:solidFill>
                      <a:prstDash val="solid"/>
                      <a:round/>
                      <a:headEnd type="none" w="sm" len="sm"/>
                      <a:tailEnd type="none" w="sm" len="sm"/>
                    </a:lnT>
                    <a:lnB w="12700" cap="flat" cmpd="sng" algn="ctr">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lgn="ctr">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rgbClr val="BFBFBF"/>
                      </a:solidFill>
                      <a:prstDash val="solid"/>
                      <a:round/>
                      <a:headEnd type="none" w="sm" len="sm"/>
                      <a:tailEnd type="none" w="sm" len="sm"/>
                    </a:lnT>
                    <a:lnB w="12700" cap="flat" cmpd="sng" algn="ctr">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lgn="ctr">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rgbClr val="BFBFBF"/>
                      </a:solidFill>
                      <a:prstDash val="solid"/>
                      <a:round/>
                      <a:headEnd type="none" w="sm" len="sm"/>
                      <a:tailEnd type="none" w="sm" len="sm"/>
                    </a:lnT>
                    <a:lnB w="12700" cap="flat" cmpd="sng" algn="ctr">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lgn="ctr">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rgbClr val="BFBFBF"/>
                      </a:solidFill>
                      <a:prstDash val="solid"/>
                      <a:round/>
                      <a:headEnd type="none" w="sm" len="sm"/>
                      <a:tailEnd type="none" w="sm" len="sm"/>
                    </a:lnT>
                    <a:lnB w="12700" cap="flat" cmpd="sng" algn="ctr">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274325">
                <a:tc gridSpan="6">
                  <a:txBody>
                    <a:bodyPr/>
                    <a:lstStyle/>
                    <a:p>
                      <a:pPr marL="0" marR="0" lvl="0" indent="0" algn="l"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SUBTOTAL</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BFBFBF"/>
                      </a:solidFill>
                      <a:prstDash val="solid"/>
                      <a:round/>
                      <a:headEnd type="none" w="sm" len="sm"/>
                      <a:tailEnd type="none" w="sm" len="sm"/>
                    </a:lnL>
                    <a:lnT w="12700" cap="flat" cmpd="sng" algn="ctr">
                      <a:solidFill>
                        <a:srgbClr val="BFBFBF"/>
                      </a:solidFill>
                      <a:prstDash val="solid"/>
                      <a:round/>
                      <a:headEnd type="none" w="sm" len="sm"/>
                      <a:tailEnd type="none" w="sm" len="sm"/>
                    </a:lnT>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pt-BR" sz="800" b="1" i="0" u="none" strike="noStrike" cap="none">
                          <a:solidFill>
                            <a:schemeClr val="lt1"/>
                          </a:solidFill>
                          <a:latin typeface="Century Gothic"/>
                          <a:ea typeface="Century Gothic"/>
                          <a:cs typeface="Century Gothic"/>
                          <a:sym typeface="Century Gothic"/>
                        </a:rPr>
                        <a:t>R$ 340,00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gridSpan="2">
                  <a:txBody>
                    <a:bodyPr/>
                    <a:lstStyle/>
                    <a:p>
                      <a:pPr marL="0" marR="0" lvl="0" indent="0" algn="ctr" rtl="0">
                        <a:lnSpc>
                          <a:spcPct val="115000"/>
                        </a:lnSpc>
                        <a:spcBef>
                          <a:spcPts val="0"/>
                        </a:spcBef>
                        <a:spcAft>
                          <a:spcPts val="0"/>
                        </a:spcAft>
                        <a:buClr>
                          <a:schemeClr val="dk1"/>
                        </a:buClr>
                        <a:buSzPts val="800"/>
                        <a:buFont typeface="Arial"/>
                        <a:buNone/>
                      </a:pPr>
                      <a:endParaRPr sz="800" b="1" i="0"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pt-BR" sz="800" b="1" i="0" u="none" strike="noStrike" cap="none">
                          <a:solidFill>
                            <a:schemeClr val="lt1"/>
                          </a:solidFill>
                          <a:latin typeface="Century Gothic"/>
                          <a:ea typeface="Century Gothic"/>
                          <a:cs typeface="Century Gothic"/>
                          <a:sym typeface="Century Gothic"/>
                        </a:rPr>
                        <a:t>R$ 4.518,00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pt-BR" sz="800" b="1" i="0" u="none" strike="noStrike" cap="none">
                          <a:solidFill>
                            <a:schemeClr val="lt1"/>
                          </a:solidFill>
                          <a:latin typeface="Century Gothic"/>
                          <a:ea typeface="Century Gothic"/>
                          <a:cs typeface="Century Gothic"/>
                          <a:sym typeface="Century Gothic"/>
                        </a:rPr>
                        <a:t>R$ 700,00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pt-BR" sz="800" b="1" i="0" u="none" strike="noStrike" cap="none" dirty="0">
                          <a:solidFill>
                            <a:schemeClr val="lt1"/>
                          </a:solidFill>
                          <a:latin typeface="Century Gothic"/>
                          <a:ea typeface="Century Gothic"/>
                          <a:cs typeface="Century Gothic"/>
                          <a:sym typeface="Century Gothic"/>
                        </a:rPr>
                        <a:t>R$ 1.200,00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pt-BR" sz="800" b="1" i="0" u="none" strike="noStrike" cap="none">
                          <a:solidFill>
                            <a:schemeClr val="lt1"/>
                          </a:solidFill>
                          <a:latin typeface="Century Gothic"/>
                          <a:ea typeface="Century Gothic"/>
                          <a:cs typeface="Century Gothic"/>
                          <a:sym typeface="Century Gothic"/>
                        </a:rPr>
                        <a:t>R$ 7.950,00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pt-BR" sz="800" b="1" i="0" u="none" strike="noStrike" cap="none" dirty="0">
                          <a:solidFill>
                            <a:schemeClr val="lt1"/>
                          </a:solidFill>
                          <a:latin typeface="Century Gothic"/>
                          <a:ea typeface="Century Gothic"/>
                          <a:cs typeface="Century Gothic"/>
                          <a:sym typeface="Century Gothic"/>
                        </a:rPr>
                        <a:t>R$ 16.340,00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pt-BR" sz="800" b="1" i="0" u="none" strike="noStrike" cap="none" dirty="0">
                          <a:solidFill>
                            <a:schemeClr val="lt1"/>
                          </a:solidFill>
                          <a:latin typeface="Century Gothic"/>
                          <a:ea typeface="Century Gothic"/>
                          <a:cs typeface="Century Gothic"/>
                          <a:sym typeface="Century Gothic"/>
                        </a:rPr>
                        <a:t>R$ 14.708,00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1" i="0" u="none" strike="noStrike" cap="none" dirty="0">
                          <a:solidFill>
                            <a:srgbClr val="3F3F3F"/>
                          </a:solidFill>
                          <a:latin typeface="Century Gothic"/>
                          <a:ea typeface="Century Gothic"/>
                          <a:cs typeface="Century Gothic"/>
                          <a:sym typeface="Century Gothic"/>
                        </a:rPr>
                        <a:t>(R$ 1.632,00)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18"/>
                  </a:ext>
                </a:extLst>
              </a:tr>
            </a:tbl>
          </a:graphicData>
        </a:graphic>
      </p:graphicFrame>
      <p:sp>
        <p:nvSpPr>
          <p:cNvPr id="138" name="Google Shape;138;p3"/>
          <p:cNvSpPr txBox="1"/>
          <p:nvPr/>
        </p:nvSpPr>
        <p:spPr>
          <a:xfrm>
            <a:off x="7604912" y="6500065"/>
            <a:ext cx="4551920"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pt-BR" sz="1200" b="1" dirty="0">
                <a:solidFill>
                  <a:srgbClr val="595959"/>
                </a:solidFill>
                <a:latin typeface="Century Gothic"/>
                <a:ea typeface="Century Gothic"/>
                <a:cs typeface="Century Gothic"/>
                <a:sym typeface="Century Gothic"/>
              </a:rPr>
              <a:t>EXEMPLO</a:t>
            </a:r>
            <a:r>
              <a:rPr lang="pt-BR" sz="1200" dirty="0">
                <a:solidFill>
                  <a:srgbClr val="595959"/>
                </a:solidFill>
                <a:latin typeface="Century Gothic"/>
                <a:ea typeface="Century Gothic"/>
                <a:cs typeface="Century Gothic"/>
                <a:sym typeface="Century Gothic"/>
              </a:rPr>
              <a:t> Modelo geral de plano de projeto de três anos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4" descr="Padrão 3D ondulado branco"/>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144" name="Google Shape;144;p4"/>
          <p:cNvGrpSpPr/>
          <p:nvPr/>
        </p:nvGrpSpPr>
        <p:grpSpPr>
          <a:xfrm>
            <a:off x="11213623" y="188559"/>
            <a:ext cx="765810" cy="765810"/>
            <a:chOff x="6496725" y="804900"/>
            <a:chExt cx="765810" cy="765810"/>
          </a:xfrm>
        </p:grpSpPr>
        <p:sp>
          <p:nvSpPr>
            <p:cNvPr id="145" name="Google Shape;145;p4"/>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146" name="Google Shape;146;p4" descr="Uma pilha de dinheiro com uma linha branca Descrição gerada automaticamente"/>
            <p:cNvPicPr preferRelativeResize="0"/>
            <p:nvPr/>
          </p:nvPicPr>
          <p:blipFill rotWithShape="1">
            <a:blip r:embed="rId4">
              <a:alphaModFix/>
            </a:blip>
            <a:srcRect/>
            <a:stretch/>
          </p:blipFill>
          <p:spPr>
            <a:xfrm>
              <a:off x="6651030" y="943895"/>
              <a:ext cx="457200" cy="457200"/>
            </a:xfrm>
            <a:prstGeom prst="rect">
              <a:avLst/>
            </a:prstGeom>
            <a:noFill/>
            <a:ln>
              <a:noFill/>
            </a:ln>
          </p:spPr>
        </p:pic>
      </p:grpSp>
      <p:sp>
        <p:nvSpPr>
          <p:cNvPr id="147" name="Google Shape;147;p4"/>
          <p:cNvSpPr txBox="1"/>
          <p:nvPr/>
        </p:nvSpPr>
        <p:spPr>
          <a:xfrm>
            <a:off x="2690483" y="259227"/>
            <a:ext cx="6811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2800" b="1">
                <a:solidFill>
                  <a:srgbClr val="595959"/>
                </a:solidFill>
                <a:latin typeface="Century Gothic"/>
                <a:ea typeface="Century Gothic"/>
                <a:cs typeface="Century Gothic"/>
                <a:sym typeface="Century Gothic"/>
              </a:rPr>
              <a:t>Orçamento da empresa para 20XX</a:t>
            </a:r>
          </a:p>
        </p:txBody>
      </p:sp>
      <p:graphicFrame>
        <p:nvGraphicFramePr>
          <p:cNvPr id="148" name="Google Shape;148;p4"/>
          <p:cNvGraphicFramePr/>
          <p:nvPr>
            <p:extLst>
              <p:ext uri="{D42A27DB-BD31-4B8C-83A1-F6EECF244321}">
                <p14:modId xmlns:p14="http://schemas.microsoft.com/office/powerpoint/2010/main" val="4089769548"/>
              </p:ext>
            </p:extLst>
          </p:nvPr>
        </p:nvGraphicFramePr>
        <p:xfrm>
          <a:off x="218152" y="1199388"/>
          <a:ext cx="11787558" cy="5303625"/>
        </p:xfrm>
        <a:graphic>
          <a:graphicData uri="http://schemas.openxmlformats.org/drawingml/2006/table">
            <a:tbl>
              <a:tblPr>
                <a:noFill/>
                <a:tableStyleId>{9F8BEAB2-BD21-4F9D-A5C4-23FAC02F6808}</a:tableStyleId>
              </a:tblPr>
              <a:tblGrid>
                <a:gridCol w="64008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734725">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734725">
                  <a:extLst>
                    <a:ext uri="{9D8B030D-6E8A-4147-A177-3AD203B41FA5}">
                      <a16:colId xmlns:a16="http://schemas.microsoft.com/office/drawing/2014/main" val="20005"/>
                    </a:ext>
                  </a:extLst>
                </a:gridCol>
                <a:gridCol w="734725">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777240">
                  <a:extLst>
                    <a:ext uri="{9D8B030D-6E8A-4147-A177-3AD203B41FA5}">
                      <a16:colId xmlns:a16="http://schemas.microsoft.com/office/drawing/2014/main" val="20008"/>
                    </a:ext>
                  </a:extLst>
                </a:gridCol>
                <a:gridCol w="734725">
                  <a:extLst>
                    <a:ext uri="{9D8B030D-6E8A-4147-A177-3AD203B41FA5}">
                      <a16:colId xmlns:a16="http://schemas.microsoft.com/office/drawing/2014/main" val="20009"/>
                    </a:ext>
                  </a:extLst>
                </a:gridCol>
                <a:gridCol w="734725">
                  <a:extLst>
                    <a:ext uri="{9D8B030D-6E8A-4147-A177-3AD203B41FA5}">
                      <a16:colId xmlns:a16="http://schemas.microsoft.com/office/drawing/2014/main" val="20010"/>
                    </a:ext>
                  </a:extLst>
                </a:gridCol>
                <a:gridCol w="841248">
                  <a:extLst>
                    <a:ext uri="{9D8B030D-6E8A-4147-A177-3AD203B41FA5}">
                      <a16:colId xmlns:a16="http://schemas.microsoft.com/office/drawing/2014/main" val="20011"/>
                    </a:ext>
                  </a:extLst>
                </a:gridCol>
                <a:gridCol w="734725">
                  <a:extLst>
                    <a:ext uri="{9D8B030D-6E8A-4147-A177-3AD203B41FA5}">
                      <a16:colId xmlns:a16="http://schemas.microsoft.com/office/drawing/2014/main" val="20012"/>
                    </a:ext>
                  </a:extLst>
                </a:gridCol>
                <a:gridCol w="777240">
                  <a:extLst>
                    <a:ext uri="{9D8B030D-6E8A-4147-A177-3AD203B41FA5}">
                      <a16:colId xmlns:a16="http://schemas.microsoft.com/office/drawing/2014/main" val="20013"/>
                    </a:ext>
                  </a:extLst>
                </a:gridCol>
                <a:gridCol w="777240">
                  <a:extLst>
                    <a:ext uri="{9D8B030D-6E8A-4147-A177-3AD203B41FA5}">
                      <a16:colId xmlns:a16="http://schemas.microsoft.com/office/drawing/2014/main" val="20014"/>
                    </a:ext>
                  </a:extLst>
                </a:gridCol>
                <a:gridCol w="868680">
                  <a:extLst>
                    <a:ext uri="{9D8B030D-6E8A-4147-A177-3AD203B41FA5}">
                      <a16:colId xmlns:a16="http://schemas.microsoft.com/office/drawing/2014/main" val="20015"/>
                    </a:ext>
                  </a:extLst>
                </a:gridCol>
              </a:tblGrid>
              <a:tr h="320050">
                <a:tc gridSpan="4">
                  <a:txBody>
                    <a:bodyPr/>
                    <a:lstStyle/>
                    <a:p>
                      <a:pPr marL="0" marR="0" lvl="0" indent="0" algn="ctr" rtl="0">
                        <a:lnSpc>
                          <a:spcPct val="115000"/>
                        </a:lnSpc>
                        <a:spcBef>
                          <a:spcPts val="0"/>
                        </a:spcBef>
                        <a:spcAft>
                          <a:spcPts val="0"/>
                        </a:spcAft>
                        <a:buNone/>
                      </a:pPr>
                      <a:endParaRPr sz="1000" b="1" u="none" strike="noStrike" cap="none" dirty="0">
                        <a:solidFill>
                          <a:schemeClr val="lt1"/>
                        </a:solidFill>
                        <a:latin typeface="Century Gothic"/>
                        <a:ea typeface="Century Gothic"/>
                        <a:cs typeface="Century Gothic"/>
                        <a:sym typeface="Century Gothic"/>
                      </a:endParaRPr>
                    </a:p>
                  </a:txBody>
                  <a:tcPr marL="68575" marR="68575" marT="0" marB="0" anchor="ctr">
                    <a:lnL w="9525" cap="flat" cmpd="sng">
                      <a:noFill/>
                      <a:prstDash val="solid"/>
                      <a:round/>
                      <a:headEnd type="none" w="sm" len="sm"/>
                      <a:tailEnd type="none" w="sm" len="sm"/>
                    </a:lnL>
                    <a:lnR w="12700" cap="flat" cmpd="sng" algn="ctr">
                      <a:solidFill>
                        <a:schemeClr val="bg1">
                          <a:lumMod val="85000"/>
                        </a:schemeClr>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pt-BR" sz="1000" b="1" u="none" strike="noStrike" cap="none" dirty="0">
                          <a:solidFill>
                            <a:schemeClr val="lt1"/>
                          </a:solidFill>
                          <a:latin typeface="Century Gothic"/>
                          <a:ea typeface="Century Gothic"/>
                          <a:cs typeface="Century Gothic"/>
                          <a:sym typeface="Century Gothic"/>
                        </a:rPr>
                        <a:t>MÃO DE OBRA</a:t>
                      </a:r>
                    </a:p>
                  </a:txBody>
                  <a:tcPr marL="68575" marR="68575" marT="0" marB="0" anchor="ctr">
                    <a:lnL w="12700" cap="flat" cmpd="sng" algn="ctr">
                      <a:solidFill>
                        <a:schemeClr val="bg1">
                          <a:lumMod val="85000"/>
                        </a:schemeClr>
                      </a:solidFill>
                      <a:prstDash val="solid"/>
                      <a:round/>
                      <a:headEnd type="none" w="med" len="med"/>
                      <a:tailEnd type="none" w="med" len="med"/>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pt-BR" sz="1000" b="1" u="none" strike="noStrike" cap="none">
                          <a:solidFill>
                            <a:schemeClr val="lt1"/>
                          </a:solidFill>
                          <a:latin typeface="Century Gothic"/>
                          <a:ea typeface="Century Gothic"/>
                          <a:cs typeface="Century Gothic"/>
                          <a:sym typeface="Century Gothic"/>
                        </a:rPr>
                        <a:t>MATERIAIS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pt-BR" sz="1000" b="1" u="none" strike="noStrike" cap="none">
                          <a:solidFill>
                            <a:schemeClr val="lt1"/>
                          </a:solidFill>
                          <a:latin typeface="Century Gothic"/>
                          <a:ea typeface="Century Gothic"/>
                          <a:cs typeface="Century Gothic"/>
                          <a:sym typeface="Century Gothic"/>
                        </a:rPr>
                        <a:t>FIXO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pt-BR" sz="1000" b="1" u="none" strike="noStrike" cap="none">
                          <a:solidFill>
                            <a:schemeClr val="lt1"/>
                          </a:solidFill>
                          <a:latin typeface="Century Gothic"/>
                          <a:ea typeface="Century Gothic"/>
                          <a:cs typeface="Century Gothic"/>
                          <a:sym typeface="Century Gothic"/>
                        </a:rPr>
                        <a:t>SALDO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50">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Data de início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Data de término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HR</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R$/HR</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Mão de obra total</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Unidades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R$/Unidades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Total de materiais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Viagem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Equipamento/Espaço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Divers.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Orçamento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Real</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Abaixo/Acima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extLst>
                  <a:ext uri="{0D108BD9-81ED-4DB2-BD59-A6C34878D82A}">
                    <a16:rowId xmlns:a16="http://schemas.microsoft.com/office/drawing/2014/main" val="10001"/>
                  </a:ext>
                </a:extLst>
              </a:tr>
              <a:tr h="274325">
                <a:tc gridSpan="16">
                  <a:txBody>
                    <a:bodyPr/>
                    <a:lstStyle/>
                    <a:p>
                      <a:pPr marL="0" marR="0" lvl="0" indent="0" algn="l" rtl="0">
                        <a:lnSpc>
                          <a:spcPct val="115000"/>
                        </a:lnSpc>
                        <a:spcBef>
                          <a:spcPts val="0"/>
                        </a:spcBef>
                        <a:spcAft>
                          <a:spcPts val="0"/>
                        </a:spcAft>
                        <a:buNone/>
                      </a:pPr>
                      <a:r>
                        <a:rPr lang="pt-BR" sz="800" b="1" u="none" strike="noStrike" cap="none" dirty="0">
                          <a:solidFill>
                            <a:srgbClr val="3F3F3F"/>
                          </a:solidFill>
                          <a:latin typeface="Century Gothic"/>
                          <a:ea typeface="Century Gothic"/>
                          <a:cs typeface="Century Gothic"/>
                          <a:sym typeface="Century Gothic"/>
                        </a:rPr>
                        <a:t>Projeto 1</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4,0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R$ 40,00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R$ 160,00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12,0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R$ 15,00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R$ 180,00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R$ 600,00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R$ 50,00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R$ 200,00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R$ 1.490,00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R$ 1.290,00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3"/>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8,0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R$ 15,00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R$ 120,00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22,0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R$ 14,00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R$ 308,00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R$ 200,00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R$ 600,00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R$ 1.500,00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R$ 1.328.00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(R$ 172,00)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4"/>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50,0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R$ 11,00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R$ 550,00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R$ 300,00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R$ 850,00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R$ 750,00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5"/>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6,0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R$ 60,00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44,0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R$ 45,00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R$ 1.980,00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R$ 2.040,00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R$ 2.040,00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3,0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R$ 7.500,00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R$ 12.500,00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R$ 9.000,00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(R$ 3.500,00)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7"/>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274325">
                <a:tc gridSpan="6">
                  <a:txBody>
                    <a:bodyPr/>
                    <a:lstStyle/>
                    <a:p>
                      <a:pPr marL="0" marR="0" lvl="0" indent="0" algn="l"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SUBTOTAL</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pt-BR" sz="800" b="1" i="0" u="none" strike="noStrike" cap="none">
                          <a:solidFill>
                            <a:schemeClr val="lt1"/>
                          </a:solidFill>
                          <a:latin typeface="Century Gothic"/>
                          <a:ea typeface="Century Gothic"/>
                          <a:cs typeface="Century Gothic"/>
                          <a:sym typeface="Century Gothic"/>
                        </a:rPr>
                        <a:t>R$ 340,00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gridSpan="2">
                  <a:txBody>
                    <a:bodyPr/>
                    <a:lstStyle/>
                    <a:p>
                      <a:pPr marL="0" marR="0" lvl="0" indent="0" algn="ctr" rtl="0">
                        <a:lnSpc>
                          <a:spcPct val="115000"/>
                        </a:lnSpc>
                        <a:spcBef>
                          <a:spcPts val="0"/>
                        </a:spcBef>
                        <a:spcAft>
                          <a:spcPts val="0"/>
                        </a:spcAft>
                        <a:buClr>
                          <a:schemeClr val="dk1"/>
                        </a:buClr>
                        <a:buSzPts val="800"/>
                        <a:buFont typeface="Arial"/>
                        <a:buNone/>
                      </a:pPr>
                      <a:endParaRPr sz="800" b="1" i="0"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pt-BR" sz="800" b="1" i="0" u="none" strike="noStrike" cap="none">
                          <a:solidFill>
                            <a:schemeClr val="lt1"/>
                          </a:solidFill>
                          <a:latin typeface="Century Gothic"/>
                          <a:ea typeface="Century Gothic"/>
                          <a:cs typeface="Century Gothic"/>
                          <a:sym typeface="Century Gothic"/>
                        </a:rPr>
                        <a:t>R$ 4.518,00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pt-BR" sz="800" b="1" i="0" u="none" strike="noStrike" cap="none">
                          <a:solidFill>
                            <a:schemeClr val="lt1"/>
                          </a:solidFill>
                          <a:latin typeface="Century Gothic"/>
                          <a:ea typeface="Century Gothic"/>
                          <a:cs typeface="Century Gothic"/>
                          <a:sym typeface="Century Gothic"/>
                        </a:rPr>
                        <a:t>R$ 700,00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pt-BR" sz="800" b="1" i="0" u="none" strike="noStrike" cap="none" dirty="0">
                          <a:solidFill>
                            <a:schemeClr val="lt1"/>
                          </a:solidFill>
                          <a:latin typeface="Century Gothic"/>
                          <a:ea typeface="Century Gothic"/>
                          <a:cs typeface="Century Gothic"/>
                          <a:sym typeface="Century Gothic"/>
                        </a:rPr>
                        <a:t>R$ 1.200,00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pt-BR" sz="800" b="1" i="0" u="none" strike="noStrike" cap="none">
                          <a:solidFill>
                            <a:schemeClr val="lt1"/>
                          </a:solidFill>
                          <a:latin typeface="Century Gothic"/>
                          <a:ea typeface="Century Gothic"/>
                          <a:cs typeface="Century Gothic"/>
                          <a:sym typeface="Century Gothic"/>
                        </a:rPr>
                        <a:t>R$ 7.950,00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pt-BR" sz="800" b="1" i="0" u="none" strike="noStrike" cap="none">
                          <a:solidFill>
                            <a:schemeClr val="lt1"/>
                          </a:solidFill>
                          <a:latin typeface="Century Gothic"/>
                          <a:ea typeface="Century Gothic"/>
                          <a:cs typeface="Century Gothic"/>
                          <a:sym typeface="Century Gothic"/>
                        </a:rPr>
                        <a:t>R$ 16.340,00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pt-BR" sz="800" b="1" i="0" u="none" strike="noStrike" cap="none" dirty="0">
                          <a:solidFill>
                            <a:schemeClr val="lt1"/>
                          </a:solidFill>
                          <a:latin typeface="Century Gothic"/>
                          <a:ea typeface="Century Gothic"/>
                          <a:cs typeface="Century Gothic"/>
                          <a:sym typeface="Century Gothic"/>
                        </a:rPr>
                        <a:t>R$ 14.708,00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1" i="0" u="none" strike="noStrike" cap="none" dirty="0">
                          <a:solidFill>
                            <a:srgbClr val="3F3F3F"/>
                          </a:solidFill>
                          <a:latin typeface="Century Gothic"/>
                          <a:ea typeface="Century Gothic"/>
                          <a:cs typeface="Century Gothic"/>
                          <a:sym typeface="Century Gothic"/>
                        </a:rPr>
                        <a:t>(R$ 1.632,00)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18"/>
                  </a:ext>
                </a:extLst>
              </a:tr>
            </a:tbl>
          </a:graphicData>
        </a:graphic>
      </p:graphicFrame>
      <p:sp>
        <p:nvSpPr>
          <p:cNvPr id="149" name="Google Shape;149;p4"/>
          <p:cNvSpPr txBox="1"/>
          <p:nvPr/>
        </p:nvSpPr>
        <p:spPr>
          <a:xfrm>
            <a:off x="7586804" y="6500065"/>
            <a:ext cx="4570027"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pt-BR" sz="1200" b="1" dirty="0">
                <a:solidFill>
                  <a:srgbClr val="595959"/>
                </a:solidFill>
                <a:latin typeface="Century Gothic"/>
                <a:ea typeface="Century Gothic"/>
                <a:cs typeface="Century Gothic"/>
                <a:sym typeface="Century Gothic"/>
              </a:rPr>
              <a:t>EXEMPLO</a:t>
            </a:r>
            <a:r>
              <a:rPr lang="pt-BR" sz="1200" dirty="0">
                <a:solidFill>
                  <a:srgbClr val="595959"/>
                </a:solidFill>
                <a:latin typeface="Century Gothic"/>
                <a:ea typeface="Century Gothic"/>
                <a:cs typeface="Century Gothic"/>
                <a:sym typeface="Century Gothic"/>
              </a:rPr>
              <a:t> Modelo geral de plano de projeto de três anos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5" descr="Padrão 3D ondulado branco"/>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155" name="Google Shape;155;p5"/>
          <p:cNvGrpSpPr/>
          <p:nvPr/>
        </p:nvGrpSpPr>
        <p:grpSpPr>
          <a:xfrm>
            <a:off x="11213623" y="188559"/>
            <a:ext cx="765810" cy="765810"/>
            <a:chOff x="6496725" y="804900"/>
            <a:chExt cx="765810" cy="765810"/>
          </a:xfrm>
        </p:grpSpPr>
        <p:sp>
          <p:nvSpPr>
            <p:cNvPr id="156" name="Google Shape;156;p5"/>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157" name="Google Shape;157;p5" descr="Uma pilha de dinheiro com uma linha branca Descrição gerada automaticamente"/>
            <p:cNvPicPr preferRelativeResize="0"/>
            <p:nvPr/>
          </p:nvPicPr>
          <p:blipFill rotWithShape="1">
            <a:blip r:embed="rId4">
              <a:alphaModFix/>
            </a:blip>
            <a:srcRect/>
            <a:stretch/>
          </p:blipFill>
          <p:spPr>
            <a:xfrm>
              <a:off x="6651030" y="943895"/>
              <a:ext cx="457200" cy="457200"/>
            </a:xfrm>
            <a:prstGeom prst="rect">
              <a:avLst/>
            </a:prstGeom>
            <a:noFill/>
            <a:ln>
              <a:noFill/>
            </a:ln>
          </p:spPr>
        </p:pic>
      </p:grpSp>
      <p:sp>
        <p:nvSpPr>
          <p:cNvPr id="158" name="Google Shape;158;p5"/>
          <p:cNvSpPr txBox="1"/>
          <p:nvPr/>
        </p:nvSpPr>
        <p:spPr>
          <a:xfrm>
            <a:off x="2690483" y="259227"/>
            <a:ext cx="6811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2800" b="1">
                <a:solidFill>
                  <a:srgbClr val="595959"/>
                </a:solidFill>
                <a:latin typeface="Century Gothic"/>
                <a:ea typeface="Century Gothic"/>
                <a:cs typeface="Century Gothic"/>
                <a:sym typeface="Century Gothic"/>
              </a:rPr>
              <a:t>Orçamento da empresa para 20XX</a:t>
            </a:r>
          </a:p>
        </p:txBody>
      </p:sp>
      <p:graphicFrame>
        <p:nvGraphicFramePr>
          <p:cNvPr id="159" name="Google Shape;159;p5"/>
          <p:cNvGraphicFramePr/>
          <p:nvPr>
            <p:extLst>
              <p:ext uri="{D42A27DB-BD31-4B8C-83A1-F6EECF244321}">
                <p14:modId xmlns:p14="http://schemas.microsoft.com/office/powerpoint/2010/main" val="4148326236"/>
              </p:ext>
            </p:extLst>
          </p:nvPr>
        </p:nvGraphicFramePr>
        <p:xfrm>
          <a:off x="218152" y="1199388"/>
          <a:ext cx="11787558" cy="5303625"/>
        </p:xfrm>
        <a:graphic>
          <a:graphicData uri="http://schemas.openxmlformats.org/drawingml/2006/table">
            <a:tbl>
              <a:tblPr>
                <a:noFill/>
                <a:tableStyleId>{9F8BEAB2-BD21-4F9D-A5C4-23FAC02F6808}</a:tableStyleId>
              </a:tblPr>
              <a:tblGrid>
                <a:gridCol w="64008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734725">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734725">
                  <a:extLst>
                    <a:ext uri="{9D8B030D-6E8A-4147-A177-3AD203B41FA5}">
                      <a16:colId xmlns:a16="http://schemas.microsoft.com/office/drawing/2014/main" val="20005"/>
                    </a:ext>
                  </a:extLst>
                </a:gridCol>
                <a:gridCol w="734725">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777240">
                  <a:extLst>
                    <a:ext uri="{9D8B030D-6E8A-4147-A177-3AD203B41FA5}">
                      <a16:colId xmlns:a16="http://schemas.microsoft.com/office/drawing/2014/main" val="20008"/>
                    </a:ext>
                  </a:extLst>
                </a:gridCol>
                <a:gridCol w="734725">
                  <a:extLst>
                    <a:ext uri="{9D8B030D-6E8A-4147-A177-3AD203B41FA5}">
                      <a16:colId xmlns:a16="http://schemas.microsoft.com/office/drawing/2014/main" val="20009"/>
                    </a:ext>
                  </a:extLst>
                </a:gridCol>
                <a:gridCol w="734725">
                  <a:extLst>
                    <a:ext uri="{9D8B030D-6E8A-4147-A177-3AD203B41FA5}">
                      <a16:colId xmlns:a16="http://schemas.microsoft.com/office/drawing/2014/main" val="20010"/>
                    </a:ext>
                  </a:extLst>
                </a:gridCol>
                <a:gridCol w="841248">
                  <a:extLst>
                    <a:ext uri="{9D8B030D-6E8A-4147-A177-3AD203B41FA5}">
                      <a16:colId xmlns:a16="http://schemas.microsoft.com/office/drawing/2014/main" val="20011"/>
                    </a:ext>
                  </a:extLst>
                </a:gridCol>
                <a:gridCol w="734725">
                  <a:extLst>
                    <a:ext uri="{9D8B030D-6E8A-4147-A177-3AD203B41FA5}">
                      <a16:colId xmlns:a16="http://schemas.microsoft.com/office/drawing/2014/main" val="20012"/>
                    </a:ext>
                  </a:extLst>
                </a:gridCol>
                <a:gridCol w="777240">
                  <a:extLst>
                    <a:ext uri="{9D8B030D-6E8A-4147-A177-3AD203B41FA5}">
                      <a16:colId xmlns:a16="http://schemas.microsoft.com/office/drawing/2014/main" val="20013"/>
                    </a:ext>
                  </a:extLst>
                </a:gridCol>
                <a:gridCol w="777240">
                  <a:extLst>
                    <a:ext uri="{9D8B030D-6E8A-4147-A177-3AD203B41FA5}">
                      <a16:colId xmlns:a16="http://schemas.microsoft.com/office/drawing/2014/main" val="20014"/>
                    </a:ext>
                  </a:extLst>
                </a:gridCol>
                <a:gridCol w="868680">
                  <a:extLst>
                    <a:ext uri="{9D8B030D-6E8A-4147-A177-3AD203B41FA5}">
                      <a16:colId xmlns:a16="http://schemas.microsoft.com/office/drawing/2014/main" val="20015"/>
                    </a:ext>
                  </a:extLst>
                </a:gridCol>
              </a:tblGrid>
              <a:tr h="320050">
                <a:tc gridSpan="4">
                  <a:txBody>
                    <a:bodyPr/>
                    <a:lstStyle/>
                    <a:p>
                      <a:pPr marL="0" marR="0" lvl="0" indent="0" algn="ctr" rtl="0">
                        <a:lnSpc>
                          <a:spcPct val="115000"/>
                        </a:lnSpc>
                        <a:spcBef>
                          <a:spcPts val="0"/>
                        </a:spcBef>
                        <a:spcAft>
                          <a:spcPts val="0"/>
                        </a:spcAft>
                        <a:buNone/>
                      </a:pPr>
                      <a:endParaRPr sz="1000" b="1" u="none" strike="noStrike" cap="none" dirty="0">
                        <a:solidFill>
                          <a:schemeClr val="lt1"/>
                        </a:solidFill>
                        <a:latin typeface="Century Gothic"/>
                        <a:ea typeface="Century Gothic"/>
                        <a:cs typeface="Century Gothic"/>
                        <a:sym typeface="Century Gothic"/>
                      </a:endParaRPr>
                    </a:p>
                  </a:txBody>
                  <a:tcPr marL="68575" marR="68575" marT="0" marB="0" anchor="ctr">
                    <a:lnL w="9525" cap="flat" cmpd="sng">
                      <a:noFill/>
                      <a:prstDash val="solid"/>
                      <a:round/>
                      <a:headEnd type="none" w="sm" len="sm"/>
                      <a:tailEnd type="none" w="sm" len="sm"/>
                    </a:lnL>
                    <a:lnR w="12700" cap="flat" cmpd="sng" algn="ctr">
                      <a:solidFill>
                        <a:schemeClr val="bg1">
                          <a:lumMod val="85000"/>
                        </a:schemeClr>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pt-BR" sz="1000" b="1" u="none" strike="noStrike" cap="none" dirty="0">
                          <a:solidFill>
                            <a:schemeClr val="lt1"/>
                          </a:solidFill>
                          <a:latin typeface="Century Gothic"/>
                          <a:ea typeface="Century Gothic"/>
                          <a:cs typeface="Century Gothic"/>
                          <a:sym typeface="Century Gothic"/>
                        </a:rPr>
                        <a:t>MÃO DE OBRA</a:t>
                      </a:r>
                    </a:p>
                  </a:txBody>
                  <a:tcPr marL="68575" marR="68575" marT="0" marB="0" anchor="ctr">
                    <a:lnL w="12700" cap="flat" cmpd="sng" algn="ctr">
                      <a:solidFill>
                        <a:schemeClr val="bg1">
                          <a:lumMod val="85000"/>
                        </a:schemeClr>
                      </a:solidFill>
                      <a:prstDash val="solid"/>
                      <a:round/>
                      <a:headEnd type="none" w="med" len="med"/>
                      <a:tailEnd type="none" w="med" len="med"/>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pt-BR" sz="1000" b="1" u="none" strike="noStrike" cap="none">
                          <a:solidFill>
                            <a:schemeClr val="lt1"/>
                          </a:solidFill>
                          <a:latin typeface="Century Gothic"/>
                          <a:ea typeface="Century Gothic"/>
                          <a:cs typeface="Century Gothic"/>
                          <a:sym typeface="Century Gothic"/>
                        </a:rPr>
                        <a:t>MATERIAIS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pt-BR" sz="1000" b="1" u="none" strike="noStrike" cap="none">
                          <a:solidFill>
                            <a:schemeClr val="lt1"/>
                          </a:solidFill>
                          <a:latin typeface="Century Gothic"/>
                          <a:ea typeface="Century Gothic"/>
                          <a:cs typeface="Century Gothic"/>
                          <a:sym typeface="Century Gothic"/>
                        </a:rPr>
                        <a:t>FIXO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pt-BR" sz="1000" b="1" u="none" strike="noStrike" cap="none">
                          <a:solidFill>
                            <a:schemeClr val="lt1"/>
                          </a:solidFill>
                          <a:latin typeface="Century Gothic"/>
                          <a:ea typeface="Century Gothic"/>
                          <a:cs typeface="Century Gothic"/>
                          <a:sym typeface="Century Gothic"/>
                        </a:rPr>
                        <a:t>SALDO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50">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Data de início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Data de término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HR</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R$/HR</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Mão de obra total</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Unidades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R$/Unidades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Total de materiais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Viagem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Equipamento/Espaço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Divers.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Orçamento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Real</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Abaixo/Acima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extLst>
                  <a:ext uri="{0D108BD9-81ED-4DB2-BD59-A6C34878D82A}">
                    <a16:rowId xmlns:a16="http://schemas.microsoft.com/office/drawing/2014/main" val="10001"/>
                  </a:ext>
                </a:extLst>
              </a:tr>
              <a:tr h="274325">
                <a:tc gridSpan="16">
                  <a:txBody>
                    <a:bodyPr/>
                    <a:lstStyle/>
                    <a:p>
                      <a:pPr marL="0" marR="0" lvl="0" indent="0" algn="l" rtl="0">
                        <a:lnSpc>
                          <a:spcPct val="115000"/>
                        </a:lnSpc>
                        <a:spcBef>
                          <a:spcPts val="0"/>
                        </a:spcBef>
                        <a:spcAft>
                          <a:spcPts val="0"/>
                        </a:spcAft>
                        <a:buNone/>
                      </a:pPr>
                      <a:r>
                        <a:rPr lang="pt-BR" sz="800" b="1" u="none" strike="noStrike" cap="none" dirty="0">
                          <a:solidFill>
                            <a:srgbClr val="3F3F3F"/>
                          </a:solidFill>
                          <a:latin typeface="Century Gothic"/>
                          <a:ea typeface="Century Gothic"/>
                          <a:cs typeface="Century Gothic"/>
                          <a:sym typeface="Century Gothic"/>
                        </a:rPr>
                        <a:t>Projeto 1</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4,0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R$ 40,00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R$ 160,00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12,0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R$ 15,00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R$ 180,00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R$ 600,00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R$ 50,00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R$ 200,00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R$ 1.490,00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R$ 1.290,00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3"/>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8,0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R$ 15,00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R$ 120,00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22,0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R$ 14,00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R$ 308,00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R$ 200,00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R$ 600,00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R$ 1.328.00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(R$ 172,00)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4"/>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50,0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R$ 11,00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R$ 550,00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R$ 300,00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R$ 100,00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R$ 850,00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R$ 750,00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5"/>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6,0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R$ 60,00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44,0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R$ 45,00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R$ 1.980,00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R$ 2.040,00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R$ 2.040,00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3,0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R$ 1.500,00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R$ 7.500,00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R$ 12.500,00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R$ 9.000,00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(R$ 3.500,00)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7"/>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274325">
                <a:tc gridSpan="6">
                  <a:txBody>
                    <a:bodyPr/>
                    <a:lstStyle/>
                    <a:p>
                      <a:pPr marL="0" marR="0" lvl="0" indent="0" algn="l"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SUBTOTAL</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pt-BR" sz="800" b="1" i="0" u="none" strike="noStrike" cap="none">
                          <a:solidFill>
                            <a:schemeClr val="lt1"/>
                          </a:solidFill>
                          <a:latin typeface="Century Gothic"/>
                          <a:ea typeface="Century Gothic"/>
                          <a:cs typeface="Century Gothic"/>
                          <a:sym typeface="Century Gothic"/>
                        </a:rPr>
                        <a:t>R$ 340,00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gridSpan="2">
                  <a:txBody>
                    <a:bodyPr/>
                    <a:lstStyle/>
                    <a:p>
                      <a:pPr marL="0" marR="0" lvl="0" indent="0" algn="ctr" rtl="0">
                        <a:lnSpc>
                          <a:spcPct val="115000"/>
                        </a:lnSpc>
                        <a:spcBef>
                          <a:spcPts val="0"/>
                        </a:spcBef>
                        <a:spcAft>
                          <a:spcPts val="0"/>
                        </a:spcAft>
                        <a:buClr>
                          <a:schemeClr val="dk1"/>
                        </a:buClr>
                        <a:buSzPts val="800"/>
                        <a:buFont typeface="Arial"/>
                        <a:buNone/>
                      </a:pPr>
                      <a:endParaRPr sz="800" b="1" i="0"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pt-BR" sz="800" b="1" i="0" u="none" strike="noStrike" cap="none">
                          <a:solidFill>
                            <a:schemeClr val="lt1"/>
                          </a:solidFill>
                          <a:latin typeface="Century Gothic"/>
                          <a:ea typeface="Century Gothic"/>
                          <a:cs typeface="Century Gothic"/>
                          <a:sym typeface="Century Gothic"/>
                        </a:rPr>
                        <a:t>R$ 4.518,00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pt-BR" sz="800" b="1" i="0" u="none" strike="noStrike" cap="none">
                          <a:solidFill>
                            <a:schemeClr val="lt1"/>
                          </a:solidFill>
                          <a:latin typeface="Century Gothic"/>
                          <a:ea typeface="Century Gothic"/>
                          <a:cs typeface="Century Gothic"/>
                          <a:sym typeface="Century Gothic"/>
                        </a:rPr>
                        <a:t>R$ 700,00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pt-BR" sz="800" b="1" i="0" u="none" strike="noStrike" cap="none" dirty="0">
                          <a:solidFill>
                            <a:schemeClr val="lt1"/>
                          </a:solidFill>
                          <a:latin typeface="Century Gothic"/>
                          <a:ea typeface="Century Gothic"/>
                          <a:cs typeface="Century Gothic"/>
                          <a:sym typeface="Century Gothic"/>
                        </a:rPr>
                        <a:t>R$ 1.200,00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pt-BR" sz="800" b="1" i="0" u="none" strike="noStrike" cap="none">
                          <a:solidFill>
                            <a:schemeClr val="lt1"/>
                          </a:solidFill>
                          <a:latin typeface="Century Gothic"/>
                          <a:ea typeface="Century Gothic"/>
                          <a:cs typeface="Century Gothic"/>
                          <a:sym typeface="Century Gothic"/>
                        </a:rPr>
                        <a:t>R$ 7.950,00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pt-BR" sz="800" b="1" i="0" u="none" strike="noStrike" cap="none">
                          <a:solidFill>
                            <a:schemeClr val="lt1"/>
                          </a:solidFill>
                          <a:latin typeface="Century Gothic"/>
                          <a:ea typeface="Century Gothic"/>
                          <a:cs typeface="Century Gothic"/>
                          <a:sym typeface="Century Gothic"/>
                        </a:rPr>
                        <a:t>R$ 16.340,00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pt-BR" sz="800" b="1" i="0" u="none" strike="noStrike" cap="none" dirty="0">
                          <a:solidFill>
                            <a:schemeClr val="lt1"/>
                          </a:solidFill>
                          <a:latin typeface="Century Gothic"/>
                          <a:ea typeface="Century Gothic"/>
                          <a:cs typeface="Century Gothic"/>
                          <a:sym typeface="Century Gothic"/>
                        </a:rPr>
                        <a:t>R$ 14.708,00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1" i="0" u="none" strike="noStrike" cap="none" dirty="0">
                          <a:solidFill>
                            <a:srgbClr val="3F3F3F"/>
                          </a:solidFill>
                          <a:latin typeface="Century Gothic"/>
                          <a:ea typeface="Century Gothic"/>
                          <a:cs typeface="Century Gothic"/>
                          <a:sym typeface="Century Gothic"/>
                        </a:rPr>
                        <a:t>(R$ 1.632,00)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18"/>
                  </a:ext>
                </a:extLst>
              </a:tr>
            </a:tbl>
          </a:graphicData>
        </a:graphic>
      </p:graphicFrame>
      <p:sp>
        <p:nvSpPr>
          <p:cNvPr id="160" name="Google Shape;160;p5"/>
          <p:cNvSpPr txBox="1"/>
          <p:nvPr/>
        </p:nvSpPr>
        <p:spPr>
          <a:xfrm>
            <a:off x="7460056" y="6500065"/>
            <a:ext cx="4696776"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pt-BR" sz="1200" b="1" dirty="0">
                <a:solidFill>
                  <a:srgbClr val="595959"/>
                </a:solidFill>
                <a:latin typeface="Century Gothic"/>
                <a:ea typeface="Century Gothic"/>
                <a:cs typeface="Century Gothic"/>
                <a:sym typeface="Century Gothic"/>
              </a:rPr>
              <a:t>EXEMPLO</a:t>
            </a:r>
            <a:r>
              <a:rPr lang="pt-BR" sz="1200" dirty="0">
                <a:solidFill>
                  <a:srgbClr val="595959"/>
                </a:solidFill>
                <a:latin typeface="Century Gothic"/>
                <a:ea typeface="Century Gothic"/>
                <a:cs typeface="Century Gothic"/>
                <a:sym typeface="Century Gothic"/>
              </a:rPr>
              <a:t> Modelo geral de plano de projeto de três anos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6" descr="Padrão 3D ondulado branco"/>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aphicFrame>
        <p:nvGraphicFramePr>
          <p:cNvPr id="166" name="Google Shape;166;p6"/>
          <p:cNvGraphicFramePr/>
          <p:nvPr>
            <p:extLst>
              <p:ext uri="{D42A27DB-BD31-4B8C-83A1-F6EECF244321}">
                <p14:modId xmlns:p14="http://schemas.microsoft.com/office/powerpoint/2010/main" val="4271633463"/>
              </p:ext>
            </p:extLst>
          </p:nvPr>
        </p:nvGraphicFramePr>
        <p:xfrm>
          <a:off x="164867" y="1066228"/>
          <a:ext cx="11842900" cy="5327015"/>
        </p:xfrm>
        <a:graphic>
          <a:graphicData uri="http://schemas.openxmlformats.org/drawingml/2006/table">
            <a:tbl>
              <a:tblPr>
                <a:noFill/>
                <a:tableStyleId>{9F8BEAB2-BD21-4F9D-A5C4-23FAC02F6808}</a:tableStyleId>
              </a:tblPr>
              <a:tblGrid>
                <a:gridCol w="914400">
                  <a:extLst>
                    <a:ext uri="{9D8B030D-6E8A-4147-A177-3AD203B41FA5}">
                      <a16:colId xmlns:a16="http://schemas.microsoft.com/office/drawing/2014/main" val="20000"/>
                    </a:ext>
                  </a:extLst>
                </a:gridCol>
                <a:gridCol w="4436225">
                  <a:extLst>
                    <a:ext uri="{9D8B030D-6E8A-4147-A177-3AD203B41FA5}">
                      <a16:colId xmlns:a16="http://schemas.microsoft.com/office/drawing/2014/main" val="20001"/>
                    </a:ext>
                  </a:extLst>
                </a:gridCol>
                <a:gridCol w="1005850">
                  <a:extLst>
                    <a:ext uri="{9D8B030D-6E8A-4147-A177-3AD203B41FA5}">
                      <a16:colId xmlns:a16="http://schemas.microsoft.com/office/drawing/2014/main" val="20002"/>
                    </a:ext>
                  </a:extLst>
                </a:gridCol>
                <a:gridCol w="3931925">
                  <a:extLst>
                    <a:ext uri="{9D8B030D-6E8A-4147-A177-3AD203B41FA5}">
                      <a16:colId xmlns:a16="http://schemas.microsoft.com/office/drawing/2014/main" val="20003"/>
                    </a:ext>
                  </a:extLst>
                </a:gridCol>
                <a:gridCol w="777250">
                  <a:extLst>
                    <a:ext uri="{9D8B030D-6E8A-4147-A177-3AD203B41FA5}">
                      <a16:colId xmlns:a16="http://schemas.microsoft.com/office/drawing/2014/main" val="20004"/>
                    </a:ext>
                  </a:extLst>
                </a:gridCol>
                <a:gridCol w="777250">
                  <a:extLst>
                    <a:ext uri="{9D8B030D-6E8A-4147-A177-3AD203B41FA5}">
                      <a16:colId xmlns:a16="http://schemas.microsoft.com/office/drawing/2014/main" val="20005"/>
                    </a:ext>
                  </a:extLst>
                </a:gridCol>
              </a:tblGrid>
              <a:tr h="320050">
                <a:tc>
                  <a:txBody>
                    <a:bodyPr/>
                    <a:lstStyle/>
                    <a:p>
                      <a:pPr marL="0" marR="0" lvl="0" indent="0" algn="l" rtl="0">
                        <a:lnSpc>
                          <a:spcPct val="115000"/>
                        </a:lnSpc>
                        <a:spcBef>
                          <a:spcPts val="0"/>
                        </a:spcBef>
                        <a:spcAft>
                          <a:spcPts val="0"/>
                        </a:spcAft>
                        <a:buNone/>
                      </a:pPr>
                      <a:r>
                        <a:rPr lang="pt-BR" sz="2000" u="none" strike="noStrike" cap="none">
                          <a:solidFill>
                            <a:srgbClr val="90A6A9"/>
                          </a:solidFill>
                          <a:latin typeface="Century Gothic"/>
                          <a:ea typeface="Century Gothic"/>
                          <a:cs typeface="Century Gothic"/>
                          <a:sym typeface="Century Gothic"/>
                        </a:rPr>
                        <a:t> </a:t>
                      </a:r>
                    </a:p>
                  </a:txBody>
                  <a:tcPr marL="68575" marR="68575" marT="0" marB="0" anchor="ctr">
                    <a:lnL w="9525" cap="flat" cmpd="sng">
                      <a:solidFill>
                        <a:srgbClr val="000000">
                          <a:alpha val="0"/>
                        </a:srgbClr>
                      </a:solidFill>
                      <a:prstDash val="solid"/>
                      <a:round/>
                      <a:headEnd type="none" w="sm" len="sm"/>
                      <a:tailEnd type="none" w="sm" len="sm"/>
                    </a:lnL>
                    <a:lnR w="12700"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pt-BR" sz="1000" b="1" u="none" strike="noStrike" cap="none">
                          <a:solidFill>
                            <a:schemeClr val="lt1"/>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pt-BR" sz="1000" b="1" u="none" strike="noStrike" cap="none">
                          <a:solidFill>
                            <a:schemeClr val="lt1"/>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pt-BR" sz="1000" b="1" u="none" strike="noStrike" cap="none">
                          <a:solidFill>
                            <a:schemeClr val="lt1"/>
                          </a:solidFill>
                          <a:latin typeface="Century Gothic"/>
                          <a:ea typeface="Century Gothic"/>
                          <a:cs typeface="Century Gothic"/>
                          <a:sym typeface="Century Gothic"/>
                        </a:rPr>
                        <a:t>Materiais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pt-BR" sz="1000" b="1" u="none" strike="noStrike" cap="none" dirty="0">
                          <a:solidFill>
                            <a:schemeClr val="lt1"/>
                          </a:solidFill>
                          <a:latin typeface="Century Gothic"/>
                          <a:ea typeface="Century Gothic"/>
                          <a:cs typeface="Century Gothic"/>
                          <a:sym typeface="Century Gothic"/>
                        </a:rPr>
                        <a:t>Data de início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pt-BR" sz="1000" b="1" u="none" strike="noStrike" cap="none" dirty="0">
                          <a:solidFill>
                            <a:schemeClr val="lt1"/>
                          </a:solidFill>
                          <a:latin typeface="Century Gothic"/>
                          <a:ea typeface="Century Gothic"/>
                          <a:cs typeface="Century Gothic"/>
                          <a:sym typeface="Century Gothic"/>
                        </a:rPr>
                        <a:t>Data de término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extLst>
                  <a:ext uri="{0D108BD9-81ED-4DB2-BD59-A6C34878D82A}">
                    <a16:rowId xmlns:a16="http://schemas.microsoft.com/office/drawing/2014/main" val="10000"/>
                  </a:ext>
                </a:extLst>
              </a:tr>
              <a:tr h="320040">
                <a:tc rowSpan="6">
                  <a:txBody>
                    <a:bodyPr/>
                    <a:lstStyle/>
                    <a:p>
                      <a:pPr marL="0" marR="0" lvl="0" indent="0" algn="ctr" rtl="0">
                        <a:lnSpc>
                          <a:spcPct val="115000"/>
                        </a:lnSpc>
                        <a:spcBef>
                          <a:spcPts val="0"/>
                        </a:spcBef>
                        <a:spcAft>
                          <a:spcPts val="0"/>
                        </a:spcAft>
                        <a:buNone/>
                      </a:pPr>
                      <a:r>
                        <a:rPr lang="pt-BR" sz="1800" b="1" u="none" strike="noStrike" cap="none">
                          <a:solidFill>
                            <a:schemeClr val="lt1"/>
                          </a:solidFill>
                          <a:latin typeface="Century Gothic"/>
                          <a:ea typeface="Century Gothic"/>
                          <a:cs typeface="Century Gothic"/>
                          <a:sym typeface="Century Gothic"/>
                        </a:rPr>
                        <a:t>20XX</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Montar uma equipe de marketing exclusiva para realizar pesquisas de mercado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Olivia Carter</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u="none" strike="noStrike" cap="none" dirty="0">
                          <a:solidFill>
                            <a:srgbClr val="3F3F3F"/>
                          </a:solidFill>
                          <a:latin typeface="Century Gothic"/>
                          <a:ea typeface="Century Gothic"/>
                          <a:cs typeface="Century Gothic"/>
                          <a:sym typeface="Century Gothic"/>
                        </a:rPr>
                        <a:t>Acesso a relatórios do setor, software de pesquisa, plataformas de análise de dados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20040">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u="none" strike="noStrike" cap="none">
                          <a:solidFill>
                            <a:srgbClr val="3F3F3F"/>
                          </a:solidFill>
                          <a:latin typeface="Century Gothic"/>
                          <a:ea typeface="Century Gothic"/>
                          <a:cs typeface="Century Gothic"/>
                          <a:sym typeface="Century Gothic"/>
                        </a:rPr>
                        <a:t>Montar uma equipe de desenvolvimento de produtos para aprimorar os produtos existentes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u="none" strike="noStrike" cap="none">
                          <a:solidFill>
                            <a:srgbClr val="3F3F3F"/>
                          </a:solidFill>
                          <a:latin typeface="Century Gothic"/>
                          <a:ea typeface="Century Gothic"/>
                          <a:cs typeface="Century Gothic"/>
                          <a:sym typeface="Century Gothic"/>
                        </a:rPr>
                        <a:t>Diana Kennedy</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Ferramentas de prototipagem, materiais para testes de produtos, software de colaboração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56032">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56032">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56032">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56032">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20040">
                <a:tc rowSpan="6">
                  <a:txBody>
                    <a:bodyPr/>
                    <a:lstStyle/>
                    <a:p>
                      <a:pPr marL="0" marR="0" lvl="0" indent="0" algn="ctr" rtl="0">
                        <a:lnSpc>
                          <a:spcPct val="115000"/>
                        </a:lnSpc>
                        <a:spcBef>
                          <a:spcPts val="0"/>
                        </a:spcBef>
                        <a:spcAft>
                          <a:spcPts val="0"/>
                        </a:spcAft>
                        <a:buNone/>
                      </a:pPr>
                      <a:r>
                        <a:rPr lang="pt-BR" sz="1800" b="1" u="none" strike="noStrike" cap="none">
                          <a:solidFill>
                            <a:schemeClr val="lt1"/>
                          </a:solidFill>
                          <a:latin typeface="Century Gothic"/>
                          <a:ea typeface="Century Gothic"/>
                          <a:cs typeface="Century Gothic"/>
                          <a:sym typeface="Century Gothic"/>
                        </a:rPr>
                        <a:t>20XX</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Contratar consultores para orientar a implementação de ferramentas digitais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Jamal King</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Tempo para pesquisar consultores, orçamento para honorários de consultoria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r h="320040">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Solicitar apoio da equipe de marketing para executar uma campanha de conscientização da marca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Leigh Gibbs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Software de design gráfico, ferramentas de gerenciamento de redes sociais, software de edição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8"/>
                  </a:ext>
                </a:extLst>
              </a:tr>
              <a:tr h="256032">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9"/>
                  </a:ext>
                </a:extLst>
              </a:tr>
              <a:tr h="256032">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0"/>
                  </a:ext>
                </a:extLst>
              </a:tr>
              <a:tr h="256032">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1"/>
                  </a:ext>
                </a:extLst>
              </a:tr>
              <a:tr h="256032">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2"/>
                  </a:ext>
                </a:extLst>
              </a:tr>
              <a:tr h="320040">
                <a:tc rowSpan="6">
                  <a:txBody>
                    <a:bodyPr/>
                    <a:lstStyle/>
                    <a:p>
                      <a:pPr marL="0" marR="0" lvl="0" indent="0" algn="ctr" rtl="0">
                        <a:lnSpc>
                          <a:spcPct val="115000"/>
                        </a:lnSpc>
                        <a:spcBef>
                          <a:spcPts val="0"/>
                        </a:spcBef>
                        <a:spcAft>
                          <a:spcPts val="0"/>
                        </a:spcAft>
                        <a:buClr>
                          <a:schemeClr val="lt1"/>
                        </a:buClr>
                        <a:buSzPts val="1800"/>
                        <a:buFont typeface="Century Gothic"/>
                        <a:buNone/>
                      </a:pPr>
                      <a:r>
                        <a:rPr lang="pt-BR" sz="1800" b="1" u="none" strike="noStrike" cap="none">
                          <a:solidFill>
                            <a:schemeClr val="lt1"/>
                          </a:solidFill>
                          <a:latin typeface="Century Gothic"/>
                          <a:ea typeface="Century Gothic"/>
                          <a:cs typeface="Century Gothic"/>
                          <a:sym typeface="Century Gothic"/>
                        </a:rPr>
                        <a:t>20XX</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Montar uma equipe para estabelecer parcerias e alianças estratégicas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Jose Price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Ferramentas de networking, orçamento de viagens, recursos jurídicos para revisão de contratos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320040">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Montar uma equipe especializada para desenvolver nossa presença internacional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Tamika Marshall</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Relatórios de análise de mercado internacional, orçamento, serviços de tradução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256032">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256032">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r h="256032">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7"/>
                  </a:ext>
                </a:extLst>
              </a:tr>
              <a:tr h="256032">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Nome</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8"/>
                  </a:ext>
                </a:extLst>
              </a:tr>
            </a:tbl>
          </a:graphicData>
        </a:graphic>
      </p:graphicFrame>
      <p:grpSp>
        <p:nvGrpSpPr>
          <p:cNvPr id="167" name="Google Shape;167;p6"/>
          <p:cNvGrpSpPr/>
          <p:nvPr/>
        </p:nvGrpSpPr>
        <p:grpSpPr>
          <a:xfrm>
            <a:off x="11212634" y="188945"/>
            <a:ext cx="765810" cy="765810"/>
            <a:chOff x="9273432" y="818038"/>
            <a:chExt cx="765810" cy="765810"/>
          </a:xfrm>
        </p:grpSpPr>
        <p:sp>
          <p:nvSpPr>
            <p:cNvPr id="168" name="Google Shape;168;p6"/>
            <p:cNvSpPr/>
            <p:nvPr/>
          </p:nvSpPr>
          <p:spPr>
            <a:xfrm>
              <a:off x="9273432" y="818038"/>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169" name="Google Shape;169;p6" descr="Um grupo de pessoas com um círculo Descrição gerada automaticamente"/>
            <p:cNvPicPr preferRelativeResize="0"/>
            <p:nvPr/>
          </p:nvPicPr>
          <p:blipFill rotWithShape="1">
            <a:blip r:embed="rId4">
              <a:alphaModFix/>
            </a:blip>
            <a:srcRect/>
            <a:stretch/>
          </p:blipFill>
          <p:spPr>
            <a:xfrm>
              <a:off x="9427737" y="943323"/>
              <a:ext cx="457200" cy="457200"/>
            </a:xfrm>
            <a:prstGeom prst="rect">
              <a:avLst/>
            </a:prstGeom>
            <a:noFill/>
            <a:ln>
              <a:noFill/>
            </a:ln>
          </p:spPr>
        </p:pic>
      </p:grpSp>
      <p:sp>
        <p:nvSpPr>
          <p:cNvPr id="170" name="Google Shape;170;p6"/>
          <p:cNvSpPr txBox="1"/>
          <p:nvPr/>
        </p:nvSpPr>
        <p:spPr>
          <a:xfrm>
            <a:off x="1059254" y="259227"/>
            <a:ext cx="10176095"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2800" b="1" dirty="0">
                <a:solidFill>
                  <a:srgbClr val="595959"/>
                </a:solidFill>
                <a:latin typeface="Century Gothic"/>
                <a:ea typeface="Century Gothic"/>
                <a:cs typeface="Century Gothic"/>
                <a:sym typeface="Century Gothic"/>
              </a:rPr>
              <a:t>Planejamento de recursos da empresa para três anos</a:t>
            </a:r>
          </a:p>
        </p:txBody>
      </p:sp>
      <p:sp>
        <p:nvSpPr>
          <p:cNvPr id="171" name="Google Shape;171;p6"/>
          <p:cNvSpPr txBox="1"/>
          <p:nvPr/>
        </p:nvSpPr>
        <p:spPr>
          <a:xfrm>
            <a:off x="7623018" y="6500065"/>
            <a:ext cx="453381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pt-BR" sz="1200" b="1" dirty="0">
                <a:solidFill>
                  <a:srgbClr val="595959"/>
                </a:solidFill>
                <a:latin typeface="Century Gothic"/>
                <a:ea typeface="Century Gothic"/>
                <a:cs typeface="Century Gothic"/>
                <a:sym typeface="Century Gothic"/>
              </a:rPr>
              <a:t>EXEMPLO</a:t>
            </a:r>
            <a:r>
              <a:rPr lang="pt-BR" sz="1200" dirty="0">
                <a:solidFill>
                  <a:srgbClr val="595959"/>
                </a:solidFill>
                <a:latin typeface="Century Gothic"/>
                <a:ea typeface="Century Gothic"/>
                <a:cs typeface="Century Gothic"/>
                <a:sym typeface="Century Gothic"/>
              </a:rPr>
              <a:t> Modelo geral de plano de projeto de três anos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7" descr="Padrão 3D ondulado branco"/>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177" name="Google Shape;177;p7"/>
          <p:cNvGrpSpPr/>
          <p:nvPr/>
        </p:nvGrpSpPr>
        <p:grpSpPr>
          <a:xfrm>
            <a:off x="461274" y="4457274"/>
            <a:ext cx="11269453" cy="142504"/>
            <a:chOff x="461274" y="5410195"/>
            <a:chExt cx="11269453" cy="142504"/>
          </a:xfrm>
        </p:grpSpPr>
        <p:cxnSp>
          <p:nvCxnSpPr>
            <p:cNvPr id="178" name="Google Shape;178;p7"/>
            <p:cNvCxnSpPr/>
            <p:nvPr/>
          </p:nvCxnSpPr>
          <p:spPr>
            <a:xfrm>
              <a:off x="461274" y="5481447"/>
              <a:ext cx="11269453" cy="0"/>
            </a:xfrm>
            <a:prstGeom prst="straightConnector1">
              <a:avLst/>
            </a:prstGeom>
            <a:noFill/>
            <a:ln w="28575" cap="flat" cmpd="sng">
              <a:solidFill>
                <a:srgbClr val="7F7F7F"/>
              </a:solidFill>
              <a:prstDash val="solid"/>
              <a:miter lim="800000"/>
              <a:headEnd type="none" w="sm" len="sm"/>
              <a:tailEnd type="stealth" w="med" len="med"/>
            </a:ln>
          </p:spPr>
        </p:cxnSp>
        <p:sp>
          <p:nvSpPr>
            <p:cNvPr id="179" name="Google Shape;179;p7"/>
            <p:cNvSpPr/>
            <p:nvPr/>
          </p:nvSpPr>
          <p:spPr>
            <a:xfrm>
              <a:off x="2390760" y="5410195"/>
              <a:ext cx="142504" cy="142504"/>
            </a:xfrm>
            <a:prstGeom prst="ellipse">
              <a:avLst/>
            </a:prstGeom>
            <a:solidFill>
              <a:srgbClr val="7F7F7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0" name="Google Shape;180;p7"/>
            <p:cNvSpPr/>
            <p:nvPr/>
          </p:nvSpPr>
          <p:spPr>
            <a:xfrm>
              <a:off x="6024747" y="5410195"/>
              <a:ext cx="142504" cy="142504"/>
            </a:xfrm>
            <a:prstGeom prst="ellipse">
              <a:avLst/>
            </a:prstGeom>
            <a:solidFill>
              <a:srgbClr val="7F7F7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1" name="Google Shape;181;p7"/>
            <p:cNvSpPr/>
            <p:nvPr/>
          </p:nvSpPr>
          <p:spPr>
            <a:xfrm>
              <a:off x="9662391" y="5410195"/>
              <a:ext cx="142504" cy="142504"/>
            </a:xfrm>
            <a:prstGeom prst="ellipse">
              <a:avLst/>
            </a:prstGeom>
            <a:solidFill>
              <a:srgbClr val="7F7F7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82" name="Google Shape;182;p7"/>
          <p:cNvGrpSpPr/>
          <p:nvPr/>
        </p:nvGrpSpPr>
        <p:grpSpPr>
          <a:xfrm>
            <a:off x="1074646" y="1334566"/>
            <a:ext cx="2774731" cy="2991589"/>
            <a:chOff x="1074646" y="1526479"/>
            <a:chExt cx="2774731" cy="2991589"/>
          </a:xfrm>
        </p:grpSpPr>
        <p:sp>
          <p:nvSpPr>
            <p:cNvPr id="183" name="Google Shape;183;p7"/>
            <p:cNvSpPr/>
            <p:nvPr/>
          </p:nvSpPr>
          <p:spPr>
            <a:xfrm>
              <a:off x="1074646" y="1526479"/>
              <a:ext cx="2774731" cy="2778666"/>
            </a:xfrm>
            <a:prstGeom prst="roundRect">
              <a:avLst>
                <a:gd name="adj" fmla="val 7576"/>
              </a:avLst>
            </a:prstGeom>
            <a:solidFill>
              <a:schemeClr val="accent4"/>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pt-BR" sz="1600" b="0">
                  <a:solidFill>
                    <a:schemeClr val="lt1"/>
                  </a:solidFill>
                  <a:latin typeface="Century Gothic"/>
                  <a:ea typeface="Century Gothic"/>
                  <a:cs typeface="Century Gothic"/>
                  <a:sym typeface="Century Gothic"/>
                </a:rPr>
                <a:t>Texto de amostra</a:t>
              </a: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pt-BR" sz="1600" b="0">
                  <a:solidFill>
                    <a:schemeClr val="lt1"/>
                  </a:solidFill>
                  <a:latin typeface="Century Gothic"/>
                  <a:ea typeface="Century Gothic"/>
                  <a:cs typeface="Century Gothic"/>
                  <a:sym typeface="Century Gothic"/>
                </a:rPr>
                <a:t>Texto de amostra</a:t>
              </a: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pt-BR" sz="1600" b="0">
                  <a:solidFill>
                    <a:schemeClr val="lt1"/>
                  </a:solidFill>
                  <a:latin typeface="Century Gothic"/>
                  <a:ea typeface="Century Gothic"/>
                  <a:cs typeface="Century Gothic"/>
                  <a:sym typeface="Century Gothic"/>
                </a:rPr>
                <a:t>Texto de amostra</a:t>
              </a: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pt-BR" sz="1600" b="0">
                  <a:solidFill>
                    <a:schemeClr val="lt1"/>
                  </a:solidFill>
                  <a:latin typeface="Century Gothic"/>
                  <a:ea typeface="Century Gothic"/>
                  <a:cs typeface="Century Gothic"/>
                  <a:sym typeface="Century Gothic"/>
                </a:rPr>
                <a:t>Texto de amostra</a:t>
              </a: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p:txBody>
        </p:sp>
        <p:sp>
          <p:nvSpPr>
            <p:cNvPr id="184" name="Google Shape;184;p7"/>
            <p:cNvSpPr/>
            <p:nvPr/>
          </p:nvSpPr>
          <p:spPr>
            <a:xfrm rot="10800000">
              <a:off x="2261984" y="4173193"/>
              <a:ext cx="400055" cy="344875"/>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grpSp>
      <p:grpSp>
        <p:nvGrpSpPr>
          <p:cNvPr id="185" name="Google Shape;185;p7"/>
          <p:cNvGrpSpPr/>
          <p:nvPr/>
        </p:nvGrpSpPr>
        <p:grpSpPr>
          <a:xfrm>
            <a:off x="4708634" y="1334566"/>
            <a:ext cx="2774731" cy="2991589"/>
            <a:chOff x="4708634" y="1526479"/>
            <a:chExt cx="2774731" cy="2991589"/>
          </a:xfrm>
        </p:grpSpPr>
        <p:sp>
          <p:nvSpPr>
            <p:cNvPr id="186" name="Google Shape;186;p7"/>
            <p:cNvSpPr/>
            <p:nvPr/>
          </p:nvSpPr>
          <p:spPr>
            <a:xfrm>
              <a:off x="4708634" y="1526479"/>
              <a:ext cx="2774731" cy="2778666"/>
            </a:xfrm>
            <a:prstGeom prst="roundRect">
              <a:avLst>
                <a:gd name="adj" fmla="val 8334"/>
              </a:avLst>
            </a:prstGeom>
            <a:solidFill>
              <a:schemeClr val="accent6"/>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pt-BR" sz="1600" b="0">
                  <a:solidFill>
                    <a:schemeClr val="lt1"/>
                  </a:solidFill>
                  <a:latin typeface="Century Gothic"/>
                  <a:ea typeface="Century Gothic"/>
                  <a:cs typeface="Century Gothic"/>
                  <a:sym typeface="Century Gothic"/>
                </a:rPr>
                <a:t>Texto de amostra</a:t>
              </a: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pt-BR" sz="1600" b="0">
                  <a:solidFill>
                    <a:schemeClr val="lt1"/>
                  </a:solidFill>
                  <a:latin typeface="Century Gothic"/>
                  <a:ea typeface="Century Gothic"/>
                  <a:cs typeface="Century Gothic"/>
                  <a:sym typeface="Century Gothic"/>
                </a:rPr>
                <a:t>Texto de amostra</a:t>
              </a: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pt-BR" sz="1600" b="0">
                  <a:solidFill>
                    <a:schemeClr val="lt1"/>
                  </a:solidFill>
                  <a:latin typeface="Century Gothic"/>
                  <a:ea typeface="Century Gothic"/>
                  <a:cs typeface="Century Gothic"/>
                  <a:sym typeface="Century Gothic"/>
                </a:rPr>
                <a:t>Texto de amostra</a:t>
              </a: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pt-BR" sz="1600" b="0">
                  <a:solidFill>
                    <a:schemeClr val="lt1"/>
                  </a:solidFill>
                  <a:latin typeface="Century Gothic"/>
                  <a:ea typeface="Century Gothic"/>
                  <a:cs typeface="Century Gothic"/>
                  <a:sym typeface="Century Gothic"/>
                </a:rPr>
                <a:t>Texto de amostra</a:t>
              </a: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p:txBody>
        </p:sp>
        <p:sp>
          <p:nvSpPr>
            <p:cNvPr id="187" name="Google Shape;187;p7"/>
            <p:cNvSpPr/>
            <p:nvPr/>
          </p:nvSpPr>
          <p:spPr>
            <a:xfrm rot="10800000">
              <a:off x="5895972" y="4173193"/>
              <a:ext cx="400055" cy="344875"/>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grpSp>
      <p:grpSp>
        <p:nvGrpSpPr>
          <p:cNvPr id="188" name="Google Shape;188;p7"/>
          <p:cNvGrpSpPr/>
          <p:nvPr/>
        </p:nvGrpSpPr>
        <p:grpSpPr>
          <a:xfrm>
            <a:off x="8342623" y="1334566"/>
            <a:ext cx="2774731" cy="2991589"/>
            <a:chOff x="8342623" y="1526479"/>
            <a:chExt cx="2774731" cy="2991589"/>
          </a:xfrm>
        </p:grpSpPr>
        <p:sp>
          <p:nvSpPr>
            <p:cNvPr id="189" name="Google Shape;189;p7"/>
            <p:cNvSpPr/>
            <p:nvPr/>
          </p:nvSpPr>
          <p:spPr>
            <a:xfrm>
              <a:off x="8342623" y="1526479"/>
              <a:ext cx="2774731" cy="2778666"/>
            </a:xfrm>
            <a:prstGeom prst="roundRect">
              <a:avLst>
                <a:gd name="adj" fmla="val 7576"/>
              </a:avLst>
            </a:prstGeom>
            <a:solidFill>
              <a:schemeClr val="accent5"/>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pt-BR" sz="1600" b="0">
                  <a:solidFill>
                    <a:schemeClr val="lt1"/>
                  </a:solidFill>
                  <a:latin typeface="Century Gothic"/>
                  <a:ea typeface="Century Gothic"/>
                  <a:cs typeface="Century Gothic"/>
                  <a:sym typeface="Century Gothic"/>
                </a:rPr>
                <a:t>Texto de amostra</a:t>
              </a: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pt-BR" sz="1600" b="0">
                  <a:solidFill>
                    <a:schemeClr val="lt1"/>
                  </a:solidFill>
                  <a:latin typeface="Century Gothic"/>
                  <a:ea typeface="Century Gothic"/>
                  <a:cs typeface="Century Gothic"/>
                  <a:sym typeface="Century Gothic"/>
                </a:rPr>
                <a:t>Texto de amostra</a:t>
              </a: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pt-BR" sz="1600" b="0">
                  <a:solidFill>
                    <a:schemeClr val="lt1"/>
                  </a:solidFill>
                  <a:latin typeface="Century Gothic"/>
                  <a:ea typeface="Century Gothic"/>
                  <a:cs typeface="Century Gothic"/>
                  <a:sym typeface="Century Gothic"/>
                </a:rPr>
                <a:t>Texto de amostra</a:t>
              </a: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pt-BR" sz="1600" b="0">
                  <a:solidFill>
                    <a:schemeClr val="lt1"/>
                  </a:solidFill>
                  <a:latin typeface="Century Gothic"/>
                  <a:ea typeface="Century Gothic"/>
                  <a:cs typeface="Century Gothic"/>
                  <a:sym typeface="Century Gothic"/>
                </a:rPr>
                <a:t>Texto de amostra</a:t>
              </a:r>
            </a:p>
            <a:p>
              <a:pPr marL="0" marR="0" lvl="0" indent="0" algn="l" rtl="0">
                <a:spcBef>
                  <a:spcPts val="0"/>
                </a:spcBef>
                <a:spcAft>
                  <a:spcPts val="0"/>
                </a:spcAft>
                <a:buNone/>
              </a:pPr>
              <a:endParaRPr sz="1600" b="0">
                <a:solidFill>
                  <a:schemeClr val="lt1"/>
                </a:solidFill>
                <a:latin typeface="Century Gothic"/>
                <a:ea typeface="Century Gothic"/>
                <a:cs typeface="Century Gothic"/>
                <a:sym typeface="Century Gothic"/>
              </a:endParaRPr>
            </a:p>
          </p:txBody>
        </p:sp>
        <p:sp>
          <p:nvSpPr>
            <p:cNvPr id="190" name="Google Shape;190;p7"/>
            <p:cNvSpPr/>
            <p:nvPr/>
          </p:nvSpPr>
          <p:spPr>
            <a:xfrm rot="10800000">
              <a:off x="9529961" y="4173193"/>
              <a:ext cx="400055" cy="34487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grpSp>
      <p:sp>
        <p:nvSpPr>
          <p:cNvPr id="191" name="Google Shape;191;p7"/>
          <p:cNvSpPr txBox="1"/>
          <p:nvPr/>
        </p:nvSpPr>
        <p:spPr>
          <a:xfrm>
            <a:off x="548640" y="259227"/>
            <a:ext cx="109728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2800" b="1" dirty="0">
                <a:solidFill>
                  <a:srgbClr val="595959"/>
                </a:solidFill>
                <a:latin typeface="Century Gothic"/>
                <a:ea typeface="Century Gothic"/>
                <a:cs typeface="Century Gothic"/>
                <a:sym typeface="Century Gothic"/>
              </a:rPr>
              <a:t>Linha do tempo de crescimento da empresa em três anos</a:t>
            </a:r>
          </a:p>
        </p:txBody>
      </p:sp>
      <p:sp>
        <p:nvSpPr>
          <p:cNvPr id="192" name="Google Shape;192;p7"/>
          <p:cNvSpPr/>
          <p:nvPr/>
        </p:nvSpPr>
        <p:spPr>
          <a:xfrm>
            <a:off x="461274" y="5027622"/>
            <a:ext cx="11269453" cy="140477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3" name="Google Shape;193;p7"/>
          <p:cNvSpPr/>
          <p:nvPr/>
        </p:nvSpPr>
        <p:spPr>
          <a:xfrm>
            <a:off x="1074646" y="4904395"/>
            <a:ext cx="2774731" cy="414507"/>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1800" b="1">
                <a:solidFill>
                  <a:schemeClr val="lt1"/>
                </a:solidFill>
                <a:latin typeface="Century Gothic"/>
                <a:ea typeface="Century Gothic"/>
                <a:cs typeface="Century Gothic"/>
                <a:sym typeface="Century Gothic"/>
              </a:rPr>
              <a:t>Oportunidades</a:t>
            </a:r>
          </a:p>
        </p:txBody>
      </p:sp>
      <p:sp>
        <p:nvSpPr>
          <p:cNvPr id="194" name="Google Shape;194;p7"/>
          <p:cNvSpPr/>
          <p:nvPr/>
        </p:nvSpPr>
        <p:spPr>
          <a:xfrm>
            <a:off x="8342623" y="4939941"/>
            <a:ext cx="2774731" cy="414507"/>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1800" b="1">
                <a:solidFill>
                  <a:schemeClr val="lt1"/>
                </a:solidFill>
                <a:latin typeface="Century Gothic"/>
                <a:ea typeface="Century Gothic"/>
                <a:cs typeface="Century Gothic"/>
                <a:sym typeface="Century Gothic"/>
              </a:rPr>
              <a:t>Riscos</a:t>
            </a:r>
          </a:p>
        </p:txBody>
      </p:sp>
      <p:sp>
        <p:nvSpPr>
          <p:cNvPr id="195" name="Google Shape;195;p7"/>
          <p:cNvSpPr/>
          <p:nvPr/>
        </p:nvSpPr>
        <p:spPr>
          <a:xfrm>
            <a:off x="1538375" y="1029765"/>
            <a:ext cx="1847273" cy="609600"/>
          </a:xfrm>
          <a:prstGeom prst="flowChartTerminator">
            <a:avLst/>
          </a:prstGeom>
          <a:solidFill>
            <a:schemeClr val="accent4"/>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2000" b="1">
                <a:solidFill>
                  <a:schemeClr val="lt1"/>
                </a:solidFill>
                <a:latin typeface="Century Gothic"/>
                <a:ea typeface="Century Gothic"/>
                <a:cs typeface="Century Gothic"/>
                <a:sym typeface="Century Gothic"/>
              </a:rPr>
              <a:t>20XX</a:t>
            </a:r>
          </a:p>
        </p:txBody>
      </p:sp>
      <p:sp>
        <p:nvSpPr>
          <p:cNvPr id="196" name="Google Shape;196;p7"/>
          <p:cNvSpPr/>
          <p:nvPr/>
        </p:nvSpPr>
        <p:spPr>
          <a:xfrm>
            <a:off x="5172363" y="1029765"/>
            <a:ext cx="1847273" cy="609600"/>
          </a:xfrm>
          <a:prstGeom prst="flowChartTerminator">
            <a:avLst/>
          </a:prstGeom>
          <a:solidFill>
            <a:schemeClr val="accent6"/>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2000" b="1">
                <a:solidFill>
                  <a:schemeClr val="lt1"/>
                </a:solidFill>
                <a:latin typeface="Century Gothic"/>
                <a:ea typeface="Century Gothic"/>
                <a:cs typeface="Century Gothic"/>
                <a:sym typeface="Century Gothic"/>
              </a:rPr>
              <a:t>20XX</a:t>
            </a:r>
          </a:p>
        </p:txBody>
      </p:sp>
      <p:sp>
        <p:nvSpPr>
          <p:cNvPr id="197" name="Google Shape;197;p7"/>
          <p:cNvSpPr/>
          <p:nvPr/>
        </p:nvSpPr>
        <p:spPr>
          <a:xfrm>
            <a:off x="8806352" y="1029765"/>
            <a:ext cx="1847273" cy="609600"/>
          </a:xfrm>
          <a:prstGeom prst="flowChartTerminator">
            <a:avLst/>
          </a:prstGeom>
          <a:solidFill>
            <a:schemeClr val="accent5"/>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2000" b="1">
                <a:solidFill>
                  <a:schemeClr val="lt1"/>
                </a:solidFill>
                <a:latin typeface="Century Gothic"/>
                <a:ea typeface="Century Gothic"/>
                <a:cs typeface="Century Gothic"/>
                <a:sym typeface="Century Gothic"/>
              </a:rPr>
              <a:t>20XX</a:t>
            </a:r>
          </a:p>
        </p:txBody>
      </p:sp>
      <p:sp>
        <p:nvSpPr>
          <p:cNvPr id="198" name="Google Shape;198;p7"/>
          <p:cNvSpPr txBox="1"/>
          <p:nvPr/>
        </p:nvSpPr>
        <p:spPr>
          <a:xfrm>
            <a:off x="1318729" y="5453418"/>
            <a:ext cx="3853634" cy="83099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7F7F7F"/>
              </a:buClr>
              <a:buSzPts val="1600"/>
              <a:buFont typeface="Arial"/>
              <a:buChar char="•"/>
            </a:pPr>
            <a:r>
              <a:rPr lang="pt-BR" sz="1600" b="0">
                <a:solidFill>
                  <a:srgbClr val="7F7F7F"/>
                </a:solidFill>
                <a:latin typeface="Century Gothic"/>
                <a:ea typeface="Century Gothic"/>
                <a:cs typeface="Century Gothic"/>
                <a:sym typeface="Century Gothic"/>
              </a:rPr>
              <a:t>Texto de amostra</a:t>
            </a:r>
          </a:p>
          <a:p>
            <a:pPr marL="285750" marR="0" lvl="0" indent="-285750" algn="l" rtl="0">
              <a:lnSpc>
                <a:spcPct val="100000"/>
              </a:lnSpc>
              <a:spcBef>
                <a:spcPts val="0"/>
              </a:spcBef>
              <a:spcAft>
                <a:spcPts val="0"/>
              </a:spcAft>
              <a:buClr>
                <a:srgbClr val="7F7F7F"/>
              </a:buClr>
              <a:buSzPts val="1600"/>
              <a:buFont typeface="Arial"/>
              <a:buChar char="•"/>
            </a:pPr>
            <a:r>
              <a:rPr lang="pt-BR" sz="1600">
                <a:solidFill>
                  <a:srgbClr val="7F7F7F"/>
                </a:solidFill>
                <a:latin typeface="Century Gothic"/>
                <a:ea typeface="Century Gothic"/>
                <a:cs typeface="Century Gothic"/>
                <a:sym typeface="Century Gothic"/>
              </a:rPr>
              <a:t>Texto de amostra</a:t>
            </a:r>
          </a:p>
          <a:p>
            <a:pPr marL="285750" marR="0" lvl="0" indent="-285750" algn="l" rtl="0">
              <a:lnSpc>
                <a:spcPct val="100000"/>
              </a:lnSpc>
              <a:spcBef>
                <a:spcPts val="0"/>
              </a:spcBef>
              <a:spcAft>
                <a:spcPts val="0"/>
              </a:spcAft>
              <a:buClr>
                <a:srgbClr val="7F7F7F"/>
              </a:buClr>
              <a:buSzPts val="1600"/>
              <a:buFont typeface="Arial"/>
              <a:buChar char="•"/>
            </a:pPr>
            <a:r>
              <a:rPr lang="pt-BR" sz="1600" b="0">
                <a:solidFill>
                  <a:srgbClr val="7F7F7F"/>
                </a:solidFill>
                <a:latin typeface="Century Gothic"/>
                <a:ea typeface="Century Gothic"/>
                <a:cs typeface="Century Gothic"/>
                <a:sym typeface="Century Gothic"/>
              </a:rPr>
              <a:t>Texto de amostra</a:t>
            </a:r>
          </a:p>
        </p:txBody>
      </p:sp>
      <p:sp>
        <p:nvSpPr>
          <p:cNvPr id="199" name="Google Shape;199;p7"/>
          <p:cNvSpPr txBox="1"/>
          <p:nvPr/>
        </p:nvSpPr>
        <p:spPr>
          <a:xfrm>
            <a:off x="8588774" y="5453418"/>
            <a:ext cx="2926952" cy="83099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7F7F7F"/>
              </a:buClr>
              <a:buSzPts val="1600"/>
              <a:buFont typeface="Arial"/>
              <a:buChar char="•"/>
            </a:pPr>
            <a:r>
              <a:rPr lang="pt-BR" sz="1600" b="0">
                <a:solidFill>
                  <a:srgbClr val="7F7F7F"/>
                </a:solidFill>
                <a:latin typeface="Century Gothic"/>
                <a:ea typeface="Century Gothic"/>
                <a:cs typeface="Century Gothic"/>
                <a:sym typeface="Century Gothic"/>
              </a:rPr>
              <a:t>Texto de amostra</a:t>
            </a:r>
          </a:p>
          <a:p>
            <a:pPr marL="285750" marR="0" lvl="0" indent="-285750" algn="l" rtl="0">
              <a:lnSpc>
                <a:spcPct val="100000"/>
              </a:lnSpc>
              <a:spcBef>
                <a:spcPts val="0"/>
              </a:spcBef>
              <a:spcAft>
                <a:spcPts val="0"/>
              </a:spcAft>
              <a:buClr>
                <a:srgbClr val="7F7F7F"/>
              </a:buClr>
              <a:buSzPts val="1600"/>
              <a:buFont typeface="Arial"/>
              <a:buChar char="•"/>
            </a:pPr>
            <a:r>
              <a:rPr lang="pt-BR" sz="1600">
                <a:solidFill>
                  <a:srgbClr val="7F7F7F"/>
                </a:solidFill>
                <a:latin typeface="Century Gothic"/>
                <a:ea typeface="Century Gothic"/>
                <a:cs typeface="Century Gothic"/>
                <a:sym typeface="Century Gothic"/>
              </a:rPr>
              <a:t>Texto de amostra</a:t>
            </a:r>
          </a:p>
          <a:p>
            <a:pPr marL="285750" marR="0" lvl="0" indent="-285750" algn="l" rtl="0">
              <a:lnSpc>
                <a:spcPct val="100000"/>
              </a:lnSpc>
              <a:spcBef>
                <a:spcPts val="0"/>
              </a:spcBef>
              <a:spcAft>
                <a:spcPts val="0"/>
              </a:spcAft>
              <a:buClr>
                <a:srgbClr val="7F7F7F"/>
              </a:buClr>
              <a:buSzPts val="1600"/>
              <a:buFont typeface="Arial"/>
              <a:buChar char="•"/>
            </a:pPr>
            <a:r>
              <a:rPr lang="pt-BR" sz="1600" b="0">
                <a:solidFill>
                  <a:srgbClr val="7F7F7F"/>
                </a:solidFill>
                <a:latin typeface="Century Gothic"/>
                <a:ea typeface="Century Gothic"/>
                <a:cs typeface="Century Gothic"/>
                <a:sym typeface="Century Gothic"/>
              </a:rPr>
              <a:t>Texto de amostra</a:t>
            </a:r>
          </a:p>
        </p:txBody>
      </p:sp>
      <p:grpSp>
        <p:nvGrpSpPr>
          <p:cNvPr id="200" name="Google Shape;200;p7"/>
          <p:cNvGrpSpPr/>
          <p:nvPr/>
        </p:nvGrpSpPr>
        <p:grpSpPr>
          <a:xfrm>
            <a:off x="11215448" y="189078"/>
            <a:ext cx="765810" cy="765810"/>
            <a:chOff x="8141749" y="818038"/>
            <a:chExt cx="765810" cy="765810"/>
          </a:xfrm>
        </p:grpSpPr>
        <p:sp>
          <p:nvSpPr>
            <p:cNvPr id="201" name="Google Shape;201;p7"/>
            <p:cNvSpPr/>
            <p:nvPr/>
          </p:nvSpPr>
          <p:spPr>
            <a:xfrm>
              <a:off x="8141749" y="818038"/>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202" name="Google Shape;202;p7" descr="Uma seta branca no centro de um alvo Descrição gerada automaticamente"/>
            <p:cNvPicPr preferRelativeResize="0"/>
            <p:nvPr/>
          </p:nvPicPr>
          <p:blipFill rotWithShape="1">
            <a:blip r:embed="rId4">
              <a:alphaModFix/>
            </a:blip>
            <a:srcRect/>
            <a:stretch/>
          </p:blipFill>
          <p:spPr>
            <a:xfrm>
              <a:off x="8337815" y="969014"/>
              <a:ext cx="457200" cy="457200"/>
            </a:xfrm>
            <a:prstGeom prst="rect">
              <a:avLst/>
            </a:prstGeom>
            <a:noFill/>
            <a:ln>
              <a:noFill/>
            </a:ln>
          </p:spPr>
        </p:pic>
      </p:grpSp>
      <p:sp>
        <p:nvSpPr>
          <p:cNvPr id="203" name="Google Shape;203;p7"/>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pt-BR" sz="1200">
                <a:solidFill>
                  <a:srgbClr val="595959"/>
                </a:solidFill>
                <a:latin typeface="Century Gothic"/>
                <a:ea typeface="Century Gothic"/>
                <a:cs typeface="Century Gothic"/>
                <a:sym typeface="Century Gothic"/>
              </a:rPr>
              <a:t>Modelo geral de plano de projeto de três anos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8" descr="Padrão 3D ondulado branco"/>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209" name="Google Shape;209;p8"/>
          <p:cNvGrpSpPr/>
          <p:nvPr/>
        </p:nvGrpSpPr>
        <p:grpSpPr>
          <a:xfrm>
            <a:off x="11213623" y="188559"/>
            <a:ext cx="765810" cy="765810"/>
            <a:chOff x="6496725" y="804900"/>
            <a:chExt cx="765810" cy="765810"/>
          </a:xfrm>
        </p:grpSpPr>
        <p:sp>
          <p:nvSpPr>
            <p:cNvPr id="210" name="Google Shape;210;p8"/>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211" name="Google Shape;211;p8" descr="Uma pilha de dinheiro com uma linha branca Descrição gerada automaticamente"/>
            <p:cNvPicPr preferRelativeResize="0"/>
            <p:nvPr/>
          </p:nvPicPr>
          <p:blipFill rotWithShape="1">
            <a:blip r:embed="rId4">
              <a:alphaModFix/>
            </a:blip>
            <a:srcRect/>
            <a:stretch/>
          </p:blipFill>
          <p:spPr>
            <a:xfrm>
              <a:off x="6651030" y="943895"/>
              <a:ext cx="457200" cy="457200"/>
            </a:xfrm>
            <a:prstGeom prst="rect">
              <a:avLst/>
            </a:prstGeom>
            <a:noFill/>
            <a:ln>
              <a:noFill/>
            </a:ln>
          </p:spPr>
        </p:pic>
      </p:grpSp>
      <p:sp>
        <p:nvSpPr>
          <p:cNvPr id="212" name="Google Shape;212;p8"/>
          <p:cNvSpPr txBox="1"/>
          <p:nvPr/>
        </p:nvSpPr>
        <p:spPr>
          <a:xfrm>
            <a:off x="2690483" y="259227"/>
            <a:ext cx="6811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2800" b="1">
                <a:solidFill>
                  <a:srgbClr val="595959"/>
                </a:solidFill>
                <a:latin typeface="Century Gothic"/>
                <a:ea typeface="Century Gothic"/>
                <a:cs typeface="Century Gothic"/>
                <a:sym typeface="Century Gothic"/>
              </a:rPr>
              <a:t>Orçamento da empresa para 20XX</a:t>
            </a:r>
          </a:p>
        </p:txBody>
      </p:sp>
      <p:graphicFrame>
        <p:nvGraphicFramePr>
          <p:cNvPr id="213" name="Google Shape;213;p8"/>
          <p:cNvGraphicFramePr/>
          <p:nvPr>
            <p:extLst>
              <p:ext uri="{D42A27DB-BD31-4B8C-83A1-F6EECF244321}">
                <p14:modId xmlns:p14="http://schemas.microsoft.com/office/powerpoint/2010/main" val="547819897"/>
              </p:ext>
            </p:extLst>
          </p:nvPr>
        </p:nvGraphicFramePr>
        <p:xfrm>
          <a:off x="218152" y="1199388"/>
          <a:ext cx="11797173" cy="5303625"/>
        </p:xfrm>
        <a:graphic>
          <a:graphicData uri="http://schemas.openxmlformats.org/drawingml/2006/table">
            <a:tbl>
              <a:tblPr>
                <a:noFill/>
                <a:tableStyleId>{9F8BEAB2-BD21-4F9D-A5C4-23FAC02F6808}</a:tableStyleId>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734725">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734725">
                  <a:extLst>
                    <a:ext uri="{9D8B030D-6E8A-4147-A177-3AD203B41FA5}">
                      <a16:colId xmlns:a16="http://schemas.microsoft.com/office/drawing/2014/main" val="20005"/>
                    </a:ext>
                  </a:extLst>
                </a:gridCol>
                <a:gridCol w="734725">
                  <a:extLst>
                    <a:ext uri="{9D8B030D-6E8A-4147-A177-3AD203B41FA5}">
                      <a16:colId xmlns:a16="http://schemas.microsoft.com/office/drawing/2014/main" val="20006"/>
                    </a:ext>
                  </a:extLst>
                </a:gridCol>
                <a:gridCol w="734725">
                  <a:extLst>
                    <a:ext uri="{9D8B030D-6E8A-4147-A177-3AD203B41FA5}">
                      <a16:colId xmlns:a16="http://schemas.microsoft.com/office/drawing/2014/main" val="20007"/>
                    </a:ext>
                  </a:extLst>
                </a:gridCol>
                <a:gridCol w="777240">
                  <a:extLst>
                    <a:ext uri="{9D8B030D-6E8A-4147-A177-3AD203B41FA5}">
                      <a16:colId xmlns:a16="http://schemas.microsoft.com/office/drawing/2014/main" val="20008"/>
                    </a:ext>
                  </a:extLst>
                </a:gridCol>
                <a:gridCol w="734725">
                  <a:extLst>
                    <a:ext uri="{9D8B030D-6E8A-4147-A177-3AD203B41FA5}">
                      <a16:colId xmlns:a16="http://schemas.microsoft.com/office/drawing/2014/main" val="20009"/>
                    </a:ext>
                  </a:extLst>
                </a:gridCol>
                <a:gridCol w="734725">
                  <a:extLst>
                    <a:ext uri="{9D8B030D-6E8A-4147-A177-3AD203B41FA5}">
                      <a16:colId xmlns:a16="http://schemas.microsoft.com/office/drawing/2014/main" val="20010"/>
                    </a:ext>
                  </a:extLst>
                </a:gridCol>
                <a:gridCol w="841248">
                  <a:extLst>
                    <a:ext uri="{9D8B030D-6E8A-4147-A177-3AD203B41FA5}">
                      <a16:colId xmlns:a16="http://schemas.microsoft.com/office/drawing/2014/main" val="20011"/>
                    </a:ext>
                  </a:extLst>
                </a:gridCol>
                <a:gridCol w="734725">
                  <a:extLst>
                    <a:ext uri="{9D8B030D-6E8A-4147-A177-3AD203B41FA5}">
                      <a16:colId xmlns:a16="http://schemas.microsoft.com/office/drawing/2014/main" val="20012"/>
                    </a:ext>
                  </a:extLst>
                </a:gridCol>
                <a:gridCol w="734725">
                  <a:extLst>
                    <a:ext uri="{9D8B030D-6E8A-4147-A177-3AD203B41FA5}">
                      <a16:colId xmlns:a16="http://schemas.microsoft.com/office/drawing/2014/main" val="20013"/>
                    </a:ext>
                  </a:extLst>
                </a:gridCol>
                <a:gridCol w="734725">
                  <a:extLst>
                    <a:ext uri="{9D8B030D-6E8A-4147-A177-3AD203B41FA5}">
                      <a16:colId xmlns:a16="http://schemas.microsoft.com/office/drawing/2014/main" val="20014"/>
                    </a:ext>
                  </a:extLst>
                </a:gridCol>
                <a:gridCol w="868680">
                  <a:extLst>
                    <a:ext uri="{9D8B030D-6E8A-4147-A177-3AD203B41FA5}">
                      <a16:colId xmlns:a16="http://schemas.microsoft.com/office/drawing/2014/main" val="20015"/>
                    </a:ext>
                  </a:extLst>
                </a:gridCol>
              </a:tblGrid>
              <a:tr h="320050">
                <a:tc gridSpan="4">
                  <a:txBody>
                    <a:bodyPr/>
                    <a:lstStyle/>
                    <a:p>
                      <a:pPr marL="0" marR="0" lvl="0" indent="0" algn="ctr" rtl="0">
                        <a:lnSpc>
                          <a:spcPct val="115000"/>
                        </a:lnSpc>
                        <a:spcBef>
                          <a:spcPts val="0"/>
                        </a:spcBef>
                        <a:spcAft>
                          <a:spcPts val="0"/>
                        </a:spcAft>
                        <a:buNone/>
                      </a:pPr>
                      <a:endParaRPr sz="1000" b="1" u="none" strike="noStrike" cap="none" dirty="0">
                        <a:solidFill>
                          <a:schemeClr val="lt1"/>
                        </a:solidFill>
                        <a:latin typeface="Century Gothic"/>
                        <a:ea typeface="Century Gothic"/>
                        <a:cs typeface="Century Gothic"/>
                        <a:sym typeface="Century Gothic"/>
                      </a:endParaRPr>
                    </a:p>
                  </a:txBody>
                  <a:tcPr marL="68575" marR="68575" marT="0" marB="0" anchor="ctr">
                    <a:lnL w="9525" cap="flat" cmpd="sng">
                      <a:noFill/>
                      <a:prstDash val="solid"/>
                      <a:round/>
                      <a:headEnd type="none" w="sm" len="sm"/>
                      <a:tailEnd type="none" w="sm" len="sm"/>
                    </a:lnL>
                    <a:lnR w="12700" cap="flat" cmpd="sng" algn="ctr">
                      <a:solidFill>
                        <a:schemeClr val="bg1">
                          <a:lumMod val="85000"/>
                        </a:schemeClr>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pt-BR" sz="1000" b="1" u="none" strike="noStrike" cap="none" dirty="0">
                          <a:solidFill>
                            <a:schemeClr val="lt1"/>
                          </a:solidFill>
                          <a:latin typeface="Century Gothic"/>
                          <a:ea typeface="Century Gothic"/>
                          <a:cs typeface="Century Gothic"/>
                          <a:sym typeface="Century Gothic"/>
                        </a:rPr>
                        <a:t>MÃO DE OBRA</a:t>
                      </a:r>
                    </a:p>
                  </a:txBody>
                  <a:tcPr marL="68575" marR="68575" marT="0" marB="0" anchor="ctr">
                    <a:lnL w="12700" cap="flat" cmpd="sng" algn="ctr">
                      <a:solidFill>
                        <a:schemeClr val="bg1">
                          <a:lumMod val="85000"/>
                        </a:schemeClr>
                      </a:solidFill>
                      <a:prstDash val="solid"/>
                      <a:round/>
                      <a:headEnd type="none" w="med" len="med"/>
                      <a:tailEnd type="none" w="med" len="med"/>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pt-BR" sz="1000" b="1" u="none" strike="noStrike" cap="none">
                          <a:solidFill>
                            <a:schemeClr val="lt1"/>
                          </a:solidFill>
                          <a:latin typeface="Century Gothic"/>
                          <a:ea typeface="Century Gothic"/>
                          <a:cs typeface="Century Gothic"/>
                          <a:sym typeface="Century Gothic"/>
                        </a:rPr>
                        <a:t>MATERIAIS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pt-BR" sz="1000" b="1" u="none" strike="noStrike" cap="none">
                          <a:solidFill>
                            <a:schemeClr val="lt1"/>
                          </a:solidFill>
                          <a:latin typeface="Century Gothic"/>
                          <a:ea typeface="Century Gothic"/>
                          <a:cs typeface="Century Gothic"/>
                          <a:sym typeface="Century Gothic"/>
                        </a:rPr>
                        <a:t>FIXO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pt-BR" sz="1000" b="1" u="none" strike="noStrike" cap="none">
                          <a:solidFill>
                            <a:schemeClr val="lt1"/>
                          </a:solidFill>
                          <a:latin typeface="Century Gothic"/>
                          <a:ea typeface="Century Gothic"/>
                          <a:cs typeface="Century Gothic"/>
                          <a:sym typeface="Century Gothic"/>
                        </a:rPr>
                        <a:t>SALDO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50">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Data de início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Data de término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HR</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R$/HR</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Mão de obra total</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Unidades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R$/Unidades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Total de materiais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Viagem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Equipamento/Espaço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Divers.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Orçamento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Real</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Abaixo/Acima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extLst>
                  <a:ext uri="{0D108BD9-81ED-4DB2-BD59-A6C34878D82A}">
                    <a16:rowId xmlns:a16="http://schemas.microsoft.com/office/drawing/2014/main" val="10001"/>
                  </a:ext>
                </a:extLst>
              </a:tr>
              <a:tr h="274325">
                <a:tc gridSpan="16">
                  <a:txBody>
                    <a:bodyPr/>
                    <a:lstStyle/>
                    <a:p>
                      <a:pPr marL="0" marR="0" lvl="0" indent="0" algn="l" rtl="0">
                        <a:lnSpc>
                          <a:spcPct val="115000"/>
                        </a:lnSpc>
                        <a:spcBef>
                          <a:spcPts val="0"/>
                        </a:spcBef>
                        <a:spcAft>
                          <a:spcPts val="0"/>
                        </a:spcAft>
                        <a:buNone/>
                      </a:pPr>
                      <a:r>
                        <a:rPr lang="pt-BR" sz="800" b="1" u="none" strike="noStrike" cap="none" dirty="0">
                          <a:solidFill>
                            <a:srgbClr val="3F3F3F"/>
                          </a:solidFill>
                          <a:latin typeface="Century Gothic"/>
                          <a:ea typeface="Century Gothic"/>
                          <a:cs typeface="Century Gothic"/>
                          <a:sym typeface="Century Gothic"/>
                        </a:rPr>
                        <a:t>Projeto 1</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3"/>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4"/>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7"/>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274325">
                <a:tc gridSpan="6">
                  <a:txBody>
                    <a:bodyPr/>
                    <a:lstStyle/>
                    <a:p>
                      <a:pPr marL="0" marR="0" lvl="0" indent="0" algn="l"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SUBTOTAL</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pt-BR" sz="800" b="1" i="0" u="none" strike="noStrike" cap="none">
                          <a:solidFill>
                            <a:schemeClr val="lt1"/>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gridSpan="2">
                  <a:txBody>
                    <a:bodyPr/>
                    <a:lstStyle/>
                    <a:p>
                      <a:pPr marL="0" marR="0" lvl="0" indent="0" algn="ctr" rtl="0">
                        <a:lnSpc>
                          <a:spcPct val="115000"/>
                        </a:lnSpc>
                        <a:spcBef>
                          <a:spcPts val="0"/>
                        </a:spcBef>
                        <a:spcAft>
                          <a:spcPts val="0"/>
                        </a:spcAft>
                        <a:buClr>
                          <a:schemeClr val="dk1"/>
                        </a:buClr>
                        <a:buSzPts val="800"/>
                        <a:buFont typeface="Arial"/>
                        <a:buNone/>
                      </a:pPr>
                      <a:endParaRPr sz="800" b="1" i="0" u="none" strike="noStrike" cap="none" dirty="0">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pt-BR" sz="800" b="1" i="0" u="none" strike="noStrike" cap="none">
                          <a:solidFill>
                            <a:srgbClr val="FFFFF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pt-BR" sz="800" b="1" i="0" u="none" strike="noStrike" cap="none">
                          <a:solidFill>
                            <a:srgbClr val="FFFFF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pt-BR" sz="800" b="1" i="0" u="none" strike="noStrike" cap="none" dirty="0">
                          <a:solidFill>
                            <a:srgbClr val="FFFFF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pt-BR" sz="800" b="1" i="0" u="none" strike="noStrike" cap="none">
                          <a:solidFill>
                            <a:srgbClr val="FFFFF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pt-BR" sz="800" b="1" i="0" u="none" strike="noStrike" cap="none">
                          <a:solidFill>
                            <a:srgbClr val="FFFFF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pt-BR" sz="800" b="1" i="0" u="none" strike="noStrike" cap="none" dirty="0">
                          <a:solidFill>
                            <a:srgbClr val="FFFFF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1"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18"/>
                  </a:ext>
                </a:extLst>
              </a:tr>
            </a:tbl>
          </a:graphicData>
        </a:graphic>
      </p:graphicFrame>
      <p:sp>
        <p:nvSpPr>
          <p:cNvPr id="214" name="Google Shape;214;p8"/>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pt-BR" sz="1200">
                <a:solidFill>
                  <a:srgbClr val="595959"/>
                </a:solidFill>
                <a:latin typeface="Century Gothic"/>
                <a:ea typeface="Century Gothic"/>
                <a:cs typeface="Century Gothic"/>
                <a:sym typeface="Century Gothic"/>
              </a:rPr>
              <a:t>Modelo geral de plano de projeto de três anos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9" descr="Padrão 3D ondulado branco"/>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220" name="Google Shape;220;p9"/>
          <p:cNvGrpSpPr/>
          <p:nvPr/>
        </p:nvGrpSpPr>
        <p:grpSpPr>
          <a:xfrm>
            <a:off x="11213623" y="188559"/>
            <a:ext cx="765810" cy="765810"/>
            <a:chOff x="6496725" y="804900"/>
            <a:chExt cx="765810" cy="765810"/>
          </a:xfrm>
        </p:grpSpPr>
        <p:sp>
          <p:nvSpPr>
            <p:cNvPr id="221" name="Google Shape;221;p9"/>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222" name="Google Shape;222;p9" descr="Uma pilha de dinheiro com uma linha branca Descrição gerada automaticamente"/>
            <p:cNvPicPr preferRelativeResize="0"/>
            <p:nvPr/>
          </p:nvPicPr>
          <p:blipFill rotWithShape="1">
            <a:blip r:embed="rId4">
              <a:alphaModFix/>
            </a:blip>
            <a:srcRect/>
            <a:stretch/>
          </p:blipFill>
          <p:spPr>
            <a:xfrm>
              <a:off x="6651030" y="943895"/>
              <a:ext cx="457200" cy="457200"/>
            </a:xfrm>
            <a:prstGeom prst="rect">
              <a:avLst/>
            </a:prstGeom>
            <a:noFill/>
            <a:ln>
              <a:noFill/>
            </a:ln>
          </p:spPr>
        </p:pic>
      </p:grpSp>
      <p:sp>
        <p:nvSpPr>
          <p:cNvPr id="223" name="Google Shape;223;p9"/>
          <p:cNvSpPr txBox="1"/>
          <p:nvPr/>
        </p:nvSpPr>
        <p:spPr>
          <a:xfrm>
            <a:off x="2690483" y="259227"/>
            <a:ext cx="6811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2800" b="1">
                <a:solidFill>
                  <a:srgbClr val="595959"/>
                </a:solidFill>
                <a:latin typeface="Century Gothic"/>
                <a:ea typeface="Century Gothic"/>
                <a:cs typeface="Century Gothic"/>
                <a:sym typeface="Century Gothic"/>
              </a:rPr>
              <a:t>Orçamento da empresa para 20XX</a:t>
            </a:r>
          </a:p>
        </p:txBody>
      </p:sp>
      <p:graphicFrame>
        <p:nvGraphicFramePr>
          <p:cNvPr id="224" name="Google Shape;224;p9"/>
          <p:cNvGraphicFramePr/>
          <p:nvPr>
            <p:extLst>
              <p:ext uri="{D42A27DB-BD31-4B8C-83A1-F6EECF244321}">
                <p14:modId xmlns:p14="http://schemas.microsoft.com/office/powerpoint/2010/main" val="2215213986"/>
              </p:ext>
            </p:extLst>
          </p:nvPr>
        </p:nvGraphicFramePr>
        <p:xfrm>
          <a:off x="218152" y="1199388"/>
          <a:ext cx="11797173" cy="5303625"/>
        </p:xfrm>
        <a:graphic>
          <a:graphicData uri="http://schemas.openxmlformats.org/drawingml/2006/table">
            <a:tbl>
              <a:tblPr>
                <a:noFill/>
                <a:tableStyleId>{9F8BEAB2-BD21-4F9D-A5C4-23FAC02F6808}</a:tableStyleId>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734725">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734725">
                  <a:extLst>
                    <a:ext uri="{9D8B030D-6E8A-4147-A177-3AD203B41FA5}">
                      <a16:colId xmlns:a16="http://schemas.microsoft.com/office/drawing/2014/main" val="20005"/>
                    </a:ext>
                  </a:extLst>
                </a:gridCol>
                <a:gridCol w="734725">
                  <a:extLst>
                    <a:ext uri="{9D8B030D-6E8A-4147-A177-3AD203B41FA5}">
                      <a16:colId xmlns:a16="http://schemas.microsoft.com/office/drawing/2014/main" val="20006"/>
                    </a:ext>
                  </a:extLst>
                </a:gridCol>
                <a:gridCol w="734725">
                  <a:extLst>
                    <a:ext uri="{9D8B030D-6E8A-4147-A177-3AD203B41FA5}">
                      <a16:colId xmlns:a16="http://schemas.microsoft.com/office/drawing/2014/main" val="20007"/>
                    </a:ext>
                  </a:extLst>
                </a:gridCol>
                <a:gridCol w="777240">
                  <a:extLst>
                    <a:ext uri="{9D8B030D-6E8A-4147-A177-3AD203B41FA5}">
                      <a16:colId xmlns:a16="http://schemas.microsoft.com/office/drawing/2014/main" val="20008"/>
                    </a:ext>
                  </a:extLst>
                </a:gridCol>
                <a:gridCol w="734725">
                  <a:extLst>
                    <a:ext uri="{9D8B030D-6E8A-4147-A177-3AD203B41FA5}">
                      <a16:colId xmlns:a16="http://schemas.microsoft.com/office/drawing/2014/main" val="20009"/>
                    </a:ext>
                  </a:extLst>
                </a:gridCol>
                <a:gridCol w="734725">
                  <a:extLst>
                    <a:ext uri="{9D8B030D-6E8A-4147-A177-3AD203B41FA5}">
                      <a16:colId xmlns:a16="http://schemas.microsoft.com/office/drawing/2014/main" val="20010"/>
                    </a:ext>
                  </a:extLst>
                </a:gridCol>
                <a:gridCol w="841248">
                  <a:extLst>
                    <a:ext uri="{9D8B030D-6E8A-4147-A177-3AD203B41FA5}">
                      <a16:colId xmlns:a16="http://schemas.microsoft.com/office/drawing/2014/main" val="20011"/>
                    </a:ext>
                  </a:extLst>
                </a:gridCol>
                <a:gridCol w="734725">
                  <a:extLst>
                    <a:ext uri="{9D8B030D-6E8A-4147-A177-3AD203B41FA5}">
                      <a16:colId xmlns:a16="http://schemas.microsoft.com/office/drawing/2014/main" val="20012"/>
                    </a:ext>
                  </a:extLst>
                </a:gridCol>
                <a:gridCol w="734725">
                  <a:extLst>
                    <a:ext uri="{9D8B030D-6E8A-4147-A177-3AD203B41FA5}">
                      <a16:colId xmlns:a16="http://schemas.microsoft.com/office/drawing/2014/main" val="20013"/>
                    </a:ext>
                  </a:extLst>
                </a:gridCol>
                <a:gridCol w="734725">
                  <a:extLst>
                    <a:ext uri="{9D8B030D-6E8A-4147-A177-3AD203B41FA5}">
                      <a16:colId xmlns:a16="http://schemas.microsoft.com/office/drawing/2014/main" val="20014"/>
                    </a:ext>
                  </a:extLst>
                </a:gridCol>
                <a:gridCol w="868680">
                  <a:extLst>
                    <a:ext uri="{9D8B030D-6E8A-4147-A177-3AD203B41FA5}">
                      <a16:colId xmlns:a16="http://schemas.microsoft.com/office/drawing/2014/main" val="20015"/>
                    </a:ext>
                  </a:extLst>
                </a:gridCol>
              </a:tblGrid>
              <a:tr h="320050">
                <a:tc gridSpan="4">
                  <a:txBody>
                    <a:bodyPr/>
                    <a:lstStyle/>
                    <a:p>
                      <a:pPr marL="0" marR="0" lvl="0" indent="0" algn="ctr" rtl="0">
                        <a:lnSpc>
                          <a:spcPct val="115000"/>
                        </a:lnSpc>
                        <a:spcBef>
                          <a:spcPts val="0"/>
                        </a:spcBef>
                        <a:spcAft>
                          <a:spcPts val="0"/>
                        </a:spcAft>
                        <a:buNone/>
                      </a:pPr>
                      <a:endParaRPr sz="1000" b="1" u="none" strike="noStrike" cap="none" dirty="0">
                        <a:solidFill>
                          <a:schemeClr val="lt1"/>
                        </a:solidFill>
                        <a:latin typeface="Century Gothic"/>
                        <a:ea typeface="Century Gothic"/>
                        <a:cs typeface="Century Gothic"/>
                        <a:sym typeface="Century Gothic"/>
                      </a:endParaRPr>
                    </a:p>
                  </a:txBody>
                  <a:tcPr marL="68575" marR="68575" marT="0" marB="0" anchor="ctr">
                    <a:lnL w="9525" cap="flat" cmpd="sng">
                      <a:noFill/>
                      <a:prstDash val="solid"/>
                      <a:round/>
                      <a:headEnd type="none" w="sm" len="sm"/>
                      <a:tailEnd type="none" w="sm" len="sm"/>
                    </a:lnL>
                    <a:lnR w="12700" cap="flat" cmpd="sng" algn="ctr">
                      <a:solidFill>
                        <a:schemeClr val="bg1">
                          <a:lumMod val="85000"/>
                        </a:schemeClr>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pt-BR" sz="1000" b="1" u="none" strike="noStrike" cap="none" dirty="0">
                          <a:solidFill>
                            <a:schemeClr val="lt1"/>
                          </a:solidFill>
                          <a:latin typeface="Century Gothic"/>
                          <a:ea typeface="Century Gothic"/>
                          <a:cs typeface="Century Gothic"/>
                          <a:sym typeface="Century Gothic"/>
                        </a:rPr>
                        <a:t>MÃO DE OBRA</a:t>
                      </a:r>
                    </a:p>
                  </a:txBody>
                  <a:tcPr marL="68575" marR="68575" marT="0" marB="0" anchor="ctr">
                    <a:lnL w="12700" cap="flat" cmpd="sng" algn="ctr">
                      <a:solidFill>
                        <a:schemeClr val="bg1">
                          <a:lumMod val="85000"/>
                        </a:schemeClr>
                      </a:solidFill>
                      <a:prstDash val="solid"/>
                      <a:round/>
                      <a:headEnd type="none" w="med" len="med"/>
                      <a:tailEnd type="none" w="med" len="med"/>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pt-BR" sz="1000" b="1" u="none" strike="noStrike" cap="none">
                          <a:solidFill>
                            <a:schemeClr val="lt1"/>
                          </a:solidFill>
                          <a:latin typeface="Century Gothic"/>
                          <a:ea typeface="Century Gothic"/>
                          <a:cs typeface="Century Gothic"/>
                          <a:sym typeface="Century Gothic"/>
                        </a:rPr>
                        <a:t>MATERIAIS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pt-BR" sz="1000" b="1" u="none" strike="noStrike" cap="none">
                          <a:solidFill>
                            <a:schemeClr val="lt1"/>
                          </a:solidFill>
                          <a:latin typeface="Century Gothic"/>
                          <a:ea typeface="Century Gothic"/>
                          <a:cs typeface="Century Gothic"/>
                          <a:sym typeface="Century Gothic"/>
                        </a:rPr>
                        <a:t>FIXO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pt-BR" sz="1000" b="1" u="none" strike="noStrike" cap="none">
                          <a:solidFill>
                            <a:schemeClr val="lt1"/>
                          </a:solidFill>
                          <a:latin typeface="Century Gothic"/>
                          <a:ea typeface="Century Gothic"/>
                          <a:cs typeface="Century Gothic"/>
                          <a:sym typeface="Century Gothic"/>
                        </a:rPr>
                        <a:t>SALDO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50">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Data de início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Data de término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8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HR</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R$/HR</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Mão de obra total</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Unidades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R$/Unidades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Total de materiais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Viagem</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Equipamento/Espaço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Divers.</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Orçamento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Real</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pt-BR" sz="800" b="1" u="none" strike="noStrike" cap="none" dirty="0">
                          <a:solidFill>
                            <a:schemeClr val="lt1"/>
                          </a:solidFill>
                          <a:latin typeface="Century Gothic"/>
                          <a:ea typeface="Century Gothic"/>
                          <a:cs typeface="Century Gothic"/>
                          <a:sym typeface="Century Gothic"/>
                        </a:rPr>
                        <a:t>Abaixo/Acima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extLst>
                  <a:ext uri="{0D108BD9-81ED-4DB2-BD59-A6C34878D82A}">
                    <a16:rowId xmlns:a16="http://schemas.microsoft.com/office/drawing/2014/main" val="10001"/>
                  </a:ext>
                </a:extLst>
              </a:tr>
              <a:tr h="274325">
                <a:tc gridSpan="16">
                  <a:txBody>
                    <a:bodyPr/>
                    <a:lstStyle/>
                    <a:p>
                      <a:pPr marL="0" marR="0" lvl="0" indent="0" algn="l" rtl="0">
                        <a:lnSpc>
                          <a:spcPct val="115000"/>
                        </a:lnSpc>
                        <a:spcBef>
                          <a:spcPts val="0"/>
                        </a:spcBef>
                        <a:spcAft>
                          <a:spcPts val="0"/>
                        </a:spcAft>
                        <a:buNone/>
                      </a:pPr>
                      <a:r>
                        <a:rPr lang="pt-BR" sz="800" b="1" u="none" strike="noStrike" cap="none" dirty="0">
                          <a:solidFill>
                            <a:srgbClr val="3F3F3F"/>
                          </a:solidFill>
                          <a:latin typeface="Century Gothic"/>
                          <a:ea typeface="Century Gothic"/>
                          <a:cs typeface="Century Gothic"/>
                          <a:sym typeface="Century Gothic"/>
                        </a:rPr>
                        <a:t>Projeto 1</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4325">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3"/>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4"/>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7"/>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dirty="0">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274325">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Tarefa</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pt-BR" sz="800" u="none" strike="noStrike" cap="none">
                          <a:solidFill>
                            <a:srgbClr val="3F3F3F"/>
                          </a:solidFill>
                          <a:latin typeface="Century Gothic"/>
                          <a:ea typeface="Century Gothic"/>
                          <a:cs typeface="Century Gothic"/>
                          <a:sym typeface="Century Gothic"/>
                        </a:rPr>
                        <a:t>Descrição</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0"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274325">
                <a:tc gridSpan="6">
                  <a:txBody>
                    <a:bodyPr/>
                    <a:lstStyle/>
                    <a:p>
                      <a:pPr marL="0" marR="0" lvl="0" indent="0" algn="l" rtl="0">
                        <a:lnSpc>
                          <a:spcPct val="115000"/>
                        </a:lnSpc>
                        <a:spcBef>
                          <a:spcPts val="0"/>
                        </a:spcBef>
                        <a:spcAft>
                          <a:spcPts val="0"/>
                        </a:spcAft>
                        <a:buNone/>
                      </a:pPr>
                      <a:r>
                        <a:rPr lang="pt-BR" sz="800" b="1" u="none" strike="noStrike" cap="none">
                          <a:solidFill>
                            <a:schemeClr val="lt1"/>
                          </a:solidFill>
                          <a:latin typeface="Century Gothic"/>
                          <a:ea typeface="Century Gothic"/>
                          <a:cs typeface="Century Gothic"/>
                          <a:sym typeface="Century Gothic"/>
                        </a:rPr>
                        <a:t>SUBTOTAL</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pt-BR" sz="800" b="1" i="0" u="none" strike="noStrike" cap="none">
                          <a:solidFill>
                            <a:schemeClr val="lt1"/>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gridSpan="2">
                  <a:txBody>
                    <a:bodyPr/>
                    <a:lstStyle/>
                    <a:p>
                      <a:pPr marL="0" marR="0" lvl="0" indent="0" algn="ctr" rtl="0">
                        <a:lnSpc>
                          <a:spcPct val="115000"/>
                        </a:lnSpc>
                        <a:spcBef>
                          <a:spcPts val="0"/>
                        </a:spcBef>
                        <a:spcAft>
                          <a:spcPts val="0"/>
                        </a:spcAft>
                        <a:buClr>
                          <a:schemeClr val="dk1"/>
                        </a:buClr>
                        <a:buSzPts val="800"/>
                        <a:buFont typeface="Arial"/>
                        <a:buNone/>
                      </a:pPr>
                      <a:endParaRPr sz="800" b="1" i="0" u="none" strike="noStrike" cap="none">
                        <a:solidFill>
                          <a:schemeClr val="lt1"/>
                        </a:solidFill>
                        <a:latin typeface="Century Gothic"/>
                        <a:ea typeface="Century Gothic"/>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pt-BR" sz="800" b="1" i="0" u="none" strike="noStrike" cap="none">
                          <a:solidFill>
                            <a:srgbClr val="FFFFF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pt-BR" sz="800" b="1" i="0" u="none" strike="noStrike" cap="none">
                          <a:solidFill>
                            <a:srgbClr val="FFFFF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pt-BR" sz="800" b="1" i="0" u="none" strike="noStrike" cap="none" dirty="0">
                          <a:solidFill>
                            <a:srgbClr val="FFFFF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pt-BR" sz="800" b="1" i="0" u="none" strike="noStrike" cap="none">
                          <a:solidFill>
                            <a:srgbClr val="FFFFF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pt-BR" sz="800" b="1" i="0" u="none" strike="noStrike" cap="none">
                          <a:solidFill>
                            <a:srgbClr val="FFFFF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pt-BR" sz="800" b="1" i="0" u="none" strike="noStrike" cap="none" dirty="0">
                          <a:solidFill>
                            <a:srgbClr val="FFFFF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pt-BR" sz="800" b="1" i="0" u="none" strike="noStrike" cap="none" dirty="0">
                          <a:solidFill>
                            <a:srgbClr val="3F3F3F"/>
                          </a:solidFill>
                          <a:latin typeface="Century Gothic"/>
                          <a:ea typeface="Century Gothic"/>
                          <a:cs typeface="Century Gothic"/>
                          <a:sym typeface="Century Gothic"/>
                        </a:rPr>
                        <a:t>R$ 00,00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18"/>
                  </a:ext>
                </a:extLst>
              </a:tr>
            </a:tbl>
          </a:graphicData>
        </a:graphic>
      </p:graphicFrame>
      <p:sp>
        <p:nvSpPr>
          <p:cNvPr id="225" name="Google Shape;225;p9"/>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pt-BR" sz="1200">
                <a:solidFill>
                  <a:srgbClr val="595959"/>
                </a:solidFill>
                <a:latin typeface="Century Gothic"/>
                <a:ea typeface="Century Gothic"/>
                <a:cs typeface="Century Gothic"/>
                <a:sym typeface="Century Gothic"/>
              </a:rPr>
              <a:t>Modelo geral de plano de projeto de três anos</a:t>
            </a: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4470</Words>
  <Application>Microsoft Office PowerPoint</Application>
  <PresentationFormat>Widescreen</PresentationFormat>
  <Paragraphs>1897</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Century Gothic</vt:lpstr>
      <vt:lpstr>Arial</vt:lpstr>
      <vt:lpstr>Play</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Alexandra Ragazhinskaya</dc:creator>
  <cp:lastModifiedBy>Sun Ye</cp:lastModifiedBy>
  <cp:revision>8</cp:revision>
  <dcterms:created xsi:type="dcterms:W3CDTF">2021-07-07T23:54:57Z</dcterms:created>
  <dcterms:modified xsi:type="dcterms:W3CDTF">2025-04-29T10:40:07Z</dcterms:modified>
</cp:coreProperties>
</file>