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52FC04-67D1-4C22-B668-99BE697D04AC}" v="2" dt="2023-07-16T14:54:22.2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74" autoAdjust="0"/>
    <p:restoredTop sz="86447"/>
  </p:normalViewPr>
  <p:slideViewPr>
    <p:cSldViewPr snapToGrid="0" snapToObjects="1">
      <p:cViewPr varScale="1">
        <p:scale>
          <a:sx n="112" d="100"/>
          <a:sy n="112" d="100"/>
        </p:scale>
        <p:origin x="1194" y="9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D52FC04-67D1-4C22-B668-99BE697D04AC}"/>
    <pc:docChg chg="modSld">
      <pc:chgData name="Bess Dunlevy" userId="dd4b9a8537dbe9d0" providerId="LiveId" clId="{DD52FC04-67D1-4C22-B668-99BE697D04AC}" dt="2023-07-16T15:54:40.095" v="47" actId="14100"/>
      <pc:docMkLst>
        <pc:docMk/>
      </pc:docMkLst>
      <pc:sldChg chg="addSp modSp mod">
        <pc:chgData name="Bess Dunlevy" userId="dd4b9a8537dbe9d0" providerId="LiveId" clId="{DD52FC04-67D1-4C22-B668-99BE697D04AC}" dt="2023-07-16T15:54:27.137" v="45" actId="1076"/>
        <pc:sldMkLst>
          <pc:docMk/>
          <pc:sldMk cId="1925317832" sldId="342"/>
        </pc:sldMkLst>
        <pc:spChg chg="mod">
          <ac:chgData name="Bess Dunlevy" userId="dd4b9a8537dbe9d0" providerId="LiveId" clId="{DD52FC04-67D1-4C22-B668-99BE697D04AC}" dt="2023-07-16T15:32:16.656" v="44" actId="20577"/>
          <ac:spMkLst>
            <pc:docMk/>
            <pc:sldMk cId="1925317832" sldId="342"/>
            <ac:spMk id="33" creationId="{143A449B-AAB7-994A-92CE-8F48E2CA7DF6}"/>
          </ac:spMkLst>
        </pc:spChg>
        <pc:graphicFrameChg chg="modGraphic">
          <ac:chgData name="Bess Dunlevy" userId="dd4b9a8537dbe9d0" providerId="LiveId" clId="{DD52FC04-67D1-4C22-B668-99BE697D04AC}" dt="2023-07-16T14:42:48.552" v="8" actId="20577"/>
          <ac:graphicFrameMkLst>
            <pc:docMk/>
            <pc:sldMk cId="1925317832" sldId="342"/>
            <ac:graphicFrameMk id="7" creationId="{08589401-9ED7-F16F-9BDE-B8B951D255C4}"/>
          </ac:graphicFrameMkLst>
        </pc:graphicFrameChg>
        <pc:picChg chg="add mod">
          <ac:chgData name="Bess Dunlevy" userId="dd4b9a8537dbe9d0" providerId="LiveId" clId="{DD52FC04-67D1-4C22-B668-99BE697D04AC}" dt="2023-07-16T15:54:27.137" v="45" actId="1076"/>
          <ac:picMkLst>
            <pc:docMk/>
            <pc:sldMk cId="1925317832" sldId="342"/>
            <ac:picMk id="3" creationId="{FBCBA829-26D7-6A2A-61F1-240432D366CA}"/>
          </ac:picMkLst>
        </pc:picChg>
        <pc:picChg chg="mod">
          <ac:chgData name="Bess Dunlevy" userId="dd4b9a8537dbe9d0" providerId="LiveId" clId="{DD52FC04-67D1-4C22-B668-99BE697D04AC}" dt="2023-07-16T14:43:53.785" v="30" actId="1076"/>
          <ac:picMkLst>
            <pc:docMk/>
            <pc:sldMk cId="1925317832" sldId="342"/>
            <ac:picMk id="4" creationId="{4AEB8225-3AA8-AF48-AD51-3F5F53316D6B}"/>
          </ac:picMkLst>
        </pc:picChg>
      </pc:sldChg>
      <pc:sldChg chg="addSp modSp mod">
        <pc:chgData name="Bess Dunlevy" userId="dd4b9a8537dbe9d0" providerId="LiveId" clId="{DD52FC04-67D1-4C22-B668-99BE697D04AC}" dt="2023-07-16T14:43:27.869" v="28" actId="1076"/>
        <pc:sldMkLst>
          <pc:docMk/>
          <pc:sldMk cId="501839731" sldId="343"/>
        </pc:sldMkLst>
        <pc:spChg chg="add mod">
          <ac:chgData name="Bess Dunlevy" userId="dd4b9a8537dbe9d0" providerId="LiveId" clId="{DD52FC04-67D1-4C22-B668-99BE697D04AC}" dt="2023-07-16T14:43:27.869" v="28" actId="1076"/>
          <ac:spMkLst>
            <pc:docMk/>
            <pc:sldMk cId="501839731" sldId="343"/>
            <ac:spMk id="2" creationId="{BB38DE27-6CDB-67CD-0C46-CC3C0B4803A4}"/>
          </ac:spMkLst>
        </pc:spChg>
        <pc:spChg chg="add mod">
          <ac:chgData name="Bess Dunlevy" userId="dd4b9a8537dbe9d0" providerId="LiveId" clId="{DD52FC04-67D1-4C22-B668-99BE697D04AC}" dt="2023-07-16T14:43:21.339" v="26" actId="207"/>
          <ac:spMkLst>
            <pc:docMk/>
            <pc:sldMk cId="501839731" sldId="343"/>
            <ac:spMk id="3" creationId="{00E72137-0FE4-E444-6664-3570D8D7103E}"/>
          </ac:spMkLst>
        </pc:spChg>
        <pc:spChg chg="add mod">
          <ac:chgData name="Bess Dunlevy" userId="dd4b9a8537dbe9d0" providerId="LiveId" clId="{DD52FC04-67D1-4C22-B668-99BE697D04AC}" dt="2023-07-16T14:43:21.339" v="26" actId="207"/>
          <ac:spMkLst>
            <pc:docMk/>
            <pc:sldMk cId="501839731" sldId="343"/>
            <ac:spMk id="4" creationId="{A60198B6-99DC-1BA7-2CE2-6AF0163EB0A9}"/>
          </ac:spMkLst>
        </pc:spChg>
        <pc:spChg chg="add mod">
          <ac:chgData name="Bess Dunlevy" userId="dd4b9a8537dbe9d0" providerId="LiveId" clId="{DD52FC04-67D1-4C22-B668-99BE697D04AC}" dt="2023-07-16T14:43:21.339" v="26" actId="207"/>
          <ac:spMkLst>
            <pc:docMk/>
            <pc:sldMk cId="501839731" sldId="343"/>
            <ac:spMk id="5" creationId="{A0618988-119A-81B4-D417-8FC08ACD6417}"/>
          </ac:spMkLst>
        </pc:spChg>
      </pc:sldChg>
      <pc:sldChg chg="modSp mod">
        <pc:chgData name="Bess Dunlevy" userId="dd4b9a8537dbe9d0" providerId="LiveId" clId="{DD52FC04-67D1-4C22-B668-99BE697D04AC}" dt="2023-07-16T15:54:40.095" v="47" actId="14100"/>
        <pc:sldMkLst>
          <pc:docMk/>
          <pc:sldMk cId="2043784560" sldId="344"/>
        </pc:sldMkLst>
        <pc:cxnChg chg="mod">
          <ac:chgData name="Bess Dunlevy" userId="dd4b9a8537dbe9d0" providerId="LiveId" clId="{DD52FC04-67D1-4C22-B668-99BE697D04AC}" dt="2023-07-16T15:54:37.090" v="46" actId="14100"/>
          <ac:cxnSpMkLst>
            <pc:docMk/>
            <pc:sldMk cId="2043784560" sldId="344"/>
            <ac:cxnSpMk id="39" creationId="{3FE89983-7731-7F71-942A-38AA3321992F}"/>
          </ac:cxnSpMkLst>
        </pc:cxnChg>
        <pc:cxnChg chg="mod">
          <ac:chgData name="Bess Dunlevy" userId="dd4b9a8537dbe9d0" providerId="LiveId" clId="{DD52FC04-67D1-4C22-B668-99BE697D04AC}" dt="2023-07-16T15:54:40.095" v="47" actId="14100"/>
          <ac:cxnSpMkLst>
            <pc:docMk/>
            <pc:sldMk cId="2043784560" sldId="344"/>
            <ac:cxnSpMk id="58" creationId="{72E4DEE1-5056-72FF-F794-E4089C30DDC1}"/>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19</a:t>
            </a:fld>
            <a:endParaRPr/>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20</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3428628"/>
            <a:ext cx="9247166" cy="646331"/>
          </a:xfrm>
          <a:prstGeom prst="rect">
            <a:avLst/>
          </a:prstGeom>
          <a:noFill/>
        </p:spPr>
        <p:txBody>
          <a:bodyPr wrap="square" rtlCol="0">
            <a:spAutoFit/>
          </a:bodyPr>
          <a:lstStyle/>
          <a:p>
            <a:pPr rtl="0"/>
            <a:r>
              <a:rPr lang="pt-BR" sz="3600">
                <a:solidFill>
                  <a:schemeClr val="accent5">
                    <a:lumMod val="75000"/>
                  </a:schemeClr>
                </a:solidFill>
                <a:latin typeface="Century Gothic" panose="020B0502020202020204" pitchFamily="34" charset="0"/>
              </a:rPr>
              <a:t>TÍTULO DO PROJETO</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7630614" cy="1138773"/>
          </a:xfrm>
          <a:prstGeom prst="rect">
            <a:avLst/>
          </a:prstGeom>
          <a:noFill/>
        </p:spPr>
        <p:txBody>
          <a:bodyPr wrap="square" rtlCol="0">
            <a:spAutoFit/>
          </a:bodyPr>
          <a:lstStyle/>
          <a:p>
            <a:pPr rtl="0"/>
            <a:r>
              <a:rPr lang="pt-BR" sz="3400" b="1" dirty="0">
                <a:solidFill>
                  <a:schemeClr val="tx1">
                    <a:lumMod val="65000"/>
                    <a:lumOff val="35000"/>
                  </a:schemeClr>
                </a:solidFill>
                <a:latin typeface="Century Gothic" panose="020B0502020202020204" pitchFamily="34" charset="0"/>
              </a:rPr>
              <a:t>MODELO DE ESTRUTURA ANALÍTICA DE TRABALHO/EDUCAÇÃO</a:t>
            </a:r>
          </a:p>
        </p:txBody>
      </p:sp>
      <p:graphicFrame>
        <p:nvGraphicFramePr>
          <p:cNvPr id="7" name="Table 6">
            <a:extLst>
              <a:ext uri="{FF2B5EF4-FFF2-40B4-BE49-F238E27FC236}">
                <a16:creationId xmlns:a16="http://schemas.microsoft.com/office/drawing/2014/main" id="{08589401-9ED7-F16F-9BDE-B8B951D255C4}"/>
              </a:ext>
            </a:extLst>
          </p:cNvPr>
          <p:cNvGraphicFramePr>
            <a:graphicFrameLocks noGrp="1"/>
          </p:cNvGraphicFramePr>
          <p:nvPr>
            <p:extLst>
              <p:ext uri="{D42A27DB-BD31-4B8C-83A1-F6EECF244321}">
                <p14:modId xmlns:p14="http://schemas.microsoft.com/office/powerpoint/2010/main" val="852753391"/>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rtl="0" fontAlgn="ctr"/>
                      <a:r>
                        <a:rPr lang="pt-BR" sz="1200" b="0" i="0" u="none" strike="noStrike">
                          <a:solidFill>
                            <a:srgbClr val="2F75B5"/>
                          </a:solidFill>
                          <a:effectLst/>
                          <a:latin typeface="Century Gothic" panose="020B0502020202020204" pitchFamily="34" charset="0"/>
                        </a:rPr>
                        <a:t>GERENTE DE PROJETOS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rtl="0" fontAlgn="ctr"/>
                      <a:r>
                        <a:rPr lang="pt-BR" sz="1100" b="0" i="0" u="none" strike="noStrike">
                          <a:solidFill>
                            <a:srgbClr val="000000"/>
                          </a:solidFill>
                          <a:effectLst/>
                          <a:latin typeface="Century Gothic" panose="020B0502020202020204" pitchFamily="34" charset="0"/>
                        </a:rPr>
                        <a:t>Nome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rtl="0" fontAlgn="ctr"/>
                      <a:r>
                        <a:rPr lang="pt-BR" sz="1200" b="0" i="0" u="none" strike="noStrike">
                          <a:solidFill>
                            <a:srgbClr val="2F75B5"/>
                          </a:solidFill>
                          <a:effectLst/>
                          <a:latin typeface="Century Gothic" panose="020B0502020202020204" pitchFamily="34" charset="0"/>
                        </a:rPr>
                        <a:t>NOME DA EMPRESA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rtl="0" fontAlgn="ctr"/>
                      <a:r>
                        <a:rPr lang="pt-BR" sz="1100" b="0" i="0" u="none" strike="noStrike">
                          <a:solidFill>
                            <a:srgbClr val="000000"/>
                          </a:solidFill>
                          <a:effectLst/>
                          <a:latin typeface="Century Gothic" panose="020B0502020202020204" pitchFamily="34" charset="0"/>
                        </a:rPr>
                        <a:t>Nome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rtl="0" fontAlgn="ctr"/>
                      <a:r>
                        <a:rPr lang="pt-BR" sz="1200" b="0" i="0" u="none" strike="noStrike">
                          <a:solidFill>
                            <a:srgbClr val="2F75B5"/>
                          </a:solidFill>
                          <a:effectLst/>
                          <a:latin typeface="Century Gothic" panose="020B0502020202020204" pitchFamily="34" charset="0"/>
                        </a:rPr>
                        <a:t>DATA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rtl="0" fontAlgn="ctr"/>
                      <a:r>
                        <a:rPr lang="pt-BR" sz="1100" b="0" i="0" u="none" strike="noStrike">
                          <a:solidFill>
                            <a:srgbClr val="000000"/>
                          </a:solidFill>
                          <a:effectLst/>
                          <a:latin typeface="Century Gothic" panose="020B0502020202020204" pitchFamily="34" charset="0"/>
                        </a:rPr>
                        <a:t>DD/MM/AA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3" name="Graphic 2" descr="Esboço de um gráfico de decisão">
            <a:extLst>
              <a:ext uri="{FF2B5EF4-FFF2-40B4-BE49-F238E27FC236}">
                <a16:creationId xmlns:a16="http://schemas.microsoft.com/office/drawing/2014/main" id="{FBCBA829-26D7-6A2A-61F1-240432D366C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043555" y="1797931"/>
            <a:ext cx="1347142" cy="1347142"/>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2</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554481" y="6477000"/>
            <a:ext cx="1021610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4">
                    <a:lumMod val="40000"/>
                    <a:lumOff val="60000"/>
                  </a:schemeClr>
                </a:solidFill>
                <a:latin typeface="Century Gothic" panose="020B0502020202020204" pitchFamily="34" charset="0"/>
                <a:ea typeface="Arial" charset="0"/>
                <a:cs typeface="Arial" charset="0"/>
              </a:rPr>
              <a:t>ATIVIDADE 2,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2.1.1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2.1.5 </a:t>
            </a:r>
            <a:r>
              <a:rPr lang="pt-BR" sz="900" baseline="0" dirty="0">
                <a:latin typeface="Century Gothic" charset="0"/>
                <a:ea typeface="Century Gothic" charset="0"/>
                <a:cs typeface="Century Gothic" charset="0"/>
              </a:rPr>
              <a:t>Subtarefa</a:t>
            </a:r>
            <a:endParaRPr lang="pt-BR"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2.2.1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2.2.3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2.3 Tarefa</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2.3.1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2.3.2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2.3.3 </a:t>
            </a:r>
            <a:r>
              <a:rPr lang="pt-BR" sz="900" baseline="0" dirty="0">
                <a:latin typeface="Century Gothic" charset="0"/>
                <a:ea typeface="Century Gothic" charset="0"/>
                <a:cs typeface="Century Gothic" charset="0"/>
              </a:rPr>
              <a:t>Subtarefa</a:t>
            </a: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3</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752601" y="6477000"/>
            <a:ext cx="1001798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6">
                    <a:lumMod val="60000"/>
                    <a:lumOff val="40000"/>
                  </a:schemeClr>
                </a:solidFill>
                <a:latin typeface="Century Gothic" panose="020B0502020202020204" pitchFamily="34" charset="0"/>
                <a:ea typeface="Arial" charset="0"/>
                <a:cs typeface="Arial" charset="0"/>
              </a:rPr>
              <a:t>ATIVIDADE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3</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178561" y="6477000"/>
            <a:ext cx="1059202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6">
                    <a:lumMod val="60000"/>
                    <a:lumOff val="40000"/>
                  </a:schemeClr>
                </a:solidFill>
                <a:latin typeface="Century Gothic" panose="020B0502020202020204" pitchFamily="34" charset="0"/>
                <a:ea typeface="Arial" charset="0"/>
                <a:cs typeface="Arial" charset="0"/>
              </a:rPr>
              <a:t>ATIVIDADE 3,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3.1.1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3.1.5 </a:t>
            </a:r>
            <a:r>
              <a:rPr lang="pt-BR" sz="900" baseline="0" dirty="0">
                <a:latin typeface="Century Gothic" charset="0"/>
                <a:ea typeface="Century Gothic" charset="0"/>
                <a:cs typeface="Century Gothic" charset="0"/>
              </a:rPr>
              <a:t>Subtarefa</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3</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330961" y="6477000"/>
            <a:ext cx="1043962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6">
                    <a:lumMod val="60000"/>
                    <a:lumOff val="40000"/>
                  </a:schemeClr>
                </a:solidFill>
                <a:latin typeface="Century Gothic" panose="020B0502020202020204" pitchFamily="34" charset="0"/>
                <a:ea typeface="Arial" charset="0"/>
                <a:cs typeface="Arial" charset="0"/>
              </a:rPr>
              <a:t>ATIVIDADE 3,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3.2.1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3.2.3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3.1.1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3.1.5 </a:t>
            </a:r>
            <a:r>
              <a:rPr lang="pt-BR" sz="900" baseline="0" dirty="0">
                <a:latin typeface="Century Gothic" charset="0"/>
                <a:ea typeface="Century Gothic" charset="0"/>
                <a:cs typeface="Century Gothic" charset="0"/>
              </a:rPr>
              <a:t>Subtarefa</a:t>
            </a: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3</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909321" y="6477000"/>
            <a:ext cx="1086126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6">
                    <a:lumMod val="60000"/>
                    <a:lumOff val="40000"/>
                  </a:schemeClr>
                </a:solidFill>
                <a:latin typeface="Century Gothic" panose="020B0502020202020204" pitchFamily="34" charset="0"/>
                <a:ea typeface="Arial" charset="0"/>
                <a:cs typeface="Arial" charset="0"/>
              </a:rPr>
              <a:t>ATIVIDADE 3,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3.1.1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3.1.5 </a:t>
            </a:r>
            <a:r>
              <a:rPr lang="pt-BR" sz="900" baseline="0" dirty="0">
                <a:latin typeface="Century Gothic" charset="0"/>
                <a:ea typeface="Century Gothic" charset="0"/>
                <a:cs typeface="Century Gothic" charset="0"/>
              </a:rPr>
              <a:t>Subtarefa</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3.2.1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3.2.3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3.3 Tarefa</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3.3.1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3.3.2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3.3.3 </a:t>
            </a:r>
            <a:r>
              <a:rPr lang="pt-BR" sz="900" baseline="0" dirty="0">
                <a:latin typeface="Century Gothic" charset="0"/>
                <a:ea typeface="Century Gothic" charset="0"/>
                <a:cs typeface="Century Gothic" charset="0"/>
              </a:rPr>
              <a:t>Subtarefa</a:t>
            </a: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4</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325881" y="6477000"/>
            <a:ext cx="1044470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2">
                    <a:lumMod val="60000"/>
                    <a:lumOff val="40000"/>
                  </a:schemeClr>
                </a:solidFill>
                <a:latin typeface="Century Gothic" panose="020B0502020202020204" pitchFamily="34" charset="0"/>
                <a:ea typeface="Arial" charset="0"/>
                <a:cs typeface="Arial" charset="0"/>
              </a:rPr>
              <a:t>ATIVIDADE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4</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18081" y="6477000"/>
            <a:ext cx="935250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2">
                    <a:lumMod val="60000"/>
                    <a:lumOff val="40000"/>
                  </a:schemeClr>
                </a:solidFill>
                <a:latin typeface="Century Gothic" panose="020B0502020202020204" pitchFamily="34" charset="0"/>
                <a:ea typeface="Arial" charset="0"/>
                <a:cs typeface="Arial" charset="0"/>
              </a:rPr>
              <a:t>ATIVIDADE 4,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4.1.1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4.1.3 </a:t>
            </a:r>
            <a:r>
              <a:rPr lang="pt-BR" sz="900" baseline="0" dirty="0">
                <a:latin typeface="Century Gothic" charset="0"/>
                <a:ea typeface="Century Gothic" charset="0"/>
                <a:cs typeface="Century Gothic" charset="0"/>
              </a:rPr>
              <a:t>Subtarefa</a:t>
            </a:r>
          </a:p>
          <a:p>
            <a:pPr marL="0" marR="0" indent="0" algn="ctr" defTabSz="914400" rtl="0" eaLnBrk="1" fontAlgn="auto" latinLnBrk="0" hangingPunct="1">
              <a:lnSpc>
                <a:spcPct val="100000"/>
              </a:lnSpc>
              <a:spcBef>
                <a:spcPts val="0"/>
              </a:spcBef>
              <a:spcAft>
                <a:spcPts val="0"/>
              </a:spcAft>
              <a:buClrTx/>
              <a:buSzTx/>
              <a:buFontTx/>
              <a:buNone/>
              <a:tabLst/>
              <a:defRPr/>
            </a:pPr>
            <a:endParaRPr lang="pt-BR"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4.1.5 </a:t>
            </a:r>
            <a:r>
              <a:rPr lang="pt-BR" sz="900" baseline="0" dirty="0">
                <a:latin typeface="Century Gothic" charset="0"/>
                <a:ea typeface="Century Gothic" charset="0"/>
                <a:cs typeface="Century Gothic" charset="0"/>
              </a:rPr>
              <a:t>Subtarefa</a:t>
            </a: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4</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18081" y="6477000"/>
            <a:ext cx="935250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2">
                    <a:lumMod val="60000"/>
                    <a:lumOff val="40000"/>
                  </a:schemeClr>
                </a:solidFill>
                <a:latin typeface="Century Gothic" panose="020B0502020202020204" pitchFamily="34" charset="0"/>
                <a:ea typeface="Arial" charset="0"/>
                <a:cs typeface="Arial" charset="0"/>
              </a:rPr>
              <a:t>ATIVIDADE 4,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4.1.1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4.1.3 </a:t>
            </a:r>
            <a:r>
              <a:rPr lang="pt-BR" sz="900" baseline="0" dirty="0">
                <a:latin typeface="Century Gothic" charset="0"/>
                <a:ea typeface="Century Gothic" charset="0"/>
                <a:cs typeface="Century Gothic" charset="0"/>
              </a:rPr>
              <a:t>Subtarefa</a:t>
            </a:r>
          </a:p>
          <a:p>
            <a:pPr marL="0" marR="0" indent="0" algn="ctr" defTabSz="914400" rtl="0" eaLnBrk="1" fontAlgn="auto" latinLnBrk="0" hangingPunct="1">
              <a:lnSpc>
                <a:spcPct val="100000"/>
              </a:lnSpc>
              <a:spcBef>
                <a:spcPts val="0"/>
              </a:spcBef>
              <a:spcAft>
                <a:spcPts val="0"/>
              </a:spcAft>
              <a:buClrTx/>
              <a:buSzTx/>
              <a:buFontTx/>
              <a:buNone/>
              <a:tabLst/>
              <a:defRPr/>
            </a:pPr>
            <a:endParaRPr lang="pt-BR"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4.1.5 </a:t>
            </a:r>
            <a:r>
              <a:rPr lang="pt-BR" sz="900" baseline="0" dirty="0">
                <a:latin typeface="Century Gothic" charset="0"/>
                <a:ea typeface="Century Gothic" charset="0"/>
                <a:cs typeface="Century Gothic" charset="0"/>
              </a:rPr>
              <a:t>Subtarefa</a:t>
            </a: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4.2.1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4.2.3 </a:t>
            </a:r>
            <a:r>
              <a:rPr lang="pt-BR" sz="900" baseline="0" dirty="0">
                <a:latin typeface="Century Gothic" charset="0"/>
                <a:ea typeface="Century Gothic" charset="0"/>
                <a:cs typeface="Century Gothic" charset="0"/>
              </a:rPr>
              <a:t>Subtarefa</a:t>
            </a:r>
          </a:p>
          <a:p>
            <a:pPr marL="0" marR="0" indent="0" algn="ctr" defTabSz="914400" rtl="0" eaLnBrk="1" fontAlgn="auto" latinLnBrk="0" hangingPunct="1">
              <a:lnSpc>
                <a:spcPct val="100000"/>
              </a:lnSpc>
              <a:spcBef>
                <a:spcPts val="0"/>
              </a:spcBef>
              <a:spcAft>
                <a:spcPts val="0"/>
              </a:spcAft>
              <a:buClrTx/>
              <a:buSzTx/>
              <a:buFontTx/>
              <a:buNone/>
              <a:tabLst/>
              <a:defRPr/>
            </a:pPr>
            <a:endParaRPr lang="pt-BR"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4</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214881" y="6477000"/>
            <a:ext cx="955570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2">
                    <a:lumMod val="60000"/>
                    <a:lumOff val="40000"/>
                  </a:schemeClr>
                </a:solidFill>
                <a:latin typeface="Century Gothic" panose="020B0502020202020204" pitchFamily="34" charset="0"/>
                <a:ea typeface="Arial" charset="0"/>
                <a:cs typeface="Arial" charset="0"/>
              </a:rPr>
              <a:t>ATIVIDADE 4,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4.1.1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4.1.3 </a:t>
            </a:r>
            <a:r>
              <a:rPr lang="pt-BR" sz="900" baseline="0" dirty="0">
                <a:latin typeface="Century Gothic" charset="0"/>
                <a:ea typeface="Century Gothic" charset="0"/>
                <a:cs typeface="Century Gothic" charset="0"/>
              </a:rPr>
              <a:t>Subtarefa</a:t>
            </a:r>
          </a:p>
          <a:p>
            <a:pPr marL="0" marR="0" indent="0" algn="ctr" defTabSz="914400" rtl="0" eaLnBrk="1" fontAlgn="auto" latinLnBrk="0" hangingPunct="1">
              <a:lnSpc>
                <a:spcPct val="100000"/>
              </a:lnSpc>
              <a:spcBef>
                <a:spcPts val="0"/>
              </a:spcBef>
              <a:spcAft>
                <a:spcPts val="0"/>
              </a:spcAft>
              <a:buClrTx/>
              <a:buSzTx/>
              <a:buFontTx/>
              <a:buNone/>
              <a:tabLst/>
              <a:defRPr/>
            </a:pPr>
            <a:endParaRPr lang="pt-BR"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4.1.5 </a:t>
            </a:r>
            <a:r>
              <a:rPr lang="pt-BR" sz="900" baseline="0" dirty="0">
                <a:latin typeface="Century Gothic" charset="0"/>
                <a:ea typeface="Century Gothic" charset="0"/>
                <a:cs typeface="Century Gothic" charset="0"/>
              </a:rPr>
              <a:t>Subtarefa</a:t>
            </a: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4.2.1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4.2.3 </a:t>
            </a:r>
            <a:r>
              <a:rPr lang="pt-BR" sz="900" baseline="0" dirty="0">
                <a:latin typeface="Century Gothic" charset="0"/>
                <a:ea typeface="Century Gothic" charset="0"/>
                <a:cs typeface="Century Gothic" charset="0"/>
              </a:rPr>
              <a:t>Subtarefa</a:t>
            </a:r>
          </a:p>
          <a:p>
            <a:pPr marL="0" marR="0" indent="0" algn="ctr" defTabSz="914400" rtl="0" eaLnBrk="1" fontAlgn="auto" latinLnBrk="0" hangingPunct="1">
              <a:lnSpc>
                <a:spcPct val="100000"/>
              </a:lnSpc>
              <a:spcBef>
                <a:spcPts val="0"/>
              </a:spcBef>
              <a:spcAft>
                <a:spcPts val="0"/>
              </a:spcAft>
              <a:buClrTx/>
              <a:buSzTx/>
              <a:buFontTx/>
              <a:buNone/>
              <a:tabLst/>
              <a:defRPr/>
            </a:pPr>
            <a:endParaRPr lang="pt-BR"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4.3 Tarefa</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4.3.1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4.3.2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4.3.3 </a:t>
            </a:r>
            <a:r>
              <a:rPr lang="pt-BR" sz="900" baseline="0" dirty="0">
                <a:latin typeface="Century Gothic" charset="0"/>
                <a:ea typeface="Century Gothic" charset="0"/>
                <a:cs typeface="Century Gothic" charset="0"/>
              </a:rPr>
              <a:t>Subtarefa</a:t>
            </a: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2214881" y="6477000"/>
            <a:ext cx="955570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COPIE E COLE ÍCONES EM BRANCO PARA USO NO GRÁFICO</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800">
                <a:solidFill>
                  <a:schemeClr val="accent5">
                    <a:lumMod val="75000"/>
                  </a:schemeClr>
                </a:solidFill>
                <a:latin typeface="Century Gothic" charset="0"/>
                <a:ea typeface="Century Gothic" charset="0"/>
                <a:cs typeface="Century Gothic" charset="0"/>
              </a:rPr>
              <a:t>TÍTULO</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Tarefa</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Subtarefa</a:t>
            </a:r>
          </a:p>
        </p:txBody>
      </p:sp>
      <p:sp>
        <p:nvSpPr>
          <p:cNvPr id="6" name="TextBox 5">
            <a:extLst>
              <a:ext uri="{FF2B5EF4-FFF2-40B4-BE49-F238E27FC236}">
                <a16:creationId xmlns:a16="http://schemas.microsoft.com/office/drawing/2014/main" id="{BBE4E6C7-4D39-C497-08B4-FB866DA8A57D}"/>
              </a:ext>
            </a:extLst>
          </p:cNvPr>
          <p:cNvSpPr txBox="1"/>
          <p:nvPr/>
        </p:nvSpPr>
        <p:spPr>
          <a:xfrm>
            <a:off x="448962" y="6179773"/>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800">
                <a:solidFill>
                  <a:schemeClr val="accent5">
                    <a:lumMod val="75000"/>
                  </a:schemeClr>
                </a:solidFill>
                <a:latin typeface="Century Gothic" charset="0"/>
                <a:ea typeface="Century Gothic" charset="0"/>
                <a:cs typeface="Century Gothic" charset="0"/>
              </a:rPr>
              <a:t>TÍTULO DO PROJETO</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1</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3</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4</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1.1 Tarefa</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1.2 Tarefa</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1.3 Tarefa</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1.1.1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1.1.2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1.1.3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1.1.4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1.1.5 Subtarefa</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1.2.1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1.2.2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1.2.3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1.2.4 </a:t>
            </a:r>
            <a:r>
              <a:rPr lang="pt-BR" sz="850" baseline="0" dirty="0">
                <a:latin typeface="Century Gothic" charset="0"/>
                <a:ea typeface="Century Gothic" charset="0"/>
                <a:cs typeface="Century Gothic" charset="0"/>
              </a:rPr>
              <a:t>Subtarefa</a:t>
            </a: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1.3.1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1.3.2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1.3.3 </a:t>
            </a:r>
            <a:r>
              <a:rPr lang="pt-BR" sz="850" baseline="0" dirty="0">
                <a:latin typeface="Century Gothic" charset="0"/>
                <a:ea typeface="Century Gothic" charset="0"/>
                <a:cs typeface="Century Gothic" charset="0"/>
              </a:rPr>
              <a:t>Subtarefa</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2.1 Tarefa</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2.2 Tarefa</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2.3 Tarefa</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2.1.1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2.1.2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2.1.3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2.1.4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2.1.5 Subtarefa</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2.2.1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2.2.2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2.2.3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2.2.4 </a:t>
            </a:r>
            <a:r>
              <a:rPr lang="pt-BR" sz="850" baseline="0" dirty="0">
                <a:latin typeface="Century Gothic" charset="0"/>
                <a:ea typeface="Century Gothic" charset="0"/>
                <a:cs typeface="Century Gothic" charset="0"/>
              </a:rPr>
              <a:t>Subtarefa</a:t>
            </a: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2.3.1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2.3.2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2.3.3 </a:t>
            </a:r>
            <a:r>
              <a:rPr lang="pt-BR" sz="850" baseline="0" dirty="0">
                <a:latin typeface="Century Gothic" charset="0"/>
                <a:ea typeface="Century Gothic" charset="0"/>
                <a:cs typeface="Century Gothic" charset="0"/>
              </a:rPr>
              <a:t>Subtarefa</a:t>
            </a: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3.1 Tarefa</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3.2 Tarefa</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3.3 Tarefa</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3.1.1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3.1.2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3.1.3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3.1.4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3.1.5 Subtarefa</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3.2.1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3.2.2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3.2.3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3.2.4 </a:t>
            </a:r>
            <a:r>
              <a:rPr lang="pt-BR" sz="850" baseline="0" dirty="0">
                <a:latin typeface="Century Gothic" charset="0"/>
                <a:ea typeface="Century Gothic" charset="0"/>
                <a:cs typeface="Century Gothic" charset="0"/>
              </a:rPr>
              <a:t>Subtarefa</a:t>
            </a: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3.3.1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3.3.2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3.3.3 </a:t>
            </a:r>
            <a:r>
              <a:rPr lang="pt-BR" sz="850" baseline="0" dirty="0">
                <a:latin typeface="Century Gothic" charset="0"/>
                <a:ea typeface="Century Gothic" charset="0"/>
                <a:cs typeface="Century Gothic" charset="0"/>
              </a:rPr>
              <a:t>Subtarefa</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4017"/>
            <a:ext cx="1902323"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4.1 Tarefa</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4.2 Tarefa</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4.3 Tarefa</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4.1.1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4.1.2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4.1.3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4.1.4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4.1.5 Subtarefa</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4.2.1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4.2.2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4.2.3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4.2.4 </a:t>
            </a:r>
            <a:r>
              <a:rPr lang="pt-BR" sz="850" baseline="0" dirty="0">
                <a:latin typeface="Century Gothic" charset="0"/>
                <a:ea typeface="Century Gothic" charset="0"/>
                <a:cs typeface="Century Gothic" charset="0"/>
              </a:rPr>
              <a:t>Subtarefa</a:t>
            </a: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lIns="0" r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850" dirty="0">
                <a:latin typeface="Century Gothic" charset="0"/>
                <a:ea typeface="Century Gothic" charset="0"/>
                <a:cs typeface="Century Gothic" charset="0"/>
              </a:rPr>
              <a:t>4.3.1 </a:t>
            </a:r>
            <a:r>
              <a:rPr lang="pt-BR" sz="850" baseline="0" dirty="0">
                <a:latin typeface="Century Gothic" charset="0"/>
                <a:ea typeface="Century Gothic" charset="0"/>
                <a:cs typeface="Century Gothic" charset="0"/>
              </a:rPr>
              <a:t>Subtarefa</a:t>
            </a:r>
          </a:p>
          <a:p>
            <a:pPr algn="ctr"/>
            <a:endParaRPr lang="en-US" sz="850" baseline="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4.3.2 </a:t>
            </a:r>
            <a:r>
              <a:rPr lang="pt-BR" sz="85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850" dirty="0">
              <a:latin typeface="Century Gothic" charset="0"/>
              <a:ea typeface="Century Gothic" charset="0"/>
              <a:cs typeface="Century Gothic"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pt-BR" sz="850" dirty="0">
                <a:latin typeface="Century Gothic" charset="0"/>
                <a:ea typeface="Century Gothic" charset="0"/>
                <a:cs typeface="Century Gothic" charset="0"/>
              </a:rPr>
              <a:t>4.3.3 </a:t>
            </a:r>
            <a:r>
              <a:rPr lang="pt-BR" sz="850" baseline="0" dirty="0">
                <a:latin typeface="Century Gothic" charset="0"/>
                <a:ea typeface="Century Gothic" charset="0"/>
                <a:cs typeface="Century Gothic" charset="0"/>
              </a:rPr>
              <a:t>Subtarefa</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2</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073401" y="6477000"/>
            <a:ext cx="869718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VISÃO GERAL</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2485337853"/>
              </p:ext>
            </p:extLst>
          </p:nvPr>
        </p:nvGraphicFramePr>
        <p:xfrm>
          <a:off x="822960" y="1050351"/>
          <a:ext cx="10551492" cy="2761795"/>
        </p:xfrm>
        <a:graphic>
          <a:graphicData uri="http://schemas.openxmlformats.org/drawingml/2006/table">
            <a:tbl>
              <a:tblPr firstRow="1" firstCol="1" bandRow="1">
                <a:tableStyleId>{5C22544A-7EE6-4342-B048-85BDC9FD1C3A}</a:tableStyleId>
              </a:tblPr>
              <a:tblGrid>
                <a:gridCol w="10551492">
                  <a:extLst>
                    <a:ext uri="{9D8B030D-6E8A-4147-A177-3AD203B41FA5}">
                      <a16:colId xmlns:a16="http://schemas.microsoft.com/office/drawing/2014/main" val="2161760999"/>
                    </a:ext>
                  </a:extLst>
                </a:gridCol>
              </a:tblGrid>
              <a:tr h="2761795">
                <a:tc>
                  <a:txBody>
                    <a:bodyPr/>
                    <a:lstStyle/>
                    <a:p>
                      <a:pPr marL="0" marR="0" algn="ctr" rtl="0">
                        <a:lnSpc>
                          <a:spcPct val="150000"/>
                        </a:lnSpc>
                        <a:spcBef>
                          <a:spcPts val="0"/>
                        </a:spcBef>
                        <a:spcAft>
                          <a:spcPts val="0"/>
                        </a:spcAft>
                      </a:pPr>
                      <a:r>
                        <a:rPr lang="pt-BR" sz="1600" b="1" dirty="0">
                          <a:solidFill>
                            <a:schemeClr val="tx1"/>
                          </a:solidFill>
                          <a:effectLst/>
                          <a:latin typeface="Century Gothic" panose="020B0502020202020204" pitchFamily="34" charset="0"/>
                        </a:rPr>
                        <a:t>AVISO DE ISENÇÃO DE RESPONSABILIDADE</a:t>
                      </a:r>
                    </a:p>
                    <a:p>
                      <a:pPr marL="0" marR="0" rtl="0">
                        <a:lnSpc>
                          <a:spcPct val="150000"/>
                        </a:lnSpc>
                        <a:spcBef>
                          <a:spcPts val="0"/>
                        </a:spcBef>
                        <a:spcAft>
                          <a:spcPts val="0"/>
                        </a:spcAft>
                      </a:pPr>
                      <a:r>
                        <a:rPr lang="pt-BR" sz="1200" b="0" dirty="0">
                          <a:solidFill>
                            <a:schemeClr val="tx1"/>
                          </a:solidFill>
                          <a:effectLst/>
                          <a:latin typeface="Century Gothic" panose="020B0502020202020204" pitchFamily="34" charset="0"/>
                        </a:rPr>
                        <a:t> </a:t>
                      </a:r>
                    </a:p>
                    <a:p>
                      <a:pPr marL="0" marR="0" rtl="0">
                        <a:lnSpc>
                          <a:spcPct val="150000"/>
                        </a:lnSpc>
                        <a:spcBef>
                          <a:spcPts val="0"/>
                        </a:spcBef>
                        <a:spcAft>
                          <a:spcPts val="0"/>
                        </a:spcAft>
                      </a:pPr>
                      <a:r>
                        <a:rPr lang="pt-BR" sz="1400" b="0" dirty="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1</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58721" y="6477000"/>
            <a:ext cx="9311860" cy="369332"/>
          </a:xfrm>
          <a:prstGeom prst="rect">
            <a:avLst/>
          </a:prstGeom>
          <a:noFill/>
        </p:spPr>
        <p:txBody>
          <a:bodyPr wrap="square" rtlCol="0">
            <a:spAutoFit/>
          </a:bodyPr>
          <a:lstStyle/>
          <a:p>
            <a:pPr algn="r" rtl="0"/>
            <a:r>
              <a:rPr lang="pt-BR" dirty="0">
                <a:solidFill>
                  <a:schemeClr val="bg1"/>
                </a:solidFill>
                <a:latin typeface="Century Gothic" panose="020B0502020202020204" pitchFamily="34" charset="0"/>
                <a:ea typeface="Arial" charset="0"/>
                <a:cs typeface="Arial" charset="0"/>
              </a:rPr>
              <a:t>ESTRUTURA ANALÍTICA DE TRABALHO – </a:t>
            </a:r>
            <a:r>
              <a:rPr lang="pt-BR" dirty="0">
                <a:solidFill>
                  <a:schemeClr val="accent5">
                    <a:lumMod val="60000"/>
                    <a:lumOff val="40000"/>
                  </a:schemeClr>
                </a:solidFill>
                <a:latin typeface="Century Gothic" panose="020B0502020202020204" pitchFamily="34" charset="0"/>
                <a:ea typeface="Arial" charset="0"/>
                <a:cs typeface="Arial" charset="0"/>
              </a:rPr>
              <a:t>ATIVIDADE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1</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rtl="0"/>
            <a:r>
              <a:rPr lang="pt-BR" dirty="0">
                <a:solidFill>
                  <a:schemeClr val="bg1"/>
                </a:solidFill>
                <a:latin typeface="Century Gothic" panose="020B0502020202020204" pitchFamily="34" charset="0"/>
                <a:ea typeface="Arial" charset="0"/>
                <a:cs typeface="Arial" charset="0"/>
              </a:rPr>
              <a:t>ESTRUTURA ANALÍTICA DE TRABALHO – </a:t>
            </a:r>
            <a:r>
              <a:rPr lang="pt-BR" dirty="0">
                <a:solidFill>
                  <a:schemeClr val="accent5">
                    <a:lumMod val="60000"/>
                    <a:lumOff val="40000"/>
                  </a:schemeClr>
                </a:solidFill>
                <a:latin typeface="Century Gothic" panose="020B0502020202020204" pitchFamily="34" charset="0"/>
                <a:ea typeface="Arial" charset="0"/>
                <a:cs typeface="Arial" charset="0"/>
              </a:rPr>
              <a:t>ATIVIDADE 1,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1.1.1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1.1.5 </a:t>
            </a:r>
            <a:r>
              <a:rPr lang="pt-BR" sz="900" baseline="0" dirty="0">
                <a:latin typeface="Century Gothic" charset="0"/>
                <a:ea typeface="Century Gothic" charset="0"/>
                <a:cs typeface="Century Gothic" charset="0"/>
              </a:rPr>
              <a:t>Subtarefa</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1</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047241" y="6477000"/>
            <a:ext cx="9723340" cy="369332"/>
          </a:xfrm>
          <a:prstGeom prst="rect">
            <a:avLst/>
          </a:prstGeom>
          <a:noFill/>
        </p:spPr>
        <p:txBody>
          <a:bodyPr wrap="square" rtlCol="0">
            <a:spAutoFit/>
          </a:bodyPr>
          <a:lstStyle/>
          <a:p>
            <a:pPr algn="r" rtl="0"/>
            <a:r>
              <a:rPr lang="pt-BR" dirty="0">
                <a:solidFill>
                  <a:schemeClr val="bg1"/>
                </a:solidFill>
                <a:latin typeface="Century Gothic" panose="020B0502020202020204" pitchFamily="34" charset="0"/>
                <a:ea typeface="Arial" charset="0"/>
                <a:cs typeface="Arial" charset="0"/>
              </a:rPr>
              <a:t>ESTRUTURA ANALÍTICA DE TRABALHO – </a:t>
            </a:r>
            <a:r>
              <a:rPr lang="pt-BR" dirty="0">
                <a:solidFill>
                  <a:schemeClr val="accent5">
                    <a:lumMod val="60000"/>
                    <a:lumOff val="40000"/>
                  </a:schemeClr>
                </a:solidFill>
                <a:latin typeface="Century Gothic" panose="020B0502020202020204" pitchFamily="34" charset="0"/>
                <a:ea typeface="Arial" charset="0"/>
                <a:cs typeface="Arial" charset="0"/>
              </a:rPr>
              <a:t>ATIVIDADE 1,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1.1.1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1.1.5 </a:t>
            </a:r>
            <a:r>
              <a:rPr lang="pt-BR" sz="900" baseline="0" dirty="0">
                <a:latin typeface="Century Gothic" charset="0"/>
                <a:ea typeface="Century Gothic" charset="0"/>
                <a:cs typeface="Century Gothic" charset="0"/>
              </a:rPr>
              <a:t>Subtarefa</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1.2.1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1.2.3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1</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646681" y="6477000"/>
            <a:ext cx="9123900" cy="369332"/>
          </a:xfrm>
          <a:prstGeom prst="rect">
            <a:avLst/>
          </a:prstGeom>
          <a:noFill/>
        </p:spPr>
        <p:txBody>
          <a:bodyPr wrap="square" rtlCol="0">
            <a:spAutoFit/>
          </a:bodyPr>
          <a:lstStyle/>
          <a:p>
            <a:pPr algn="r" rtl="0"/>
            <a:r>
              <a:rPr lang="pt-BR" dirty="0">
                <a:solidFill>
                  <a:schemeClr val="bg1"/>
                </a:solidFill>
                <a:latin typeface="Century Gothic" panose="020B0502020202020204" pitchFamily="34" charset="0"/>
                <a:ea typeface="Arial" charset="0"/>
                <a:cs typeface="Arial" charset="0"/>
              </a:rPr>
              <a:t>ESTRUTURA ANALÍTICA DE TRABALHO – </a:t>
            </a:r>
            <a:r>
              <a:rPr lang="pt-BR" dirty="0">
                <a:solidFill>
                  <a:schemeClr val="accent5">
                    <a:lumMod val="60000"/>
                    <a:lumOff val="40000"/>
                  </a:schemeClr>
                </a:solidFill>
                <a:latin typeface="Century Gothic" panose="020B0502020202020204" pitchFamily="34" charset="0"/>
                <a:ea typeface="Arial" charset="0"/>
                <a:cs typeface="Arial" charset="0"/>
              </a:rPr>
              <a:t>ATIVIDADE 1,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1.1.1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1.1.5 </a:t>
            </a:r>
            <a:r>
              <a:rPr lang="pt-BR" sz="900" baseline="0" dirty="0">
                <a:latin typeface="Century Gothic" charset="0"/>
                <a:ea typeface="Century Gothic" charset="0"/>
                <a:cs typeface="Century Gothic" charset="0"/>
              </a:rPr>
              <a:t>Subtarefa</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1.2.1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1.2.3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1.3 Tarefa</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1.3.1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1.3.1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1.3.1 </a:t>
            </a:r>
            <a:r>
              <a:rPr lang="pt-BR" sz="900" baseline="0" dirty="0">
                <a:latin typeface="Century Gothic" charset="0"/>
                <a:ea typeface="Century Gothic" charset="0"/>
                <a:cs typeface="Century Gothic" charset="0"/>
              </a:rPr>
              <a:t>Subtarefa</a:t>
            </a: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2</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047241" y="6477000"/>
            <a:ext cx="972334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4">
                    <a:lumMod val="40000"/>
                    <a:lumOff val="60000"/>
                  </a:schemeClr>
                </a:solidFill>
                <a:latin typeface="Century Gothic" panose="020B0502020202020204" pitchFamily="34" charset="0"/>
                <a:ea typeface="Arial" charset="0"/>
                <a:cs typeface="Arial" charset="0"/>
              </a:rPr>
              <a:t>ATIVIDADE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rtl="0">
              <a:buFont typeface="Arial" panose="020B0604020202020204" pitchFamily="34" charset="0"/>
              <a:buChar char="•"/>
            </a:pPr>
            <a:r>
              <a:rPr lang="pt-BR" sz="1200" i="1">
                <a:latin typeface="Century Gothic" panose="020B0502020202020204" pitchFamily="34" charset="0"/>
              </a:rPr>
              <a:t>Forneça detalhes específicos desta atividade.</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2</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929641" y="6477000"/>
            <a:ext cx="1084094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4">
                    <a:lumMod val="40000"/>
                    <a:lumOff val="60000"/>
                  </a:schemeClr>
                </a:solidFill>
                <a:latin typeface="Century Gothic" panose="020B0502020202020204" pitchFamily="34" charset="0"/>
                <a:ea typeface="Arial" charset="0"/>
                <a:cs typeface="Arial" charset="0"/>
              </a:rPr>
              <a:t>ATIVIDADE 2,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2.1.1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2.1.5 </a:t>
            </a:r>
            <a:r>
              <a:rPr lang="pt-BR" sz="900" baseline="0" dirty="0">
                <a:latin typeface="Century Gothic" charset="0"/>
                <a:ea typeface="Century Gothic" charset="0"/>
                <a:cs typeface="Century Gothic" charset="0"/>
              </a:rPr>
              <a:t>Subtarefa</a:t>
            </a:r>
            <a:endParaRPr lang="pt-BR"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1200">
                <a:latin typeface="Century Gothic" charset="0"/>
                <a:ea typeface="Century Gothic" charset="0"/>
                <a:cs typeface="Century Gothic" charset="0"/>
              </a:rPr>
              <a:t>Título da atividade 2</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2.1 Tarefa</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595121" y="6477000"/>
            <a:ext cx="10175460" cy="369332"/>
          </a:xfrm>
          <a:prstGeom prst="rect">
            <a:avLst/>
          </a:prstGeom>
          <a:noFill/>
        </p:spPr>
        <p:txBody>
          <a:bodyPr wrap="square" rtlCol="0">
            <a:spAutoFit/>
          </a:bodyPr>
          <a:lstStyle/>
          <a:p>
            <a:pPr algn="r" rtl="0"/>
            <a:r>
              <a:rPr lang="pt-BR">
                <a:solidFill>
                  <a:schemeClr val="bg1"/>
                </a:solidFill>
                <a:latin typeface="Century Gothic" panose="020B0502020202020204" pitchFamily="34" charset="0"/>
                <a:ea typeface="Arial" charset="0"/>
                <a:cs typeface="Arial" charset="0"/>
              </a:rPr>
              <a:t>ESTRUTURA ANALÍTICA DE TRABALHO – </a:t>
            </a:r>
            <a:r>
              <a:rPr lang="pt-BR">
                <a:solidFill>
                  <a:schemeClr val="accent4">
                    <a:lumMod val="40000"/>
                    <a:lumOff val="60000"/>
                  </a:schemeClr>
                </a:solidFill>
                <a:latin typeface="Century Gothic" panose="020B0502020202020204" pitchFamily="34" charset="0"/>
                <a:ea typeface="Arial" charset="0"/>
                <a:cs typeface="Arial" charset="0"/>
              </a:rPr>
              <a:t>ATIVIDADE 2, TAREFAS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pPr rtl="0"/>
            <a:r>
              <a:rPr lang="pt-BR">
                <a:solidFill>
                  <a:schemeClr val="accent5">
                    <a:lumMod val="75000"/>
                  </a:schemeClr>
                </a:solidFill>
                <a:latin typeface="Century Gothic" panose="020B0502020202020204" pitchFamily="34" charset="0"/>
              </a:rPr>
              <a:t>TÍTULO DO PROJETO</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a:latin typeface="Century Gothic" charset="0"/>
                <a:ea typeface="Century Gothic" charset="0"/>
                <a:cs typeface="Century Gothic" charset="0"/>
              </a:rPr>
              <a:t>2.2 Tarefa</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2.2.1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2.2.2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2.2.3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2.2.4 </a:t>
            </a:r>
            <a:r>
              <a:rPr lang="pt-BR" sz="900" baseline="0" dirty="0">
                <a:latin typeface="Century Gothic" charset="0"/>
                <a:ea typeface="Century Gothic" charset="0"/>
                <a:cs typeface="Century Gothic" charset="0"/>
              </a:rPr>
              <a:t>Subtarefa</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rtl="0">
              <a:buFont typeface="Arial" panose="020B0604020202020204" pitchFamily="34" charset="0"/>
              <a:buChar char="•"/>
            </a:pPr>
            <a:r>
              <a:rPr lang="pt-BR" sz="1000" i="1">
                <a:latin typeface="Century Gothic" panose="020B0502020202020204" pitchFamily="34" charset="0"/>
              </a:rPr>
              <a:t>Forneça detalhes específicos desta tarefa.</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rtl="0"/>
            <a:r>
              <a:rPr lang="pt-BR" sz="900" dirty="0">
                <a:latin typeface="Century Gothic" charset="0"/>
                <a:ea typeface="Century Gothic" charset="0"/>
                <a:cs typeface="Century Gothic" charset="0"/>
              </a:rPr>
              <a:t>2.1.1 </a:t>
            </a:r>
            <a:r>
              <a:rPr lang="pt-BR" sz="900" baseline="0" dirty="0">
                <a:latin typeface="Century Gothic" charset="0"/>
                <a:ea typeface="Century Gothic" charset="0"/>
                <a:cs typeface="Century Gothic" charset="0"/>
              </a:rPr>
              <a:t>Subtarefa</a:t>
            </a:r>
          </a:p>
          <a:p>
            <a:pPr algn="ctr"/>
            <a:endParaRPr lang="en-US" sz="900" baseline="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2.1.2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2.1.3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algn="ctr" rtl="0"/>
            <a:r>
              <a:rPr lang="pt-BR" sz="900" dirty="0">
                <a:latin typeface="Century Gothic" charset="0"/>
                <a:ea typeface="Century Gothic" charset="0"/>
                <a:cs typeface="Century Gothic" charset="0"/>
              </a:rPr>
              <a:t>2.1.4 </a:t>
            </a:r>
            <a:r>
              <a:rPr lang="pt-BR" sz="900" baseline="0" dirty="0">
                <a:latin typeface="Century Gothic" charset="0"/>
                <a:ea typeface="Century Gothic" charset="0"/>
                <a:cs typeface="Century Gothic" charset="0"/>
              </a:rPr>
              <a:t>Subtarefa</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algn="ctr">
              <a:defRPr/>
            </a:pPr>
            <a:r>
              <a:rPr lang="pt-BR" sz="900" dirty="0">
                <a:latin typeface="Century Gothic" charset="0"/>
                <a:ea typeface="Century Gothic" charset="0"/>
                <a:cs typeface="Century Gothic" charset="0"/>
              </a:rPr>
              <a:t>2.1.5 </a:t>
            </a:r>
            <a:r>
              <a:rPr lang="pt-BR" sz="900" baseline="0" dirty="0">
                <a:latin typeface="Century Gothic" charset="0"/>
                <a:ea typeface="Century Gothic" charset="0"/>
                <a:cs typeface="Century Gothic" charset="0"/>
              </a:rPr>
              <a:t>Subtarefa</a:t>
            </a:r>
            <a:endParaRPr lang="pt-BR"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69</TotalTime>
  <Words>1463</Words>
  <Application>Microsoft Office PowerPoint</Application>
  <PresentationFormat>Widescreen</PresentationFormat>
  <Paragraphs>489</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Sun Ye</cp:lastModifiedBy>
  <cp:revision>9</cp:revision>
  <cp:lastPrinted>2020-08-31T22:23:58Z</cp:lastPrinted>
  <dcterms:created xsi:type="dcterms:W3CDTF">2023-07-16T13:57:16Z</dcterms:created>
  <dcterms:modified xsi:type="dcterms:W3CDTF">2025-05-08T09:57:40Z</dcterms:modified>
</cp:coreProperties>
</file>