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866"/>
    <a:srgbClr val="F05C4F"/>
    <a:srgbClr val="9C92C8"/>
    <a:srgbClr val="C8C2E0"/>
    <a:srgbClr val="000000"/>
    <a:srgbClr val="97D0B1"/>
    <a:srgbClr val="406352"/>
    <a:srgbClr val="737373"/>
    <a:srgbClr val="33D6AD"/>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4" autoAdjust="0"/>
    <p:restoredTop sz="94626"/>
  </p:normalViewPr>
  <p:slideViewPr>
    <p:cSldViewPr snapToGrid="0">
      <p:cViewPr varScale="1">
        <p:scale>
          <a:sx n="106" d="100"/>
          <a:sy n="106" d="100"/>
        </p:scale>
        <p:origin x="5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5/8/2025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5/8/2025</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5/8/2025</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D6AD"/>
            </a:gs>
            <a:gs pos="100000">
              <a:srgbClr val="737373"/>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46309" y="1855760"/>
            <a:ext cx="3727750" cy="4372864"/>
          </a:xfrm>
          <a:prstGeom prst="rect">
            <a:avLst/>
          </a:prstGeom>
          <a:noFill/>
        </p:spPr>
        <p:txBody>
          <a:bodyPr wrap="square" rtlCol="0">
            <a:spAutoFit/>
          </a:bodyPr>
          <a:lstStyle/>
          <a:p>
            <a:pPr algn="l" rtl="0">
              <a:lnSpc>
                <a:spcPct val="130000"/>
              </a:lnSpc>
              <a:spcBef>
                <a:spcPts val="0"/>
              </a:spcBef>
              <a:spcAft>
                <a:spcPts val="1200"/>
              </a:spcAft>
            </a:pPr>
            <a:r>
              <a:rPr lang="pt-BR" sz="1600" b="1" i="0" u="none" strike="noStrike" dirty="0">
                <a:solidFill>
                  <a:srgbClr val="000000"/>
                </a:solidFill>
                <a:effectLst/>
                <a:latin typeface="Century Gothic" panose="020B0502020202020204" pitchFamily="34" charset="0"/>
              </a:rPr>
              <a:t>Quando usar: </a:t>
            </a:r>
            <a:br>
              <a:rPr lang="en-US" sz="1600" b="1" i="0" u="none" strike="noStrike" dirty="0">
                <a:solidFill>
                  <a:srgbClr val="000000"/>
                </a:solidFill>
                <a:effectLst/>
                <a:latin typeface="Century Gothic" panose="020B0502020202020204" pitchFamily="34" charset="0"/>
              </a:rPr>
            </a:br>
            <a:r>
              <a:rPr lang="pt-BR" sz="1600" i="0" u="none" strike="noStrike" dirty="0">
                <a:solidFill>
                  <a:srgbClr val="000000"/>
                </a:solidFill>
                <a:effectLst/>
                <a:latin typeface="Century Gothic" panose="020B0502020202020204" pitchFamily="34" charset="0"/>
              </a:rPr>
              <a:t>esta versão com slides de roteiro DMAIC foi projetada para uso em apresentações. Use este modelo em reuniões iniciais de projeto, atualizações de progresso, briefings executivos ou outras reuniões com as partes interessadas.</a:t>
            </a:r>
          </a:p>
          <a:p>
            <a:pPr algn="l" rtl="0">
              <a:lnSpc>
                <a:spcPct val="130000"/>
              </a:lnSpc>
              <a:spcBef>
                <a:spcPts val="0"/>
              </a:spcBef>
              <a:spcAft>
                <a:spcPts val="1200"/>
              </a:spcAft>
            </a:pPr>
            <a:r>
              <a:rPr lang="pt-BR" sz="1600" b="1" i="0" u="none" strike="noStrike" dirty="0">
                <a:solidFill>
                  <a:srgbClr val="000000"/>
                </a:solidFill>
                <a:effectLst/>
                <a:latin typeface="Century Gothic" panose="020B0502020202020204" pitchFamily="34" charset="0"/>
              </a:rPr>
              <a:t>Recursos importantes: </a:t>
            </a:r>
            <a:br>
              <a:rPr lang="en-US" sz="1600" b="1" i="0" u="none" strike="noStrike" dirty="0">
                <a:solidFill>
                  <a:srgbClr val="000000"/>
                </a:solidFill>
                <a:effectLst/>
                <a:latin typeface="Century Gothic" panose="020B0502020202020204" pitchFamily="34" charset="0"/>
              </a:rPr>
            </a:br>
            <a:r>
              <a:rPr lang="pt-BR" sz="1600" i="0" u="none" strike="noStrike" dirty="0">
                <a:solidFill>
                  <a:srgbClr val="000000"/>
                </a:solidFill>
                <a:effectLst/>
                <a:latin typeface="Century Gothic" panose="020B0502020202020204" pitchFamily="34" charset="0"/>
              </a:rPr>
              <a:t>o slide usa cores para envolver os visualizadores e chamar a atenção para elementos importantes em cada fase DMAIC.</a:t>
            </a:r>
          </a:p>
        </p:txBody>
      </p:sp>
      <p:sp>
        <p:nvSpPr>
          <p:cNvPr id="91" name="Google Shape;91;p13"/>
          <p:cNvSpPr txBox="1"/>
          <p:nvPr/>
        </p:nvSpPr>
        <p:spPr>
          <a:xfrm>
            <a:off x="361545" y="258507"/>
            <a:ext cx="7261474" cy="147729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pt-BR" sz="4200" b="1" dirty="0">
                <a:solidFill>
                  <a:srgbClr val="011033"/>
                </a:solidFill>
                <a:latin typeface="Century Gothic"/>
                <a:ea typeface="Century Gothic"/>
                <a:cs typeface="Century Gothic"/>
                <a:sym typeface="Century Gothic"/>
              </a:rPr>
              <a:t>Modelo de apresentação de slides de roteiro DMAIC</a:t>
            </a:r>
          </a:p>
        </p:txBody>
      </p:sp>
      <p:pic>
        <p:nvPicPr>
          <p:cNvPr id="3" name="Picture 2">
            <a:extLst>
              <a:ext uri="{FF2B5EF4-FFF2-40B4-BE49-F238E27FC236}">
                <a16:creationId xmlns:a16="http://schemas.microsoft.com/office/drawing/2014/main" id="{A3D8BC0E-A6B9-1ED6-960C-3CE6479BCA4E}"/>
              </a:ext>
            </a:extLst>
          </p:cNvPr>
          <p:cNvPicPr>
            <a:picLocks noChangeAspect="1"/>
          </p:cNvPicPr>
          <p:nvPr/>
        </p:nvPicPr>
        <p:blipFill>
          <a:blip r:embed="rId3"/>
          <a:srcRect l="1538" t="12314" r="1639" b="6901"/>
          <a:stretch/>
        </p:blipFill>
        <p:spPr>
          <a:xfrm>
            <a:off x="5102352" y="2332266"/>
            <a:ext cx="6597311" cy="3096285"/>
          </a:xfrm>
          <a:prstGeom prst="rect">
            <a:avLst/>
          </a:prstGeom>
          <a:effectLst>
            <a:outerShdw blurRad="50800" dist="38100" dir="2700000" algn="ctr" rotWithShape="0">
              <a:srgbClr val="000000">
                <a:alpha val="4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15B934A-E7A7-AD1C-6351-82931AF99BE0}"/>
              </a:ext>
            </a:extLst>
          </p:cNvPr>
          <p:cNvGraphicFramePr>
            <a:graphicFrameLocks noGrp="1"/>
          </p:cNvGraphicFramePr>
          <p:nvPr>
            <p:extLst>
              <p:ext uri="{D42A27DB-BD31-4B8C-83A1-F6EECF244321}">
                <p14:modId xmlns:p14="http://schemas.microsoft.com/office/powerpoint/2010/main" val="3391769938"/>
              </p:ext>
            </p:extLst>
          </p:nvPr>
        </p:nvGraphicFramePr>
        <p:xfrm>
          <a:off x="232095" y="881553"/>
          <a:ext cx="11727810" cy="5434184"/>
        </p:xfrm>
        <a:graphic>
          <a:graphicData uri="http://schemas.openxmlformats.org/drawingml/2006/table">
            <a:tbl>
              <a:tblPr firstRow="1" bandRow="1">
                <a:tableStyleId>{5C22544A-7EE6-4342-B048-85BDC9FD1C3A}</a:tableStyleId>
              </a:tblPr>
              <a:tblGrid>
                <a:gridCol w="2345562">
                  <a:extLst>
                    <a:ext uri="{9D8B030D-6E8A-4147-A177-3AD203B41FA5}">
                      <a16:colId xmlns:a16="http://schemas.microsoft.com/office/drawing/2014/main" val="3179864698"/>
                    </a:ext>
                  </a:extLst>
                </a:gridCol>
                <a:gridCol w="2345562">
                  <a:extLst>
                    <a:ext uri="{9D8B030D-6E8A-4147-A177-3AD203B41FA5}">
                      <a16:colId xmlns:a16="http://schemas.microsoft.com/office/drawing/2014/main" val="3567863479"/>
                    </a:ext>
                  </a:extLst>
                </a:gridCol>
                <a:gridCol w="2345562">
                  <a:extLst>
                    <a:ext uri="{9D8B030D-6E8A-4147-A177-3AD203B41FA5}">
                      <a16:colId xmlns:a16="http://schemas.microsoft.com/office/drawing/2014/main" val="3605758972"/>
                    </a:ext>
                  </a:extLst>
                </a:gridCol>
                <a:gridCol w="2345562">
                  <a:extLst>
                    <a:ext uri="{9D8B030D-6E8A-4147-A177-3AD203B41FA5}">
                      <a16:colId xmlns:a16="http://schemas.microsoft.com/office/drawing/2014/main" val="29710720"/>
                    </a:ext>
                  </a:extLst>
                </a:gridCol>
                <a:gridCol w="2345562">
                  <a:extLst>
                    <a:ext uri="{9D8B030D-6E8A-4147-A177-3AD203B41FA5}">
                      <a16:colId xmlns:a16="http://schemas.microsoft.com/office/drawing/2014/main" val="353649163"/>
                    </a:ext>
                  </a:extLst>
                </a:gridCol>
              </a:tblGrid>
              <a:tr h="889593">
                <a:tc>
                  <a:txBody>
                    <a:bodyPr/>
                    <a:lstStyle/>
                    <a:p>
                      <a:pPr algn="ctr"/>
                      <a:endParaRPr lang="en-US" sz="500" dirty="0">
                        <a:latin typeface="Century Gothic" panose="020B0502020202020204" pitchFamily="34" charset="0"/>
                      </a:endParaRPr>
                    </a:p>
                    <a:p>
                      <a:pPr algn="ctr" rtl="0"/>
                      <a:r>
                        <a:rPr lang="pt-BR">
                          <a:latin typeface="Century Gothic" panose="020B0502020202020204" pitchFamily="34" charset="0"/>
                        </a:rPr>
                        <a:t>Definir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406352"/>
                    </a:solidFill>
                  </a:tcPr>
                </a:tc>
                <a:tc>
                  <a:txBody>
                    <a:bodyPr/>
                    <a:lstStyle/>
                    <a:p>
                      <a:pPr algn="ctr"/>
                      <a:endParaRPr lang="en-US" sz="500" dirty="0">
                        <a:latin typeface="Century Gothic" panose="020B0502020202020204" pitchFamily="34" charset="0"/>
                      </a:endParaRPr>
                    </a:p>
                    <a:p>
                      <a:pPr algn="ctr" rtl="0"/>
                      <a:r>
                        <a:rPr lang="pt-BR">
                          <a:latin typeface="Century Gothic" panose="020B0502020202020204" pitchFamily="34" charset="0"/>
                        </a:rPr>
                        <a:t>Medir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7D0B1"/>
                    </a:solidFill>
                  </a:tcPr>
                </a:tc>
                <a:tc>
                  <a:txBody>
                    <a:bodyPr/>
                    <a:lstStyle/>
                    <a:p>
                      <a:pPr algn="ctr"/>
                      <a:endParaRPr lang="en-US" sz="500" dirty="0">
                        <a:latin typeface="Century Gothic" panose="020B0502020202020204" pitchFamily="34" charset="0"/>
                      </a:endParaRPr>
                    </a:p>
                    <a:p>
                      <a:pPr algn="ctr" rtl="0"/>
                      <a:r>
                        <a:rPr lang="pt-BR">
                          <a:latin typeface="Century Gothic" panose="020B0502020202020204" pitchFamily="34" charset="0"/>
                        </a:rPr>
                        <a:t>Analisar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C92C8"/>
                    </a:solidFill>
                  </a:tcPr>
                </a:tc>
                <a:tc>
                  <a:txBody>
                    <a:bodyPr/>
                    <a:lstStyle/>
                    <a:p>
                      <a:pPr algn="ctr"/>
                      <a:endParaRPr lang="en-US" sz="500" dirty="0">
                        <a:latin typeface="Century Gothic" panose="020B0502020202020204" pitchFamily="34" charset="0"/>
                      </a:endParaRPr>
                    </a:p>
                    <a:p>
                      <a:pPr algn="ctr" rtl="0"/>
                      <a:r>
                        <a:rPr lang="pt-BR">
                          <a:latin typeface="Century Gothic" panose="020B0502020202020204" pitchFamily="34" charset="0"/>
                        </a:rPr>
                        <a:t>Melhorar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05C4F"/>
                    </a:solidFill>
                  </a:tcPr>
                </a:tc>
                <a:tc>
                  <a:txBody>
                    <a:bodyPr/>
                    <a:lstStyle/>
                    <a:p>
                      <a:pPr algn="ctr"/>
                      <a:endParaRPr lang="en-US" sz="500" dirty="0">
                        <a:latin typeface="Century Gothic" panose="020B0502020202020204" pitchFamily="34" charset="0"/>
                      </a:endParaRPr>
                    </a:p>
                    <a:p>
                      <a:pPr algn="ctr" rtl="0"/>
                      <a:r>
                        <a:rPr lang="pt-BR">
                          <a:latin typeface="Century Gothic" panose="020B0502020202020204" pitchFamily="34" charset="0"/>
                        </a:rPr>
                        <a:t>Controlar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292866"/>
                    </a:solidFill>
                  </a:tcPr>
                </a:tc>
                <a:extLst>
                  <a:ext uri="{0D108BD9-81ED-4DB2-BD59-A6C34878D82A}">
                    <a16:rowId xmlns:a16="http://schemas.microsoft.com/office/drawing/2014/main" val="3705330562"/>
                  </a:ext>
                </a:extLst>
              </a:tr>
              <a:tr h="4544591">
                <a:tc>
                  <a:txBody>
                    <a:bodyPr/>
                    <a:lstStyle/>
                    <a:p>
                      <a:pPr marL="285750" indent="-285750" rtl="0">
                        <a:lnSpc>
                          <a:spcPct val="150000"/>
                        </a:lnSpc>
                        <a:buFont typeface="Arial" panose="020B0604020202020204" pitchFamily="34" charset="0"/>
                        <a:buChar cha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indent="-285750">
                        <a:buFont typeface="Arial" panose="020B0604020202020204" pitchFamily="34" charset="0"/>
                        <a:buChar char="•"/>
                      </a:pPr>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rtl="0">
                        <a:lnSpc>
                          <a:spcPct val="150000"/>
                        </a:lnSpc>
                        <a:buFont typeface="Arial" panose="020B0604020202020204" pitchFamily="34" charset="0"/>
                        <a:buChar cha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rtl="0">
                        <a:lnSpc>
                          <a:spcPct val="150000"/>
                        </a:lnSpc>
                        <a:buFont typeface="Arial" panose="020B0604020202020204" pitchFamily="34" charset="0"/>
                        <a:buChar cha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rtl="0">
                        <a:lnSpc>
                          <a:spcPct val="150000"/>
                        </a:lnSpc>
                        <a:buFont typeface="Arial" panose="020B0604020202020204" pitchFamily="34" charset="0"/>
                        <a:buChar cha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rtl="0">
                        <a:lnSpc>
                          <a:spcPct val="150000"/>
                        </a:lnSpc>
                        <a:buFont typeface="Arial" panose="020B0604020202020204" pitchFamily="34" charset="0"/>
                        <a:buChar cha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pt-BR" sz="1600">
                          <a:solidFill>
                            <a:schemeClr val="tx1">
                              <a:lumMod val="50000"/>
                              <a:lumOff val="50000"/>
                            </a:schemeClr>
                          </a:solidFill>
                          <a:latin typeface="Century Gothic" panose="020B0502020202020204" pitchFamily="34" charset="0"/>
                        </a:rPr>
                        <a:t>Texto de amostra</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2336444"/>
                  </a:ext>
                </a:extLst>
              </a:tr>
            </a:tbl>
          </a:graphicData>
        </a:graphic>
      </p:graphicFrame>
      <p:sp>
        <p:nvSpPr>
          <p:cNvPr id="2" name="Rectangle: Rounded Corners 1">
            <a:extLst>
              <a:ext uri="{FF2B5EF4-FFF2-40B4-BE49-F238E27FC236}">
                <a16:creationId xmlns:a16="http://schemas.microsoft.com/office/drawing/2014/main" id="{10A5F7C2-25F9-3128-D720-9E8798403175}"/>
              </a:ext>
            </a:extLst>
          </p:cNvPr>
          <p:cNvSpPr>
            <a:spLocks noChangeAspect="1"/>
          </p:cNvSpPr>
          <p:nvPr/>
        </p:nvSpPr>
        <p:spPr>
          <a:xfrm>
            <a:off x="943547" y="1385730"/>
            <a:ext cx="914400" cy="914400"/>
          </a:xfrm>
          <a:prstGeom prst="roundRect">
            <a:avLst/>
          </a:prstGeom>
          <a:solidFill>
            <a:srgbClr val="406352"/>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4400" b="1">
                <a:latin typeface="Century Gothic" panose="020B0502020202020204" pitchFamily="34" charset="0"/>
              </a:rPr>
              <a:t>D</a:t>
            </a:r>
          </a:p>
        </p:txBody>
      </p:sp>
      <p:sp>
        <p:nvSpPr>
          <p:cNvPr id="3" name="Rectangle: Rounded Corners 2">
            <a:extLst>
              <a:ext uri="{FF2B5EF4-FFF2-40B4-BE49-F238E27FC236}">
                <a16:creationId xmlns:a16="http://schemas.microsoft.com/office/drawing/2014/main" id="{E214B867-14ED-E723-1999-1F7FAB438F93}"/>
              </a:ext>
            </a:extLst>
          </p:cNvPr>
          <p:cNvSpPr>
            <a:spLocks noChangeAspect="1"/>
          </p:cNvSpPr>
          <p:nvPr/>
        </p:nvSpPr>
        <p:spPr>
          <a:xfrm>
            <a:off x="3304300" y="1385730"/>
            <a:ext cx="914400" cy="914400"/>
          </a:xfrm>
          <a:prstGeom prst="roundRect">
            <a:avLst/>
          </a:prstGeom>
          <a:solidFill>
            <a:srgbClr val="97D0B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4400" b="1">
                <a:latin typeface="Century Gothic" panose="020B0502020202020204" pitchFamily="34" charset="0"/>
              </a:rPr>
              <a:t>M</a:t>
            </a:r>
          </a:p>
        </p:txBody>
      </p:sp>
      <p:sp>
        <p:nvSpPr>
          <p:cNvPr id="6" name="Rectangle: Rounded Corners 5">
            <a:extLst>
              <a:ext uri="{FF2B5EF4-FFF2-40B4-BE49-F238E27FC236}">
                <a16:creationId xmlns:a16="http://schemas.microsoft.com/office/drawing/2014/main" id="{DB1665BD-FACC-8E75-9049-3643CDBDCA7E}"/>
              </a:ext>
            </a:extLst>
          </p:cNvPr>
          <p:cNvSpPr>
            <a:spLocks noChangeAspect="1"/>
          </p:cNvSpPr>
          <p:nvPr/>
        </p:nvSpPr>
        <p:spPr>
          <a:xfrm>
            <a:off x="5638800" y="1385730"/>
            <a:ext cx="914400" cy="914400"/>
          </a:xfrm>
          <a:prstGeom prst="roundRect">
            <a:avLst/>
          </a:prstGeom>
          <a:solidFill>
            <a:srgbClr val="9C92C8"/>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4400" b="1">
                <a:latin typeface="Century Gothic" panose="020B0502020202020204" pitchFamily="34" charset="0"/>
              </a:rPr>
              <a:t>A</a:t>
            </a:r>
          </a:p>
        </p:txBody>
      </p:sp>
      <p:sp>
        <p:nvSpPr>
          <p:cNvPr id="7" name="Rectangle: Rounded Corners 6">
            <a:extLst>
              <a:ext uri="{FF2B5EF4-FFF2-40B4-BE49-F238E27FC236}">
                <a16:creationId xmlns:a16="http://schemas.microsoft.com/office/drawing/2014/main" id="{C340CEF0-025B-2A20-B658-F659671FE454}"/>
              </a:ext>
            </a:extLst>
          </p:cNvPr>
          <p:cNvSpPr>
            <a:spLocks noChangeAspect="1"/>
          </p:cNvSpPr>
          <p:nvPr/>
        </p:nvSpPr>
        <p:spPr>
          <a:xfrm>
            <a:off x="8009712" y="1385730"/>
            <a:ext cx="914400" cy="914400"/>
          </a:xfrm>
          <a:prstGeom prst="roundRect">
            <a:avLst/>
          </a:prstGeom>
          <a:solidFill>
            <a:srgbClr val="F05C4F"/>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4400" b="1"/>
              <a:t>I</a:t>
            </a:r>
          </a:p>
        </p:txBody>
      </p:sp>
      <p:sp>
        <p:nvSpPr>
          <p:cNvPr id="8" name="Rectangle: Rounded Corners 7">
            <a:extLst>
              <a:ext uri="{FF2B5EF4-FFF2-40B4-BE49-F238E27FC236}">
                <a16:creationId xmlns:a16="http://schemas.microsoft.com/office/drawing/2014/main" id="{FE322453-96F5-BB43-C593-95E149BDCA93}"/>
              </a:ext>
            </a:extLst>
          </p:cNvPr>
          <p:cNvSpPr>
            <a:spLocks noChangeAspect="1"/>
          </p:cNvSpPr>
          <p:nvPr/>
        </p:nvSpPr>
        <p:spPr>
          <a:xfrm>
            <a:off x="10334053" y="1385730"/>
            <a:ext cx="914400" cy="914400"/>
          </a:xfrm>
          <a:prstGeom prst="roundRect">
            <a:avLst/>
          </a:prstGeom>
          <a:solidFill>
            <a:srgbClr val="29286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4400" b="1"/>
              <a:t>C</a:t>
            </a:r>
          </a:p>
        </p:txBody>
      </p:sp>
      <p:sp>
        <p:nvSpPr>
          <p:cNvPr id="10" name="TextBox 9">
            <a:extLst>
              <a:ext uri="{FF2B5EF4-FFF2-40B4-BE49-F238E27FC236}">
                <a16:creationId xmlns:a16="http://schemas.microsoft.com/office/drawing/2014/main" id="{D9EA558F-2BA9-24E0-CD66-A49A1D91A513}"/>
              </a:ext>
            </a:extLst>
          </p:cNvPr>
          <p:cNvSpPr txBox="1"/>
          <p:nvPr/>
        </p:nvSpPr>
        <p:spPr>
          <a:xfrm>
            <a:off x="232095" y="186282"/>
            <a:ext cx="3252785" cy="523220"/>
          </a:xfrm>
          <a:prstGeom prst="rect">
            <a:avLst/>
          </a:prstGeom>
          <a:noFill/>
        </p:spPr>
        <p:txBody>
          <a:bodyPr wrap="square">
            <a:spAutoFit/>
          </a:bodyPr>
          <a:lstStyle/>
          <a:p>
            <a:pPr rtl="0">
              <a:spcBef>
                <a:spcPts val="0"/>
              </a:spcBef>
              <a:spcAft>
                <a:spcPts val="0"/>
              </a:spcAft>
            </a:pPr>
            <a:r>
              <a:rPr lang="pt-BR" sz="2800" b="1" i="0" u="none" strike="noStrike">
                <a:solidFill>
                  <a:srgbClr val="001033"/>
                </a:solidFill>
                <a:effectLst/>
                <a:latin typeface="Century Gothic" panose="020B0502020202020204" pitchFamily="34" charset="0"/>
              </a:rPr>
              <a:t>Roteiro</a:t>
            </a:r>
            <a:r>
              <a:rPr lang="pt-BR" sz="2800" b="1" i="0" u="none" strike="noStrike">
                <a:solidFill>
                  <a:srgbClr val="011033"/>
                </a:solidFill>
                <a:effectLst/>
                <a:latin typeface="Century Gothic" panose="020B0502020202020204" pitchFamily="34" charset="0"/>
              </a:rPr>
              <a:t> DMAIC </a:t>
            </a:r>
          </a:p>
        </p:txBody>
      </p:sp>
      <p:sp>
        <p:nvSpPr>
          <p:cNvPr id="4" name="TextBox 3">
            <a:extLst>
              <a:ext uri="{FF2B5EF4-FFF2-40B4-BE49-F238E27FC236}">
                <a16:creationId xmlns:a16="http://schemas.microsoft.com/office/drawing/2014/main" id="{0C743D0A-9E58-AE6F-3C6C-5437549892C8}"/>
              </a:ext>
            </a:extLst>
          </p:cNvPr>
          <p:cNvSpPr txBox="1"/>
          <p:nvPr/>
        </p:nvSpPr>
        <p:spPr>
          <a:xfrm>
            <a:off x="232096" y="6462586"/>
            <a:ext cx="11727810" cy="276999"/>
          </a:xfrm>
          <a:prstGeom prst="rect">
            <a:avLst/>
          </a:prstGeom>
          <a:noFill/>
        </p:spPr>
        <p:txBody>
          <a:bodyPr wrap="square" rtlCol="0">
            <a:spAutoFit/>
          </a:bodyPr>
          <a:lstStyle/>
          <a:p>
            <a:pPr marL="0" marR="0" algn="ctr" rtl="0"/>
            <a:r>
              <a:rPr lang="pt-BR" sz="1200" i="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Fornecido pela Smartsheet, Inc.</a:t>
            </a:r>
          </a:p>
        </p:txBody>
      </p:sp>
    </p:spTree>
    <p:extLst>
      <p:ext uri="{BB962C8B-B14F-4D97-AF65-F5344CB8AC3E}">
        <p14:creationId xmlns:p14="http://schemas.microsoft.com/office/powerpoint/2010/main" val="363125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Artigos, modelos ou informações disponibilizados pela Smartsheet no site são apenas para referência. Trabalhamos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relacionados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118</TotalTime>
  <Words>260</Words>
  <Application>Microsoft Office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Sun Ye</cp:lastModifiedBy>
  <cp:revision>19</cp:revision>
  <dcterms:created xsi:type="dcterms:W3CDTF">2024-06-23T02:36:30Z</dcterms:created>
  <dcterms:modified xsi:type="dcterms:W3CDTF">2025-05-08T06:54:21Z</dcterms:modified>
</cp:coreProperties>
</file>