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8" r:id="rId2"/>
    <p:sldId id="261" r:id="rId3"/>
    <p:sldId id="296" r:id="rId4"/>
    <p:sldId id="267" r:id="rId5"/>
    <p:sldId id="282" r:id="rId6"/>
    <p:sldId id="273" r:id="rId7"/>
    <p:sldId id="275" r:id="rId8"/>
    <p:sldId id="285" r:id="rId9"/>
    <p:sldId id="286" r:id="rId10"/>
    <p:sldId id="277" r:id="rId11"/>
    <p:sldId id="287" r:id="rId12"/>
    <p:sldId id="276" r:id="rId13"/>
    <p:sldId id="288" r:id="rId14"/>
    <p:sldId id="297" r:id="rId15"/>
    <p:sldId id="298" r:id="rId16"/>
    <p:sldId id="278" r:id="rId17"/>
    <p:sldId id="281" r:id="rId18"/>
    <p:sldId id="291" r:id="rId19"/>
    <p:sldId id="293" r:id="rId20"/>
    <p:sldId id="294" r:id="rId21"/>
    <p:sldId id="283" r:id="rId22"/>
    <p:sldId id="29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EAF6"/>
    <a:srgbClr val="5B7191"/>
    <a:srgbClr val="CDD5DD"/>
    <a:srgbClr val="74859B"/>
    <a:srgbClr val="C4D2E7"/>
    <a:srgbClr val="F0A622"/>
    <a:srgbClr val="5E913E"/>
    <a:srgbClr val="CE1D02"/>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860F16-9B68-4A86-969B-513F58367E78}" v="1" dt="2025-08-25T22:07:50.3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500" autoAdjust="0"/>
    <p:restoredTop sz="86447"/>
  </p:normalViewPr>
  <p:slideViewPr>
    <p:cSldViewPr snapToGrid="0" snapToObjects="1">
      <p:cViewPr varScale="1">
        <p:scale>
          <a:sx n="100" d="100"/>
          <a:sy n="100" d="100"/>
        </p:scale>
        <p:origin x="72" y="372"/>
      </p:cViewPr>
      <p:guideLst>
        <p:guide orient="horz" pos="2160"/>
        <p:guide pos="384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13" Type="http://schemas.openxmlformats.org/officeDocument/2006/relationships/slide" Target="slides/slide13.xml"/><Relationship Id="rId18" Type="http://schemas.openxmlformats.org/officeDocument/2006/relationships/slide" Target="slides/slide18.xml"/><Relationship Id="rId3" Type="http://schemas.openxmlformats.org/officeDocument/2006/relationships/slide" Target="slides/slide3.xml"/><Relationship Id="rId21" Type="http://schemas.openxmlformats.org/officeDocument/2006/relationships/slide" Target="slides/slide21.xml"/><Relationship Id="rId7" Type="http://schemas.openxmlformats.org/officeDocument/2006/relationships/slide" Target="slides/slide7.xml"/><Relationship Id="rId12" Type="http://schemas.openxmlformats.org/officeDocument/2006/relationships/slide" Target="slides/slide12.xml"/><Relationship Id="rId17" Type="http://schemas.openxmlformats.org/officeDocument/2006/relationships/slide" Target="slides/slide17.xml"/><Relationship Id="rId2" Type="http://schemas.openxmlformats.org/officeDocument/2006/relationships/slide" Target="slides/slide2.xml"/><Relationship Id="rId16" Type="http://schemas.openxmlformats.org/officeDocument/2006/relationships/slide" Target="slides/slide16.xml"/><Relationship Id="rId20" Type="http://schemas.openxmlformats.org/officeDocument/2006/relationships/slide" Target="slides/slide20.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5" Type="http://schemas.openxmlformats.org/officeDocument/2006/relationships/slide" Target="slides/slide5.xml"/><Relationship Id="rId15" Type="http://schemas.openxmlformats.org/officeDocument/2006/relationships/slide" Target="slides/slide15.xml"/><Relationship Id="rId10" Type="http://schemas.openxmlformats.org/officeDocument/2006/relationships/slide" Target="slides/slide10.xml"/><Relationship Id="rId19" Type="http://schemas.openxmlformats.org/officeDocument/2006/relationships/slide" Target="slides/slide19.xml"/><Relationship Id="rId4" Type="http://schemas.openxmlformats.org/officeDocument/2006/relationships/slide" Target="slides/slide4.xml"/><Relationship Id="rId9" Type="http://schemas.openxmlformats.org/officeDocument/2006/relationships/slide" Target="slides/slide9.xml"/><Relationship Id="rId14" Type="http://schemas.openxmlformats.org/officeDocument/2006/relationships/slide" Target="slides/slide14.xml"/><Relationship Id="rId22" Type="http://schemas.openxmlformats.org/officeDocument/2006/relationships/slide" Target="slides/slide2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D0860F16-9B68-4A86-969B-513F58367E78}"/>
    <pc:docChg chg="custSel modSld">
      <pc:chgData name="Bess Dunlevy" userId="dd4b9a8537dbe9d0" providerId="LiveId" clId="{D0860F16-9B68-4A86-969B-513F58367E78}" dt="2025-08-25T22:07:54.605" v="3" actId="1076"/>
      <pc:docMkLst>
        <pc:docMk/>
      </pc:docMkLst>
      <pc:sldChg chg="modSp mod">
        <pc:chgData name="Bess Dunlevy" userId="dd4b9a8537dbe9d0" providerId="LiveId" clId="{D0860F16-9B68-4A86-969B-513F58367E78}" dt="2025-08-25T22:05:26.921" v="0" actId="27107"/>
        <pc:sldMkLst>
          <pc:docMk/>
          <pc:sldMk cId="1818638470" sldId="261"/>
        </pc:sldMkLst>
        <pc:spChg chg="mod">
          <ac:chgData name="Bess Dunlevy" userId="dd4b9a8537dbe9d0" providerId="LiveId" clId="{D0860F16-9B68-4A86-969B-513F58367E78}" dt="2025-08-25T22:05:26.921" v="0" actId="27107"/>
          <ac:spMkLst>
            <pc:docMk/>
            <pc:sldMk cId="1818638470" sldId="261"/>
            <ac:spMk id="7" creationId="{00000000-0000-0000-0000-000000000000}"/>
          </ac:spMkLst>
        </pc:spChg>
      </pc:sldChg>
      <pc:sldChg chg="modSp mod">
        <pc:chgData name="Bess Dunlevy" userId="dd4b9a8537dbe9d0" providerId="LiveId" clId="{D0860F16-9B68-4A86-969B-513F58367E78}" dt="2025-08-25T22:06:24.700" v="1" actId="33524"/>
        <pc:sldMkLst>
          <pc:docMk/>
          <pc:sldMk cId="3059960691" sldId="282"/>
        </pc:sldMkLst>
        <pc:graphicFrameChg chg="modGraphic">
          <ac:chgData name="Bess Dunlevy" userId="dd4b9a8537dbe9d0" providerId="LiveId" clId="{D0860F16-9B68-4A86-969B-513F58367E78}" dt="2025-08-25T22:06:24.700" v="1" actId="33524"/>
          <ac:graphicFrameMkLst>
            <pc:docMk/>
            <pc:sldMk cId="3059960691" sldId="282"/>
            <ac:graphicFrameMk id="5" creationId="{44B5A14A-994D-2E45-8BDA-35C939E37A7A}"/>
          </ac:graphicFrameMkLst>
        </pc:graphicFrameChg>
      </pc:sldChg>
      <pc:sldChg chg="addSp modSp mod">
        <pc:chgData name="Bess Dunlevy" userId="dd4b9a8537dbe9d0" providerId="LiveId" clId="{D0860F16-9B68-4A86-969B-513F58367E78}" dt="2025-08-25T22:07:54.605" v="3" actId="1076"/>
        <pc:sldMkLst>
          <pc:docMk/>
          <pc:sldMk cId="1967646394" sldId="283"/>
        </pc:sldMkLst>
        <pc:spChg chg="add mod">
          <ac:chgData name="Bess Dunlevy" userId="dd4b9a8537dbe9d0" providerId="LiveId" clId="{D0860F16-9B68-4A86-969B-513F58367E78}" dt="2025-08-25T22:07:54.605" v="3" actId="1076"/>
          <ac:spMkLst>
            <pc:docMk/>
            <pc:sldMk cId="1967646394" sldId="283"/>
            <ac:spMk id="2" creationId="{D33EEC8C-F8F9-A85B-9DE8-F29588CF2F2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8/25/2025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36542491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42323489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38635487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781537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16EDB5-732D-39C0-4494-661F7FB325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F2EA0B-BC2A-CE9A-7D30-FEF7478D3D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C55E57-6E88-9FAC-4FD2-15B6E426410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A31D73-94CE-6216-729F-F235B179EFCD}"/>
              </a:ext>
            </a:extLst>
          </p:cNvPr>
          <p:cNvSpPr>
            <a:spLocks noGrp="1"/>
          </p:cNvSpPr>
          <p:nvPr>
            <p:ph type="sldNum" sz="quarter" idx="10"/>
          </p:nvPr>
        </p:nvSpPr>
        <p:spPr/>
        <p:txBody>
          <a:bodyPr/>
          <a:lstStyle/>
          <a:p>
            <a:fld id="{C0711C10-233D-DA48-A5CB-9365BBABB6B4}" type="slidenum">
              <a:rPr lang="en-US" smtClean="0"/>
              <a:t>14</a:t>
            </a:fld>
            <a:endParaRPr lang="en-US" dirty="0"/>
          </a:p>
        </p:txBody>
      </p:sp>
    </p:spTree>
    <p:extLst>
      <p:ext uri="{BB962C8B-B14F-4D97-AF65-F5344CB8AC3E}">
        <p14:creationId xmlns:p14="http://schemas.microsoft.com/office/powerpoint/2010/main" val="652937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1E99C3-3945-D921-C82E-7827EE72D8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3F0C04-82DB-CE3B-02CB-1F04A84F22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8AE3B8-8C25-E830-069F-2441B7F859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F8AD47-CBF6-77D7-D288-72754F344A98}"/>
              </a:ext>
            </a:extLst>
          </p:cNvPr>
          <p:cNvSpPr>
            <a:spLocks noGrp="1"/>
          </p:cNvSpPr>
          <p:nvPr>
            <p:ph type="sldNum" sz="quarter" idx="10"/>
          </p:nvPr>
        </p:nvSpPr>
        <p:spPr/>
        <p:txBody>
          <a:bodyPr/>
          <a:lstStyle/>
          <a:p>
            <a:fld id="{C0711C10-233D-DA48-A5CB-9365BBABB6B4}" type="slidenum">
              <a:rPr lang="en-US" smtClean="0"/>
              <a:t>15</a:t>
            </a:fld>
            <a:endParaRPr lang="en-US" dirty="0"/>
          </a:p>
        </p:txBody>
      </p:sp>
    </p:spTree>
    <p:extLst>
      <p:ext uri="{BB962C8B-B14F-4D97-AF65-F5344CB8AC3E}">
        <p14:creationId xmlns:p14="http://schemas.microsoft.com/office/powerpoint/2010/main" val="33847602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16</a:t>
            </a:fld>
            <a:endParaRPr lang="en-US" dirty="0"/>
          </a:p>
        </p:txBody>
      </p:sp>
    </p:spTree>
    <p:extLst>
      <p:ext uri="{BB962C8B-B14F-4D97-AF65-F5344CB8AC3E}">
        <p14:creationId xmlns:p14="http://schemas.microsoft.com/office/powerpoint/2010/main" val="32566688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17</a:t>
            </a:fld>
            <a:endParaRPr lang="en-US" dirty="0"/>
          </a:p>
        </p:txBody>
      </p:sp>
    </p:spTree>
    <p:extLst>
      <p:ext uri="{BB962C8B-B14F-4D97-AF65-F5344CB8AC3E}">
        <p14:creationId xmlns:p14="http://schemas.microsoft.com/office/powerpoint/2010/main" val="25311105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18</a:t>
            </a:fld>
            <a:endParaRPr lang="en-US" dirty="0"/>
          </a:p>
        </p:txBody>
      </p:sp>
    </p:spTree>
    <p:extLst>
      <p:ext uri="{BB962C8B-B14F-4D97-AF65-F5344CB8AC3E}">
        <p14:creationId xmlns:p14="http://schemas.microsoft.com/office/powerpoint/2010/main" val="10293267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19</a:t>
            </a:fld>
            <a:endParaRPr lang="en-US" dirty="0"/>
          </a:p>
        </p:txBody>
      </p:sp>
    </p:spTree>
    <p:extLst>
      <p:ext uri="{BB962C8B-B14F-4D97-AF65-F5344CB8AC3E}">
        <p14:creationId xmlns:p14="http://schemas.microsoft.com/office/powerpoint/2010/main" val="21518855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6178358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20</a:t>
            </a:fld>
            <a:endParaRPr lang="en-US" dirty="0"/>
          </a:p>
        </p:txBody>
      </p:sp>
    </p:spTree>
    <p:extLst>
      <p:ext uri="{BB962C8B-B14F-4D97-AF65-F5344CB8AC3E}">
        <p14:creationId xmlns:p14="http://schemas.microsoft.com/office/powerpoint/2010/main" val="16770681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21</a:t>
            </a:fld>
            <a:endParaRPr lang="en-US" dirty="0"/>
          </a:p>
        </p:txBody>
      </p:sp>
    </p:spTree>
    <p:extLst>
      <p:ext uri="{BB962C8B-B14F-4D97-AF65-F5344CB8AC3E}">
        <p14:creationId xmlns:p14="http://schemas.microsoft.com/office/powerpoint/2010/main" val="38803268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22</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3981623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3878975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39322702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36979535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7910943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2773973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20771636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100000">
              <a:schemeClr val="tx2">
                <a:lumMod val="10000"/>
                <a:lumOff val="90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8/25/2025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D25B69A5-3B0C-C540-8CC8-9794435EA004}"/>
              </a:ext>
            </a:extLst>
          </p:cNvPr>
          <p:cNvSpPr txBox="1"/>
          <p:nvPr/>
        </p:nvSpPr>
        <p:spPr>
          <a:xfrm>
            <a:off x="267242" y="3105600"/>
            <a:ext cx="10863153" cy="1107996"/>
          </a:xfrm>
          <a:prstGeom prst="rect">
            <a:avLst/>
          </a:prstGeom>
          <a:noFill/>
        </p:spPr>
        <p:txBody>
          <a:bodyPr wrap="square" rtlCol="0">
            <a:spAutoFit/>
          </a:bodyPr>
          <a:lstStyle/>
          <a:p>
            <a:r>
              <a:rPr lang="en-US" sz="6600" dirty="0">
                <a:solidFill>
                  <a:schemeClr val="accent1"/>
                </a:solidFill>
                <a:latin typeface="Century Gothic" panose="020B0502020202020204" pitchFamily="34" charset="0"/>
              </a:rPr>
              <a:t>Title</a:t>
            </a:r>
          </a:p>
        </p:txBody>
      </p:sp>
      <p:sp>
        <p:nvSpPr>
          <p:cNvPr id="9" name="TextBox 8">
            <a:extLst>
              <a:ext uri="{FF2B5EF4-FFF2-40B4-BE49-F238E27FC236}">
                <a16:creationId xmlns:a16="http://schemas.microsoft.com/office/drawing/2014/main" id="{BE98E647-E4C9-4B4B-888B-2F662C468983}"/>
              </a:ext>
            </a:extLst>
          </p:cNvPr>
          <p:cNvSpPr txBox="1"/>
          <p:nvPr/>
        </p:nvSpPr>
        <p:spPr>
          <a:xfrm>
            <a:off x="267242" y="4213597"/>
            <a:ext cx="7854449" cy="769441"/>
          </a:xfrm>
          <a:prstGeom prst="rect">
            <a:avLst/>
          </a:prstGeom>
          <a:noFill/>
        </p:spPr>
        <p:txBody>
          <a:bodyPr wrap="square" rtlCol="0">
            <a:spAutoFit/>
          </a:bodyPr>
          <a:lstStyle/>
          <a:p>
            <a:r>
              <a:rPr lang="en-US" sz="4400" dirty="0">
                <a:solidFill>
                  <a:schemeClr val="accent1">
                    <a:lumMod val="60000"/>
                    <a:lumOff val="40000"/>
                  </a:schemeClr>
                </a:solidFill>
                <a:latin typeface="Century Gothic" panose="020B0502020202020204" pitchFamily="34" charset="0"/>
              </a:rPr>
              <a:t>Business Case</a:t>
            </a:r>
          </a:p>
        </p:txBody>
      </p:sp>
      <p:sp>
        <p:nvSpPr>
          <p:cNvPr id="4" name="TextBox 3">
            <a:extLst>
              <a:ext uri="{FF2B5EF4-FFF2-40B4-BE49-F238E27FC236}">
                <a16:creationId xmlns:a16="http://schemas.microsoft.com/office/drawing/2014/main" id="{E9FEB64A-76FC-3D4F-AD1A-A7C744DE5653}"/>
              </a:ext>
            </a:extLst>
          </p:cNvPr>
          <p:cNvSpPr txBox="1"/>
          <p:nvPr/>
        </p:nvSpPr>
        <p:spPr>
          <a:xfrm>
            <a:off x="267242" y="5861829"/>
            <a:ext cx="3316742" cy="830997"/>
          </a:xfrm>
          <a:prstGeom prst="rect">
            <a:avLst/>
          </a:prstGeom>
          <a:noFill/>
        </p:spPr>
        <p:txBody>
          <a:bodyPr wrap="square" numCol="1" rtlCol="0">
            <a:spAutoFit/>
          </a:bodyPr>
          <a:lstStyle/>
          <a:p>
            <a:r>
              <a:rPr lang="en-US" sz="1600" dirty="0">
                <a:latin typeface="Century Gothic" panose="020B0502020202020204" pitchFamily="34" charset="0"/>
              </a:rPr>
              <a:t>00/00/0000</a:t>
            </a:r>
          </a:p>
          <a:p>
            <a:endParaRPr lang="en-US" sz="1600" dirty="0">
              <a:latin typeface="Century Gothic" panose="020B0502020202020204" pitchFamily="34" charset="0"/>
            </a:endParaRPr>
          </a:p>
          <a:p>
            <a:r>
              <a:rPr lang="en-US" sz="1600" dirty="0">
                <a:latin typeface="Century Gothic" panose="020B0502020202020204" pitchFamily="34" charset="0"/>
              </a:rPr>
              <a:t>v. 0.0.0</a:t>
            </a:r>
          </a:p>
        </p:txBody>
      </p:sp>
      <p:grpSp>
        <p:nvGrpSpPr>
          <p:cNvPr id="14" name="Group 13">
            <a:extLst>
              <a:ext uri="{FF2B5EF4-FFF2-40B4-BE49-F238E27FC236}">
                <a16:creationId xmlns:a16="http://schemas.microsoft.com/office/drawing/2014/main" id="{273E4A99-8E98-9C49-BEA2-1DA828E7F9B3}"/>
              </a:ext>
            </a:extLst>
          </p:cNvPr>
          <p:cNvGrpSpPr/>
          <p:nvPr/>
        </p:nvGrpSpPr>
        <p:grpSpPr>
          <a:xfrm>
            <a:off x="8941785" y="3659598"/>
            <a:ext cx="2932884" cy="2890404"/>
            <a:chOff x="415636" y="923060"/>
            <a:chExt cx="2932884" cy="2890404"/>
          </a:xfrm>
          <a:solidFill>
            <a:schemeClr val="bg1">
              <a:lumMod val="95000"/>
            </a:schemeClr>
          </a:solidFill>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grpFill/>
          </p:spPr>
          <p:txBody>
            <a:bodyPr wrap="square" rtlCol="0">
              <a:spAutoFit/>
            </a:bodyPr>
            <a:lstStyle/>
            <a:p>
              <a:pPr algn="ctr"/>
              <a:r>
                <a:rPr lang="en-US" sz="4400" dirty="0">
                  <a:solidFill>
                    <a:schemeClr val="accent1"/>
                  </a:solidFill>
                  <a:latin typeface="Century Gothic" panose="020B0502020202020204" pitchFamily="34" charset="0"/>
                </a:rPr>
                <a:t>YOUR</a:t>
              </a:r>
            </a:p>
            <a:p>
              <a:pPr algn="ctr"/>
              <a:r>
                <a:rPr lang="en-US" sz="4400" dirty="0">
                  <a:solidFill>
                    <a:schemeClr val="accent1"/>
                  </a:solidFill>
                  <a:latin typeface="Century Gothic" panose="020B0502020202020204" pitchFamily="34" charset="0"/>
                </a:rPr>
                <a:t>LOGO</a:t>
              </a:r>
            </a:p>
          </p:txBody>
        </p:sp>
      </p:grpSp>
      <p:sp>
        <p:nvSpPr>
          <p:cNvPr id="2" name="TextBox 1">
            <a:extLst>
              <a:ext uri="{FF2B5EF4-FFF2-40B4-BE49-F238E27FC236}">
                <a16:creationId xmlns:a16="http://schemas.microsoft.com/office/drawing/2014/main" id="{C0936D0C-EE1B-4F98-40C0-886FB5DE3520}"/>
              </a:ext>
            </a:extLst>
          </p:cNvPr>
          <p:cNvSpPr txBox="1"/>
          <p:nvPr/>
        </p:nvSpPr>
        <p:spPr>
          <a:xfrm>
            <a:off x="267241" y="168721"/>
            <a:ext cx="7854449" cy="584775"/>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Business Case Presentation Template</a:t>
            </a:r>
          </a:p>
        </p:txBody>
      </p:sp>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1171575" y="6477000"/>
            <a:ext cx="10893466" cy="369332"/>
          </a:xfrm>
          <a:prstGeom prst="rect">
            <a:avLst/>
          </a:prstGeom>
          <a:noFill/>
        </p:spPr>
        <p:txBody>
          <a:bodyPr wrap="square" rtlCol="0">
            <a:spAutoFit/>
          </a:bodyPr>
          <a:lstStyle/>
          <a:p>
            <a:pPr algn="r"/>
            <a:r>
              <a:rPr lang="en-US" dirty="0">
                <a:solidFill>
                  <a:schemeClr val="accent1"/>
                </a:solidFill>
                <a:latin typeface="Century Gothic" panose="020B0502020202020204" pitchFamily="34" charset="0"/>
                <a:ea typeface="Arial" charset="0"/>
                <a:cs typeface="Arial" charset="0"/>
              </a:rPr>
              <a:t>COMPARISON OF OPTIONS</a:t>
            </a:r>
          </a:p>
        </p:txBody>
      </p:sp>
      <p:graphicFrame>
        <p:nvGraphicFramePr>
          <p:cNvPr id="2" name="Table 1">
            <a:extLst>
              <a:ext uri="{FF2B5EF4-FFF2-40B4-BE49-F238E27FC236}">
                <a16:creationId xmlns:a16="http://schemas.microsoft.com/office/drawing/2014/main" id="{BDDE2157-BA36-8746-8713-1BA71B0A2888}"/>
              </a:ext>
            </a:extLst>
          </p:cNvPr>
          <p:cNvGraphicFramePr>
            <a:graphicFrameLocks noGrp="1"/>
          </p:cNvGraphicFramePr>
          <p:nvPr>
            <p:extLst>
              <p:ext uri="{D42A27DB-BD31-4B8C-83A1-F6EECF244321}">
                <p14:modId xmlns:p14="http://schemas.microsoft.com/office/powerpoint/2010/main" val="1905691873"/>
              </p:ext>
            </p:extLst>
          </p:nvPr>
        </p:nvGraphicFramePr>
        <p:xfrm>
          <a:off x="252275" y="325162"/>
          <a:ext cx="11619686" cy="5801320"/>
        </p:xfrm>
        <a:graphic>
          <a:graphicData uri="http://schemas.openxmlformats.org/drawingml/2006/table">
            <a:tbl>
              <a:tblPr firstRow="1" firstCol="1" bandRow="1">
                <a:tableStyleId>{5C22544A-7EE6-4342-B048-85BDC9FD1C3A}</a:tableStyleId>
              </a:tblPr>
              <a:tblGrid>
                <a:gridCol w="1823413">
                  <a:extLst>
                    <a:ext uri="{9D8B030D-6E8A-4147-A177-3AD203B41FA5}">
                      <a16:colId xmlns:a16="http://schemas.microsoft.com/office/drawing/2014/main" val="4212192081"/>
                    </a:ext>
                  </a:extLst>
                </a:gridCol>
                <a:gridCol w="3264707">
                  <a:extLst>
                    <a:ext uri="{9D8B030D-6E8A-4147-A177-3AD203B41FA5}">
                      <a16:colId xmlns:a16="http://schemas.microsoft.com/office/drawing/2014/main" val="3392353973"/>
                    </a:ext>
                  </a:extLst>
                </a:gridCol>
                <a:gridCol w="3265783">
                  <a:extLst>
                    <a:ext uri="{9D8B030D-6E8A-4147-A177-3AD203B41FA5}">
                      <a16:colId xmlns:a16="http://schemas.microsoft.com/office/drawing/2014/main" val="3458529939"/>
                    </a:ext>
                  </a:extLst>
                </a:gridCol>
                <a:gridCol w="3265783">
                  <a:extLst>
                    <a:ext uri="{9D8B030D-6E8A-4147-A177-3AD203B41FA5}">
                      <a16:colId xmlns:a16="http://schemas.microsoft.com/office/drawing/2014/main" val="2637092592"/>
                    </a:ext>
                  </a:extLst>
                </a:gridCol>
              </a:tblGrid>
              <a:tr h="293325">
                <a:tc>
                  <a:txBody>
                    <a:bodyPr/>
                    <a:lstStyle/>
                    <a:p>
                      <a:pPr marL="0" marR="0">
                        <a:spcBef>
                          <a:spcPts val="0"/>
                        </a:spcBef>
                        <a:spcAft>
                          <a:spcPts val="0"/>
                        </a:spcAft>
                      </a:pPr>
                      <a:r>
                        <a:rPr lang="en-US" sz="1200" dirty="0">
                          <a:effectLst/>
                          <a:latin typeface="Century Gothic" panose="020B0502020202020204" pitchFamily="34" charset="0"/>
                        </a:rPr>
                        <a:t>CRITERIA</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marL="0" marR="0">
                        <a:spcBef>
                          <a:spcPts val="0"/>
                        </a:spcBef>
                        <a:spcAft>
                          <a:spcPts val="0"/>
                        </a:spcAft>
                      </a:pPr>
                      <a:r>
                        <a:rPr lang="en-US" sz="1200" dirty="0">
                          <a:effectLst/>
                          <a:latin typeface="Century Gothic" panose="020B0502020202020204" pitchFamily="34" charset="0"/>
                        </a:rPr>
                        <a:t>OPTION 1</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marL="0" marR="0">
                        <a:spcBef>
                          <a:spcPts val="0"/>
                        </a:spcBef>
                        <a:spcAft>
                          <a:spcPts val="0"/>
                        </a:spcAft>
                      </a:pPr>
                      <a:r>
                        <a:rPr lang="en-US" sz="1200" dirty="0">
                          <a:effectLst/>
                          <a:latin typeface="Century Gothic" panose="020B0502020202020204" pitchFamily="34" charset="0"/>
                        </a:rPr>
                        <a:t>OPTION 2</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marL="0" marR="0">
                        <a:spcBef>
                          <a:spcPts val="0"/>
                        </a:spcBef>
                        <a:spcAft>
                          <a:spcPts val="0"/>
                        </a:spcAft>
                      </a:pPr>
                      <a:r>
                        <a:rPr lang="en-US" sz="1200" dirty="0">
                          <a:effectLst/>
                          <a:latin typeface="Century Gothic" panose="020B0502020202020204" pitchFamily="34" charset="0"/>
                        </a:rPr>
                        <a:t>OPTION 3</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extLst>
                  <a:ext uri="{0D108BD9-81ED-4DB2-BD59-A6C34878D82A}">
                    <a16:rowId xmlns:a16="http://schemas.microsoft.com/office/drawing/2014/main" val="3542788309"/>
                  </a:ext>
                </a:extLst>
              </a:tr>
              <a:tr h="1101599">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BENEFITS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extLst>
                  <a:ext uri="{0D108BD9-81ED-4DB2-BD59-A6C34878D82A}">
                    <a16:rowId xmlns:a16="http://schemas.microsoft.com/office/drawing/2014/main" val="1923941102"/>
                  </a:ext>
                </a:extLst>
              </a:tr>
              <a:tr h="1101599">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DISADVANTAGES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extLst>
                  <a:ext uri="{0D108BD9-81ED-4DB2-BD59-A6C34878D82A}">
                    <a16:rowId xmlns:a16="http://schemas.microsoft.com/office/drawing/2014/main" val="3375877701"/>
                  </a:ext>
                </a:extLst>
              </a:tr>
              <a:tr h="1101599">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COSTS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extLst>
                  <a:ext uri="{0D108BD9-81ED-4DB2-BD59-A6C34878D82A}">
                    <a16:rowId xmlns:a16="http://schemas.microsoft.com/office/drawing/2014/main" val="1397078429"/>
                  </a:ext>
                </a:extLst>
              </a:tr>
              <a:tr h="1101599">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RISKS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3EAF6"/>
                    </a:solidFill>
                  </a:tcPr>
                </a:tc>
                <a:extLst>
                  <a:ext uri="{0D108BD9-81ED-4DB2-BD59-A6C34878D82A}">
                    <a16:rowId xmlns:a16="http://schemas.microsoft.com/office/drawing/2014/main" val="2818246167"/>
                  </a:ext>
                </a:extLst>
              </a:tr>
              <a:tr h="1101599">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NOTES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571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571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571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57150" cap="flat" cmpd="sng" algn="ctr">
                      <a:solidFill>
                        <a:schemeClr val="bg1">
                          <a:lumMod val="75000"/>
                        </a:schemeClr>
                      </a:solidFill>
                      <a:prstDash val="solid"/>
                      <a:round/>
                      <a:headEnd type="none" w="med" len="med"/>
                      <a:tailEnd type="none" w="med" len="med"/>
                    </a:lnB>
                    <a:solidFill>
                      <a:srgbClr val="E3EAF6"/>
                    </a:solidFill>
                  </a:tcPr>
                </a:tc>
                <a:extLst>
                  <a:ext uri="{0D108BD9-81ED-4DB2-BD59-A6C34878D82A}">
                    <a16:rowId xmlns:a16="http://schemas.microsoft.com/office/drawing/2014/main" val="734035888"/>
                  </a:ext>
                </a:extLst>
              </a:tr>
            </a:tbl>
          </a:graphicData>
        </a:graphic>
      </p:graphicFrame>
    </p:spTree>
    <p:extLst>
      <p:ext uri="{BB962C8B-B14F-4D97-AF65-F5344CB8AC3E}">
        <p14:creationId xmlns:p14="http://schemas.microsoft.com/office/powerpoint/2010/main" val="3433996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1171575" y="6477000"/>
            <a:ext cx="10893466" cy="369332"/>
          </a:xfrm>
          <a:prstGeom prst="rect">
            <a:avLst/>
          </a:prstGeom>
          <a:noFill/>
        </p:spPr>
        <p:txBody>
          <a:bodyPr wrap="square" rtlCol="0">
            <a:spAutoFit/>
          </a:bodyPr>
          <a:lstStyle/>
          <a:p>
            <a:pPr algn="r"/>
            <a:r>
              <a:rPr lang="en-US" dirty="0">
                <a:solidFill>
                  <a:schemeClr val="accent1"/>
                </a:solidFill>
                <a:latin typeface="Century Gothic" panose="020B0502020202020204" pitchFamily="34" charset="0"/>
                <a:ea typeface="Arial" charset="0"/>
                <a:cs typeface="Arial" charset="0"/>
              </a:rPr>
              <a:t>SUMMARY OF OPTIONS BY STAKEHOLDER</a:t>
            </a:r>
          </a:p>
        </p:txBody>
      </p:sp>
      <p:graphicFrame>
        <p:nvGraphicFramePr>
          <p:cNvPr id="2" name="Table 1">
            <a:extLst>
              <a:ext uri="{FF2B5EF4-FFF2-40B4-BE49-F238E27FC236}">
                <a16:creationId xmlns:a16="http://schemas.microsoft.com/office/drawing/2014/main" id="{BDDE2157-BA36-8746-8713-1BA71B0A2888}"/>
              </a:ext>
            </a:extLst>
          </p:cNvPr>
          <p:cNvGraphicFramePr>
            <a:graphicFrameLocks noGrp="1"/>
          </p:cNvGraphicFramePr>
          <p:nvPr>
            <p:extLst>
              <p:ext uri="{D42A27DB-BD31-4B8C-83A1-F6EECF244321}">
                <p14:modId xmlns:p14="http://schemas.microsoft.com/office/powerpoint/2010/main" val="646191825"/>
              </p:ext>
            </p:extLst>
          </p:nvPr>
        </p:nvGraphicFramePr>
        <p:xfrm>
          <a:off x="252275" y="325162"/>
          <a:ext cx="11619685" cy="5786077"/>
        </p:xfrm>
        <a:graphic>
          <a:graphicData uri="http://schemas.openxmlformats.org/drawingml/2006/table">
            <a:tbl>
              <a:tblPr firstRow="1" firstCol="1" bandRow="1">
                <a:tableStyleId>{5C22544A-7EE6-4342-B048-85BDC9FD1C3A}</a:tableStyleId>
              </a:tblPr>
              <a:tblGrid>
                <a:gridCol w="2932885">
                  <a:extLst>
                    <a:ext uri="{9D8B030D-6E8A-4147-A177-3AD203B41FA5}">
                      <a16:colId xmlns:a16="http://schemas.microsoft.com/office/drawing/2014/main" val="4212192081"/>
                    </a:ext>
                  </a:extLst>
                </a:gridCol>
                <a:gridCol w="2895600">
                  <a:extLst>
                    <a:ext uri="{9D8B030D-6E8A-4147-A177-3AD203B41FA5}">
                      <a16:colId xmlns:a16="http://schemas.microsoft.com/office/drawing/2014/main" val="3392353973"/>
                    </a:ext>
                  </a:extLst>
                </a:gridCol>
                <a:gridCol w="2895600">
                  <a:extLst>
                    <a:ext uri="{9D8B030D-6E8A-4147-A177-3AD203B41FA5}">
                      <a16:colId xmlns:a16="http://schemas.microsoft.com/office/drawing/2014/main" val="3458529939"/>
                    </a:ext>
                  </a:extLst>
                </a:gridCol>
                <a:gridCol w="2895600">
                  <a:extLst>
                    <a:ext uri="{9D8B030D-6E8A-4147-A177-3AD203B41FA5}">
                      <a16:colId xmlns:a16="http://schemas.microsoft.com/office/drawing/2014/main" val="2637092592"/>
                    </a:ext>
                  </a:extLst>
                </a:gridCol>
              </a:tblGrid>
              <a:tr h="293325">
                <a:tc>
                  <a:txBody>
                    <a:bodyPr/>
                    <a:lstStyle/>
                    <a:p>
                      <a:pPr marL="0" marR="0">
                        <a:spcBef>
                          <a:spcPts val="0"/>
                        </a:spcBef>
                        <a:spcAft>
                          <a:spcPts val="0"/>
                        </a:spcAft>
                      </a:pPr>
                      <a:r>
                        <a:rPr lang="en-US" sz="1200" dirty="0">
                          <a:effectLst/>
                          <a:latin typeface="Century Gothic" panose="020B0502020202020204" pitchFamily="34" charset="0"/>
                        </a:rPr>
                        <a:t>STAKEHOLDER</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marL="0" marR="0">
                        <a:spcBef>
                          <a:spcPts val="0"/>
                        </a:spcBef>
                        <a:spcAft>
                          <a:spcPts val="0"/>
                        </a:spcAft>
                      </a:pPr>
                      <a:r>
                        <a:rPr lang="en-US" sz="1200" dirty="0">
                          <a:effectLst/>
                          <a:latin typeface="Century Gothic" panose="020B0502020202020204" pitchFamily="34" charset="0"/>
                        </a:rPr>
                        <a:t>OPTION 1</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marL="0" marR="0">
                        <a:spcBef>
                          <a:spcPts val="0"/>
                        </a:spcBef>
                        <a:spcAft>
                          <a:spcPts val="0"/>
                        </a:spcAft>
                      </a:pPr>
                      <a:r>
                        <a:rPr lang="en-US" sz="1200" dirty="0">
                          <a:effectLst/>
                          <a:latin typeface="Century Gothic" panose="020B0502020202020204" pitchFamily="34" charset="0"/>
                        </a:rPr>
                        <a:t>OPTION 2</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marL="0" marR="0">
                        <a:spcBef>
                          <a:spcPts val="0"/>
                        </a:spcBef>
                        <a:spcAft>
                          <a:spcPts val="0"/>
                        </a:spcAft>
                      </a:pPr>
                      <a:r>
                        <a:rPr lang="en-US" sz="1200" dirty="0">
                          <a:effectLst/>
                          <a:latin typeface="Century Gothic" panose="020B0502020202020204" pitchFamily="34" charset="0"/>
                        </a:rPr>
                        <a:t>OPTION 3</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extLst>
                  <a:ext uri="{0D108BD9-81ED-4DB2-BD59-A6C34878D82A}">
                    <a16:rowId xmlns:a16="http://schemas.microsoft.com/office/drawing/2014/main" val="3542788309"/>
                  </a:ext>
                </a:extLst>
              </a:tr>
              <a:tr h="1373188">
                <a:tc>
                  <a:txBody>
                    <a:bodyPr/>
                    <a:lstStyle/>
                    <a:p>
                      <a:pPr marL="0" marR="0">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extLst>
                  <a:ext uri="{0D108BD9-81ED-4DB2-BD59-A6C34878D82A}">
                    <a16:rowId xmlns:a16="http://schemas.microsoft.com/office/drawing/2014/main" val="1923941102"/>
                  </a:ext>
                </a:extLst>
              </a:tr>
              <a:tr h="1373188">
                <a:tc>
                  <a:txBody>
                    <a:bodyPr/>
                    <a:lstStyle/>
                    <a:p>
                      <a:pPr marL="0" marR="0">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extLst>
                  <a:ext uri="{0D108BD9-81ED-4DB2-BD59-A6C34878D82A}">
                    <a16:rowId xmlns:a16="http://schemas.microsoft.com/office/drawing/2014/main" val="3375877701"/>
                  </a:ext>
                </a:extLst>
              </a:tr>
              <a:tr h="1373188">
                <a:tc>
                  <a:txBody>
                    <a:bodyPr/>
                    <a:lstStyle/>
                    <a:p>
                      <a:pPr marL="0" marR="0">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extLst>
                  <a:ext uri="{0D108BD9-81ED-4DB2-BD59-A6C34878D82A}">
                    <a16:rowId xmlns:a16="http://schemas.microsoft.com/office/drawing/2014/main" val="1397078429"/>
                  </a:ext>
                </a:extLst>
              </a:tr>
              <a:tr h="1373188">
                <a:tc>
                  <a:txBody>
                    <a:bodyPr/>
                    <a:lstStyle/>
                    <a:p>
                      <a:pPr marL="0" marR="0">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6003" marR="6600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3EAF6"/>
                    </a:solidFill>
                  </a:tcPr>
                </a:tc>
                <a:extLst>
                  <a:ext uri="{0D108BD9-81ED-4DB2-BD59-A6C34878D82A}">
                    <a16:rowId xmlns:a16="http://schemas.microsoft.com/office/drawing/2014/main" val="2818246167"/>
                  </a:ext>
                </a:extLst>
              </a:tr>
            </a:tbl>
          </a:graphicData>
        </a:graphic>
      </p:graphicFrame>
    </p:spTree>
    <p:extLst>
      <p:ext uri="{BB962C8B-B14F-4D97-AF65-F5344CB8AC3E}">
        <p14:creationId xmlns:p14="http://schemas.microsoft.com/office/powerpoint/2010/main" val="2018709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dirty="0">
                <a:solidFill>
                  <a:schemeClr val="accent1"/>
                </a:solidFill>
                <a:latin typeface="Century Gothic" panose="020B0502020202020204" pitchFamily="34" charset="0"/>
                <a:ea typeface="Arial" charset="0"/>
                <a:cs typeface="Arial" charset="0"/>
              </a:rPr>
              <a:t>RISK ANALYSIS | GRADING KEY</a:t>
            </a:r>
          </a:p>
        </p:txBody>
      </p:sp>
      <p:graphicFrame>
        <p:nvGraphicFramePr>
          <p:cNvPr id="3" name="Table 2">
            <a:extLst>
              <a:ext uri="{FF2B5EF4-FFF2-40B4-BE49-F238E27FC236}">
                <a16:creationId xmlns:a16="http://schemas.microsoft.com/office/drawing/2014/main" id="{037F2816-0C39-1644-B9E7-76BF408138EE}"/>
              </a:ext>
            </a:extLst>
          </p:cNvPr>
          <p:cNvGraphicFramePr>
            <a:graphicFrameLocks noGrp="1"/>
          </p:cNvGraphicFramePr>
          <p:nvPr>
            <p:extLst>
              <p:ext uri="{D42A27DB-BD31-4B8C-83A1-F6EECF244321}">
                <p14:modId xmlns:p14="http://schemas.microsoft.com/office/powerpoint/2010/main" val="787915608"/>
              </p:ext>
            </p:extLst>
          </p:nvPr>
        </p:nvGraphicFramePr>
        <p:xfrm>
          <a:off x="393721" y="2617348"/>
          <a:ext cx="11404558" cy="2962280"/>
        </p:xfrm>
        <a:graphic>
          <a:graphicData uri="http://schemas.openxmlformats.org/drawingml/2006/table">
            <a:tbl>
              <a:tblPr>
                <a:tableStyleId>{5C22544A-7EE6-4342-B048-85BDC9FD1C3A}</a:tableStyleId>
              </a:tblPr>
              <a:tblGrid>
                <a:gridCol w="462916">
                  <a:extLst>
                    <a:ext uri="{9D8B030D-6E8A-4147-A177-3AD203B41FA5}">
                      <a16:colId xmlns:a16="http://schemas.microsoft.com/office/drawing/2014/main" val="3334837218"/>
                    </a:ext>
                  </a:extLst>
                </a:gridCol>
                <a:gridCol w="1283539">
                  <a:extLst>
                    <a:ext uri="{9D8B030D-6E8A-4147-A177-3AD203B41FA5}">
                      <a16:colId xmlns:a16="http://schemas.microsoft.com/office/drawing/2014/main" val="3471216276"/>
                    </a:ext>
                  </a:extLst>
                </a:gridCol>
                <a:gridCol w="1483434">
                  <a:extLst>
                    <a:ext uri="{9D8B030D-6E8A-4147-A177-3AD203B41FA5}">
                      <a16:colId xmlns:a16="http://schemas.microsoft.com/office/drawing/2014/main" val="3816073651"/>
                    </a:ext>
                  </a:extLst>
                </a:gridCol>
                <a:gridCol w="1483434">
                  <a:extLst>
                    <a:ext uri="{9D8B030D-6E8A-4147-A177-3AD203B41FA5}">
                      <a16:colId xmlns:a16="http://schemas.microsoft.com/office/drawing/2014/main" val="2054111496"/>
                    </a:ext>
                  </a:extLst>
                </a:gridCol>
                <a:gridCol w="1483434">
                  <a:extLst>
                    <a:ext uri="{9D8B030D-6E8A-4147-A177-3AD203B41FA5}">
                      <a16:colId xmlns:a16="http://schemas.microsoft.com/office/drawing/2014/main" val="1687712749"/>
                    </a:ext>
                  </a:extLst>
                </a:gridCol>
                <a:gridCol w="1483434">
                  <a:extLst>
                    <a:ext uri="{9D8B030D-6E8A-4147-A177-3AD203B41FA5}">
                      <a16:colId xmlns:a16="http://schemas.microsoft.com/office/drawing/2014/main" val="533464752"/>
                    </a:ext>
                  </a:extLst>
                </a:gridCol>
                <a:gridCol w="1031039">
                  <a:extLst>
                    <a:ext uri="{9D8B030D-6E8A-4147-A177-3AD203B41FA5}">
                      <a16:colId xmlns:a16="http://schemas.microsoft.com/office/drawing/2014/main" val="4109415062"/>
                    </a:ext>
                  </a:extLst>
                </a:gridCol>
                <a:gridCol w="568124">
                  <a:extLst>
                    <a:ext uri="{9D8B030D-6E8A-4147-A177-3AD203B41FA5}">
                      <a16:colId xmlns:a16="http://schemas.microsoft.com/office/drawing/2014/main" val="2719037325"/>
                    </a:ext>
                  </a:extLst>
                </a:gridCol>
                <a:gridCol w="1052081">
                  <a:extLst>
                    <a:ext uri="{9D8B030D-6E8A-4147-A177-3AD203B41FA5}">
                      <a16:colId xmlns:a16="http://schemas.microsoft.com/office/drawing/2014/main" val="341300979"/>
                    </a:ext>
                  </a:extLst>
                </a:gridCol>
                <a:gridCol w="1073123">
                  <a:extLst>
                    <a:ext uri="{9D8B030D-6E8A-4147-A177-3AD203B41FA5}">
                      <a16:colId xmlns:a16="http://schemas.microsoft.com/office/drawing/2014/main" val="2071441895"/>
                    </a:ext>
                  </a:extLst>
                </a:gridCol>
              </a:tblGrid>
              <a:tr h="592456">
                <a:tc rowSpan="2" gridSpan="2">
                  <a:txBody>
                    <a:bodyPr/>
                    <a:lstStyle/>
                    <a:p>
                      <a:pPr marL="0" marR="0">
                        <a:spcBef>
                          <a:spcPts val="0"/>
                        </a:spcBef>
                        <a:spcAft>
                          <a:spcPts val="0"/>
                        </a:spcAft>
                      </a:pPr>
                      <a:r>
                        <a:rPr lang="en-US" sz="1600" dirty="0">
                          <a:effectLst/>
                          <a:latin typeface="Century Gothic" panose="020B0502020202020204" pitchFamily="34" charset="0"/>
                        </a:rPr>
                        <a:t> </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rowSpan="2" hMerge="1">
                  <a:txBody>
                    <a:bodyPr/>
                    <a:lstStyle/>
                    <a:p>
                      <a:endParaRPr lang="en-US"/>
                    </a:p>
                  </a:txBody>
                  <a:tcPr/>
                </a:tc>
                <a:tc gridSpan="4">
                  <a:txBody>
                    <a:bodyPr/>
                    <a:lstStyle/>
                    <a:p>
                      <a:pPr marL="0" marR="0" algn="ctr">
                        <a:spcBef>
                          <a:spcPts val="0"/>
                        </a:spcBef>
                        <a:spcAft>
                          <a:spcPts val="0"/>
                        </a:spcAft>
                      </a:pPr>
                      <a:r>
                        <a:rPr lang="en-US" sz="1600" b="1" dirty="0">
                          <a:solidFill>
                            <a:schemeClr val="bg1"/>
                          </a:solidFill>
                          <a:effectLst/>
                          <a:latin typeface="Century Gothic" panose="020B0502020202020204" pitchFamily="34" charset="0"/>
                        </a:rPr>
                        <a:t>SERIOUSNESS</a:t>
                      </a:r>
                      <a:endParaRPr lang="en-US" sz="16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rowSpan="5">
                  <a:txBody>
                    <a:bodyPr/>
                    <a:lstStyle/>
                    <a:p>
                      <a:pPr marL="0" marR="0">
                        <a:spcBef>
                          <a:spcPts val="0"/>
                        </a:spcBef>
                        <a:spcAft>
                          <a:spcPts val="0"/>
                        </a:spcAft>
                      </a:pPr>
                      <a:r>
                        <a:rPr lang="en-US" sz="1600" dirty="0">
                          <a:effectLst/>
                          <a:latin typeface="Century Gothic" panose="020B0502020202020204" pitchFamily="34" charset="0"/>
                        </a:rPr>
                        <a:t> </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vert="vert27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rowSpan="5">
                  <a:txBody>
                    <a:bodyPr/>
                    <a:lstStyle/>
                    <a:p>
                      <a:pPr marL="0" marR="0" algn="ctr">
                        <a:spcBef>
                          <a:spcPts val="0"/>
                        </a:spcBef>
                        <a:spcAft>
                          <a:spcPts val="0"/>
                        </a:spcAft>
                      </a:pPr>
                      <a:r>
                        <a:rPr lang="en-US" sz="1600" b="1" dirty="0">
                          <a:solidFill>
                            <a:schemeClr val="bg1"/>
                          </a:solidFill>
                          <a:effectLst/>
                          <a:latin typeface="Century Gothic" panose="020B0502020202020204" pitchFamily="34" charset="0"/>
                        </a:rPr>
                        <a:t>GRADE  RATING</a:t>
                      </a:r>
                      <a:endParaRPr lang="en-US" sz="16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vert="vert27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marL="0" marR="0" algn="ctr">
                        <a:spcBef>
                          <a:spcPts val="0"/>
                        </a:spcBef>
                        <a:spcAft>
                          <a:spcPts val="0"/>
                        </a:spcAft>
                      </a:pPr>
                      <a:r>
                        <a:rPr lang="en-US" sz="1600" dirty="0">
                          <a:effectLst/>
                          <a:latin typeface="Century Gothic" panose="020B0502020202020204" pitchFamily="34" charset="0"/>
                        </a:rPr>
                        <a:t>A</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600" dirty="0">
                          <a:effectLst/>
                          <a:latin typeface="Century Gothic" panose="020B0502020202020204" pitchFamily="34" charset="0"/>
                        </a:rPr>
                        <a:t>5</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0239856"/>
                  </a:ext>
                </a:extLst>
              </a:tr>
              <a:tr h="592456">
                <a:tc gridSpan="2" vMerge="1">
                  <a:txBody>
                    <a:bodyPr/>
                    <a:lstStyle/>
                    <a:p>
                      <a:endParaRPr lang="en-US"/>
                    </a:p>
                  </a:txBody>
                  <a:tcPr/>
                </a:tc>
                <a:tc hMerge="1" vMerge="1">
                  <a:txBody>
                    <a:bodyPr/>
                    <a:lstStyle/>
                    <a:p>
                      <a:endParaRPr lang="en-US"/>
                    </a:p>
                  </a:txBody>
                  <a:tcPr/>
                </a:tc>
                <a:tc>
                  <a:txBody>
                    <a:bodyPr/>
                    <a:lstStyle/>
                    <a:p>
                      <a:pPr marL="0" marR="0" algn="ctr">
                        <a:spcBef>
                          <a:spcPts val="0"/>
                        </a:spcBef>
                        <a:spcAft>
                          <a:spcPts val="0"/>
                        </a:spcAft>
                      </a:pPr>
                      <a:r>
                        <a:rPr lang="en-US" sz="1600" b="1" dirty="0">
                          <a:effectLst/>
                          <a:latin typeface="Century Gothic" panose="020B0502020202020204" pitchFamily="34" charset="0"/>
                        </a:rPr>
                        <a:t>LOW</a:t>
                      </a:r>
                      <a:endParaRPr lang="en-US" sz="1600" b="1"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600" b="1" dirty="0">
                          <a:effectLst/>
                          <a:latin typeface="Century Gothic" panose="020B0502020202020204" pitchFamily="34" charset="0"/>
                        </a:rPr>
                        <a:t>MEDIUM</a:t>
                      </a:r>
                      <a:endParaRPr lang="en-US" sz="1600" b="1"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1600" b="1" dirty="0">
                          <a:effectLst/>
                          <a:latin typeface="Century Gothic" panose="020B0502020202020204" pitchFamily="34" charset="0"/>
                        </a:rPr>
                        <a:t>HIGH</a:t>
                      </a:r>
                      <a:endParaRPr lang="en-US" sz="1600" b="1"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600" b="1" dirty="0">
                          <a:solidFill>
                            <a:schemeClr val="bg1"/>
                          </a:solidFill>
                          <a:effectLst/>
                          <a:latin typeface="Century Gothic" panose="020B0502020202020204" pitchFamily="34" charset="0"/>
                        </a:rPr>
                        <a:t>EXTREME</a:t>
                      </a:r>
                      <a:endParaRPr lang="en-US" sz="16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600" dirty="0">
                          <a:effectLst/>
                          <a:latin typeface="Century Gothic" panose="020B0502020202020204" pitchFamily="34" charset="0"/>
                        </a:rPr>
                        <a:t>B</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600" dirty="0">
                          <a:effectLst/>
                          <a:latin typeface="Century Gothic" panose="020B0502020202020204" pitchFamily="34" charset="0"/>
                        </a:rPr>
                        <a:t>4</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0277122"/>
                  </a:ext>
                </a:extLst>
              </a:tr>
              <a:tr h="592456">
                <a:tc rowSpan="3">
                  <a:txBody>
                    <a:bodyPr/>
                    <a:lstStyle/>
                    <a:p>
                      <a:pPr marL="0" marR="0" algn="ctr">
                        <a:spcBef>
                          <a:spcPts val="0"/>
                        </a:spcBef>
                        <a:spcAft>
                          <a:spcPts val="0"/>
                        </a:spcAft>
                      </a:pPr>
                      <a:r>
                        <a:rPr lang="en-US" sz="1600" b="1" dirty="0">
                          <a:solidFill>
                            <a:schemeClr val="bg1"/>
                          </a:solidFill>
                          <a:effectLst/>
                          <a:latin typeface="Century Gothic" panose="020B0502020202020204" pitchFamily="34" charset="0"/>
                        </a:rPr>
                        <a:t>LIKELIHOOD</a:t>
                      </a:r>
                      <a:endParaRPr lang="en-US" sz="16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vert="vert27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marL="0" marR="0">
                        <a:spcBef>
                          <a:spcPts val="0"/>
                        </a:spcBef>
                        <a:spcAft>
                          <a:spcPts val="0"/>
                        </a:spcAft>
                      </a:pPr>
                      <a:r>
                        <a:rPr lang="en-US" sz="1600" b="1" dirty="0">
                          <a:effectLst/>
                          <a:latin typeface="Century Gothic" panose="020B0502020202020204" pitchFamily="34" charset="0"/>
                        </a:rPr>
                        <a:t>LOW</a:t>
                      </a:r>
                      <a:endParaRPr lang="en-US" sz="1600" b="1"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600" dirty="0">
                          <a:effectLst/>
                          <a:latin typeface="Century Gothic" panose="020B0502020202020204" pitchFamily="34" charset="0"/>
                        </a:rPr>
                        <a:t>E</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dirty="0">
                          <a:effectLst/>
                          <a:latin typeface="Century Gothic" panose="020B0502020202020204" pitchFamily="34" charset="0"/>
                        </a:rPr>
                        <a:t>D</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dirty="0">
                          <a:effectLst/>
                          <a:latin typeface="Century Gothic" panose="020B0502020202020204" pitchFamily="34" charset="0"/>
                        </a:rPr>
                        <a:t>C</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dirty="0">
                          <a:effectLst/>
                          <a:latin typeface="Century Gothic" panose="020B0502020202020204" pitchFamily="34" charset="0"/>
                        </a:rPr>
                        <a:t>A</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600" dirty="0">
                          <a:effectLst/>
                          <a:latin typeface="Century Gothic" panose="020B0502020202020204" pitchFamily="34" charset="0"/>
                        </a:rPr>
                        <a:t>C</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600" dirty="0">
                          <a:effectLst/>
                          <a:latin typeface="Century Gothic" panose="020B0502020202020204" pitchFamily="34" charset="0"/>
                        </a:rPr>
                        <a:t>3</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42005180"/>
                  </a:ext>
                </a:extLst>
              </a:tr>
              <a:tr h="592456">
                <a:tc vMerge="1">
                  <a:txBody>
                    <a:bodyPr/>
                    <a:lstStyle/>
                    <a:p>
                      <a:endParaRPr lang="en-US"/>
                    </a:p>
                  </a:txBody>
                  <a:tcPr/>
                </a:tc>
                <a:tc>
                  <a:txBody>
                    <a:bodyPr/>
                    <a:lstStyle/>
                    <a:p>
                      <a:pPr marL="0" marR="0">
                        <a:spcBef>
                          <a:spcPts val="0"/>
                        </a:spcBef>
                        <a:spcAft>
                          <a:spcPts val="0"/>
                        </a:spcAft>
                      </a:pPr>
                      <a:r>
                        <a:rPr lang="en-US" sz="1600" b="1" dirty="0">
                          <a:effectLst/>
                          <a:latin typeface="Century Gothic" panose="020B0502020202020204" pitchFamily="34" charset="0"/>
                        </a:rPr>
                        <a:t>MEDIUM</a:t>
                      </a:r>
                      <a:endParaRPr lang="en-US" sz="1600" b="1"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marL="0" marR="0" algn="ctr">
                        <a:spcBef>
                          <a:spcPts val="0"/>
                        </a:spcBef>
                        <a:spcAft>
                          <a:spcPts val="0"/>
                        </a:spcAft>
                      </a:pPr>
                      <a:r>
                        <a:rPr lang="en-US" sz="1600" dirty="0">
                          <a:effectLst/>
                          <a:latin typeface="Century Gothic" panose="020B0502020202020204" pitchFamily="34" charset="0"/>
                        </a:rPr>
                        <a:t>D</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dirty="0">
                          <a:effectLst/>
                          <a:latin typeface="Century Gothic" panose="020B0502020202020204" pitchFamily="34" charset="0"/>
                        </a:rPr>
                        <a:t>C</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dirty="0">
                          <a:effectLst/>
                          <a:latin typeface="Century Gothic" panose="020B0502020202020204" pitchFamily="34" charset="0"/>
                        </a:rPr>
                        <a:t>B</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dirty="0">
                          <a:effectLst/>
                          <a:latin typeface="Century Gothic" panose="020B0502020202020204" pitchFamily="34" charset="0"/>
                        </a:rPr>
                        <a:t>A</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600" dirty="0">
                          <a:effectLst/>
                          <a:latin typeface="Century Gothic" panose="020B0502020202020204" pitchFamily="34" charset="0"/>
                        </a:rPr>
                        <a:t>D</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600" dirty="0">
                          <a:effectLst/>
                          <a:latin typeface="Century Gothic" panose="020B0502020202020204" pitchFamily="34" charset="0"/>
                        </a:rPr>
                        <a:t>2</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80188581"/>
                  </a:ext>
                </a:extLst>
              </a:tr>
              <a:tr h="592456">
                <a:tc vMerge="1">
                  <a:txBody>
                    <a:bodyPr/>
                    <a:lstStyle/>
                    <a:p>
                      <a:endParaRPr lang="en-US"/>
                    </a:p>
                  </a:txBody>
                  <a:tcPr/>
                </a:tc>
                <a:tc>
                  <a:txBody>
                    <a:bodyPr/>
                    <a:lstStyle/>
                    <a:p>
                      <a:pPr marL="0" marR="0">
                        <a:spcBef>
                          <a:spcPts val="0"/>
                        </a:spcBef>
                        <a:spcAft>
                          <a:spcPts val="0"/>
                        </a:spcAft>
                      </a:pPr>
                      <a:r>
                        <a:rPr lang="en-US" sz="1600" b="1" dirty="0">
                          <a:solidFill>
                            <a:schemeClr val="bg1"/>
                          </a:solidFill>
                          <a:effectLst/>
                          <a:latin typeface="Century Gothic" panose="020B0502020202020204" pitchFamily="34" charset="0"/>
                        </a:rPr>
                        <a:t>HIGH</a:t>
                      </a:r>
                      <a:endParaRPr lang="en-US" sz="16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60000"/>
                        <a:lumOff val="40000"/>
                      </a:schemeClr>
                    </a:solidFill>
                  </a:tcPr>
                </a:tc>
                <a:tc>
                  <a:txBody>
                    <a:bodyPr/>
                    <a:lstStyle/>
                    <a:p>
                      <a:pPr marL="0" marR="0" algn="ctr">
                        <a:spcBef>
                          <a:spcPts val="0"/>
                        </a:spcBef>
                        <a:spcAft>
                          <a:spcPts val="0"/>
                        </a:spcAft>
                      </a:pPr>
                      <a:r>
                        <a:rPr lang="en-US" sz="1600" dirty="0">
                          <a:effectLst/>
                          <a:latin typeface="Century Gothic" panose="020B0502020202020204" pitchFamily="34" charset="0"/>
                        </a:rPr>
                        <a:t>C</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dirty="0">
                          <a:effectLst/>
                          <a:latin typeface="Century Gothic" panose="020B0502020202020204" pitchFamily="34" charset="0"/>
                        </a:rPr>
                        <a:t>B</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dirty="0">
                          <a:effectLst/>
                          <a:latin typeface="Century Gothic" panose="020B0502020202020204" pitchFamily="34" charset="0"/>
                        </a:rPr>
                        <a:t>A</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600" dirty="0">
                          <a:effectLst/>
                          <a:latin typeface="Century Gothic" panose="020B0502020202020204" pitchFamily="34" charset="0"/>
                        </a:rPr>
                        <a:t>A</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600" dirty="0">
                          <a:effectLst/>
                          <a:latin typeface="Century Gothic" panose="020B0502020202020204" pitchFamily="34" charset="0"/>
                        </a:rPr>
                        <a:t>E</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600" dirty="0">
                          <a:effectLst/>
                          <a:latin typeface="Century Gothic" panose="020B0502020202020204" pitchFamily="34" charset="0"/>
                        </a:rPr>
                        <a:t>1</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76839566"/>
                  </a:ext>
                </a:extLst>
              </a:tr>
            </a:tbl>
          </a:graphicData>
        </a:graphic>
      </p:graphicFrame>
      <p:sp>
        <p:nvSpPr>
          <p:cNvPr id="4" name="TextBox 3">
            <a:extLst>
              <a:ext uri="{FF2B5EF4-FFF2-40B4-BE49-F238E27FC236}">
                <a16:creationId xmlns:a16="http://schemas.microsoft.com/office/drawing/2014/main" id="{9F9BF32E-5079-B541-99C3-5D71F4DFE28C}"/>
              </a:ext>
            </a:extLst>
          </p:cNvPr>
          <p:cNvSpPr txBox="1"/>
          <p:nvPr/>
        </p:nvSpPr>
        <p:spPr>
          <a:xfrm>
            <a:off x="2133600" y="1680200"/>
            <a:ext cx="11404558" cy="738664"/>
          </a:xfrm>
          <a:prstGeom prst="rect">
            <a:avLst/>
          </a:prstGeom>
          <a:noFill/>
        </p:spPr>
        <p:txBody>
          <a:bodyPr wrap="square" rtlCol="0">
            <a:spAutoFit/>
          </a:bodyPr>
          <a:lstStyle/>
          <a:p>
            <a:r>
              <a:rPr lang="en-US" b="1" dirty="0">
                <a:latin typeface="Century Gothic" panose="020B0502020202020204" pitchFamily="34" charset="0"/>
              </a:rPr>
              <a:t>GRADING KEY </a:t>
            </a:r>
          </a:p>
          <a:p>
            <a:endParaRPr lang="en-US" sz="1200" b="1" dirty="0">
              <a:latin typeface="Century Gothic" panose="020B0502020202020204" pitchFamily="34" charset="0"/>
            </a:endParaRPr>
          </a:p>
          <a:p>
            <a:r>
              <a:rPr lang="en-US" sz="1200" dirty="0">
                <a:latin typeface="Century Gothic" panose="020B0502020202020204" pitchFamily="34" charset="0"/>
              </a:rPr>
              <a:t>Utilize the key to calculate the combined effect of LIKELIHOOD and SERIOUSNESS. A lower total score represents a lower risk.</a:t>
            </a:r>
            <a:endParaRPr lang="en-US" dirty="0">
              <a:latin typeface="Century Gothic" panose="020B0502020202020204" pitchFamily="34" charset="0"/>
            </a:endParaRPr>
          </a:p>
        </p:txBody>
      </p:sp>
      <p:sp>
        <p:nvSpPr>
          <p:cNvPr id="6" name="TextBox 5">
            <a:extLst>
              <a:ext uri="{FF2B5EF4-FFF2-40B4-BE49-F238E27FC236}">
                <a16:creationId xmlns:a16="http://schemas.microsoft.com/office/drawing/2014/main" id="{54C819F0-E27E-6E45-ADEC-3E29B2A66737}"/>
              </a:ext>
            </a:extLst>
          </p:cNvPr>
          <p:cNvSpPr txBox="1"/>
          <p:nvPr/>
        </p:nvSpPr>
        <p:spPr>
          <a:xfrm>
            <a:off x="86313" y="135242"/>
            <a:ext cx="11554439" cy="861774"/>
          </a:xfrm>
          <a:prstGeom prst="rect">
            <a:avLst/>
          </a:prstGeom>
          <a:noFill/>
        </p:spPr>
        <p:txBody>
          <a:bodyPr wrap="square" rtlCol="0">
            <a:spAutoFit/>
          </a:bodyPr>
          <a:lstStyle/>
          <a:p>
            <a:r>
              <a:rPr lang="en-US" sz="3200" dirty="0">
                <a:solidFill>
                  <a:schemeClr val="accent1"/>
                </a:solidFill>
                <a:latin typeface="Century Gothic" panose="020B0502020202020204" pitchFamily="34" charset="0"/>
              </a:rPr>
              <a:t>Risk Analysis</a:t>
            </a:r>
          </a:p>
          <a:p>
            <a:r>
              <a:rPr lang="en-US" i="1" dirty="0">
                <a:solidFill>
                  <a:schemeClr val="accent1"/>
                </a:solidFill>
                <a:latin typeface="Century Gothic" panose="020B0502020202020204" pitchFamily="34" charset="0"/>
              </a:rPr>
              <a:t>Complete the worksheet below by detailing the major risks.  Complete the worksheet for each option.  </a:t>
            </a:r>
          </a:p>
        </p:txBody>
      </p:sp>
    </p:spTree>
    <p:extLst>
      <p:ext uri="{BB962C8B-B14F-4D97-AF65-F5344CB8AC3E}">
        <p14:creationId xmlns:p14="http://schemas.microsoft.com/office/powerpoint/2010/main" val="1589969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dirty="0">
                <a:solidFill>
                  <a:schemeClr val="accent1"/>
                </a:solidFill>
                <a:latin typeface="Century Gothic" panose="020B0502020202020204" pitchFamily="34" charset="0"/>
                <a:ea typeface="Arial" charset="0"/>
                <a:cs typeface="Arial" charset="0"/>
              </a:rPr>
              <a:t>RISK ANALYSIS | OPTION 1</a:t>
            </a:r>
          </a:p>
        </p:txBody>
      </p:sp>
      <p:graphicFrame>
        <p:nvGraphicFramePr>
          <p:cNvPr id="2" name="Table 1">
            <a:extLst>
              <a:ext uri="{FF2B5EF4-FFF2-40B4-BE49-F238E27FC236}">
                <a16:creationId xmlns:a16="http://schemas.microsoft.com/office/drawing/2014/main" id="{67823817-B10C-C245-9C02-B6FC9BEC072D}"/>
              </a:ext>
            </a:extLst>
          </p:cNvPr>
          <p:cNvGraphicFramePr>
            <a:graphicFrameLocks noGrp="1"/>
          </p:cNvGraphicFramePr>
          <p:nvPr>
            <p:extLst>
              <p:ext uri="{D42A27DB-BD31-4B8C-83A1-F6EECF244321}">
                <p14:modId xmlns:p14="http://schemas.microsoft.com/office/powerpoint/2010/main" val="2631644626"/>
              </p:ext>
            </p:extLst>
          </p:nvPr>
        </p:nvGraphicFramePr>
        <p:xfrm>
          <a:off x="211396" y="304800"/>
          <a:ext cx="11797723" cy="5874288"/>
        </p:xfrm>
        <a:graphic>
          <a:graphicData uri="http://schemas.openxmlformats.org/drawingml/2006/table">
            <a:tbl>
              <a:tblPr firstRow="1" firstCol="1" bandRow="1">
                <a:tableStyleId>{5C22544A-7EE6-4342-B048-85BDC9FD1C3A}</a:tableStyleId>
              </a:tblPr>
              <a:tblGrid>
                <a:gridCol w="4195685">
                  <a:extLst>
                    <a:ext uri="{9D8B030D-6E8A-4147-A177-3AD203B41FA5}">
                      <a16:colId xmlns:a16="http://schemas.microsoft.com/office/drawing/2014/main" val="3726204290"/>
                    </a:ext>
                  </a:extLst>
                </a:gridCol>
                <a:gridCol w="745544">
                  <a:extLst>
                    <a:ext uri="{9D8B030D-6E8A-4147-A177-3AD203B41FA5}">
                      <a16:colId xmlns:a16="http://schemas.microsoft.com/office/drawing/2014/main" val="3088434154"/>
                    </a:ext>
                  </a:extLst>
                </a:gridCol>
                <a:gridCol w="3610620">
                  <a:extLst>
                    <a:ext uri="{9D8B030D-6E8A-4147-A177-3AD203B41FA5}">
                      <a16:colId xmlns:a16="http://schemas.microsoft.com/office/drawing/2014/main" val="3971316785"/>
                    </a:ext>
                  </a:extLst>
                </a:gridCol>
                <a:gridCol w="1421803">
                  <a:extLst>
                    <a:ext uri="{9D8B030D-6E8A-4147-A177-3AD203B41FA5}">
                      <a16:colId xmlns:a16="http://schemas.microsoft.com/office/drawing/2014/main" val="4145396812"/>
                    </a:ext>
                  </a:extLst>
                </a:gridCol>
                <a:gridCol w="947462">
                  <a:extLst>
                    <a:ext uri="{9D8B030D-6E8A-4147-A177-3AD203B41FA5}">
                      <a16:colId xmlns:a16="http://schemas.microsoft.com/office/drawing/2014/main" val="176842851"/>
                    </a:ext>
                  </a:extLst>
                </a:gridCol>
                <a:gridCol w="876609">
                  <a:extLst>
                    <a:ext uri="{9D8B030D-6E8A-4147-A177-3AD203B41FA5}">
                      <a16:colId xmlns:a16="http://schemas.microsoft.com/office/drawing/2014/main" val="3957641284"/>
                    </a:ext>
                  </a:extLst>
                </a:gridCol>
              </a:tblGrid>
              <a:tr h="322159">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5">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RISK RATING</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4761783"/>
                  </a:ext>
                </a:extLst>
              </a:tr>
              <a:tr h="535675">
                <a:tc>
                  <a:txBody>
                    <a:bodyPr/>
                    <a:lstStyle/>
                    <a:p>
                      <a:pPr marL="0" marR="0">
                        <a:spcBef>
                          <a:spcPts val="0"/>
                        </a:spcBef>
                        <a:spcAft>
                          <a:spcPts val="0"/>
                        </a:spcAft>
                      </a:pPr>
                      <a:r>
                        <a:rPr lang="en-US" sz="1200" dirty="0">
                          <a:solidFill>
                            <a:schemeClr val="bg1"/>
                          </a:solidFill>
                          <a:effectLst/>
                          <a:latin typeface="Century Gothic" panose="020B0502020202020204" pitchFamily="34" charset="0"/>
                        </a:rPr>
                        <a:t>MAJOR RISKS</a:t>
                      </a:r>
                      <a:endParaRPr lang="en-US" sz="12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INITIAL GRADE</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STRATEGY</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COST</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FINAL GRADE</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RATING SCORE</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3786056076"/>
                  </a:ext>
                </a:extLst>
              </a:tr>
              <a:tr h="808068">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623512832"/>
                  </a:ext>
                </a:extLst>
              </a:tr>
              <a:tr h="808068">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376675334"/>
                  </a:ext>
                </a:extLst>
              </a:tr>
              <a:tr h="808068">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800728694"/>
                  </a:ext>
                </a:extLst>
              </a:tr>
              <a:tr h="808068">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795413098"/>
                  </a:ext>
                </a:extLst>
              </a:tr>
              <a:tr h="808068">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220532316"/>
                  </a:ext>
                </a:extLst>
              </a:tr>
              <a:tr h="613333">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906646687"/>
                  </a:ext>
                </a:extLst>
              </a:tr>
              <a:tr h="362781">
                <a:tc gridSpan="3">
                  <a:txBody>
                    <a:bodyPr/>
                    <a:lstStyle/>
                    <a:p>
                      <a:pPr marL="0" marR="0" algn="r">
                        <a:spcBef>
                          <a:spcPts val="0"/>
                        </a:spcBef>
                        <a:spcAft>
                          <a:spcPts val="0"/>
                        </a:spcAft>
                      </a:pPr>
                      <a:r>
                        <a:rPr lang="en-US" sz="1200" b="1" dirty="0">
                          <a:solidFill>
                            <a:schemeClr val="bg1"/>
                          </a:solidFill>
                          <a:effectLst/>
                          <a:latin typeface="Century Gothic" panose="020B0502020202020204" pitchFamily="34" charset="0"/>
                        </a:rPr>
                        <a:t>TOTALS</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590239172"/>
                  </a:ext>
                </a:extLst>
              </a:tr>
            </a:tbl>
          </a:graphicData>
        </a:graphic>
      </p:graphicFrame>
      <p:sp>
        <p:nvSpPr>
          <p:cNvPr id="9" name="TextBox 8">
            <a:extLst>
              <a:ext uri="{FF2B5EF4-FFF2-40B4-BE49-F238E27FC236}">
                <a16:creationId xmlns:a16="http://schemas.microsoft.com/office/drawing/2014/main" id="{F0B15472-E87C-154D-B85E-E207F7ECB8C8}"/>
              </a:ext>
            </a:extLst>
          </p:cNvPr>
          <p:cNvSpPr txBox="1"/>
          <p:nvPr/>
        </p:nvSpPr>
        <p:spPr>
          <a:xfrm>
            <a:off x="196158" y="153093"/>
            <a:ext cx="6570402" cy="461665"/>
          </a:xfrm>
          <a:prstGeom prst="rect">
            <a:avLst/>
          </a:prstGeom>
          <a:noFill/>
        </p:spPr>
        <p:txBody>
          <a:bodyPr wrap="square" rtlCol="0">
            <a:spAutoFit/>
          </a:bodyPr>
          <a:lstStyle/>
          <a:p>
            <a:r>
              <a:rPr lang="en-US" sz="2400" dirty="0">
                <a:solidFill>
                  <a:schemeClr val="accent1"/>
                </a:solidFill>
                <a:latin typeface="Century Gothic" panose="020B0502020202020204" pitchFamily="34" charset="0"/>
              </a:rPr>
              <a:t>Risk Analysis | Option 1</a:t>
            </a:r>
          </a:p>
        </p:txBody>
      </p:sp>
    </p:spTree>
    <p:extLst>
      <p:ext uri="{BB962C8B-B14F-4D97-AF65-F5344CB8AC3E}">
        <p14:creationId xmlns:p14="http://schemas.microsoft.com/office/powerpoint/2010/main" val="11530811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98F658-2F11-B0BD-C177-D4DE1C8836AC}"/>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82FB41EA-94AA-A5D0-81A7-82CA368C2291}"/>
              </a:ext>
            </a:extLst>
          </p:cNvPr>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a:extLst>
              <a:ext uri="{FF2B5EF4-FFF2-40B4-BE49-F238E27FC236}">
                <a16:creationId xmlns:a16="http://schemas.microsoft.com/office/drawing/2014/main" id="{22E20EA0-7021-2C17-0A51-6EA7F681FBD9}"/>
              </a:ext>
            </a:extLst>
          </p:cNvPr>
          <p:cNvSpPr txBox="1"/>
          <p:nvPr/>
        </p:nvSpPr>
        <p:spPr>
          <a:xfrm>
            <a:off x="5863533" y="6477000"/>
            <a:ext cx="6201508" cy="369332"/>
          </a:xfrm>
          <a:prstGeom prst="rect">
            <a:avLst/>
          </a:prstGeom>
          <a:noFill/>
        </p:spPr>
        <p:txBody>
          <a:bodyPr wrap="square" rtlCol="0">
            <a:spAutoFit/>
          </a:bodyPr>
          <a:lstStyle/>
          <a:p>
            <a:pPr algn="r"/>
            <a:r>
              <a:rPr lang="en-US" dirty="0">
                <a:solidFill>
                  <a:schemeClr val="accent1"/>
                </a:solidFill>
                <a:latin typeface="Century Gothic" panose="020B0502020202020204" pitchFamily="34" charset="0"/>
                <a:ea typeface="Arial" charset="0"/>
                <a:cs typeface="Arial" charset="0"/>
              </a:rPr>
              <a:t>RISK ANALYSIS | OPTION 2</a:t>
            </a:r>
          </a:p>
        </p:txBody>
      </p:sp>
      <p:graphicFrame>
        <p:nvGraphicFramePr>
          <p:cNvPr id="2" name="Table 1">
            <a:extLst>
              <a:ext uri="{FF2B5EF4-FFF2-40B4-BE49-F238E27FC236}">
                <a16:creationId xmlns:a16="http://schemas.microsoft.com/office/drawing/2014/main" id="{A60E7350-E07D-8728-0B49-3B3A6B7CA8E3}"/>
              </a:ext>
            </a:extLst>
          </p:cNvPr>
          <p:cNvGraphicFramePr>
            <a:graphicFrameLocks noGrp="1"/>
          </p:cNvGraphicFramePr>
          <p:nvPr/>
        </p:nvGraphicFramePr>
        <p:xfrm>
          <a:off x="211396" y="304800"/>
          <a:ext cx="11797723" cy="5874288"/>
        </p:xfrm>
        <a:graphic>
          <a:graphicData uri="http://schemas.openxmlformats.org/drawingml/2006/table">
            <a:tbl>
              <a:tblPr firstRow="1" firstCol="1" bandRow="1">
                <a:tableStyleId>{5C22544A-7EE6-4342-B048-85BDC9FD1C3A}</a:tableStyleId>
              </a:tblPr>
              <a:tblGrid>
                <a:gridCol w="4195685">
                  <a:extLst>
                    <a:ext uri="{9D8B030D-6E8A-4147-A177-3AD203B41FA5}">
                      <a16:colId xmlns:a16="http://schemas.microsoft.com/office/drawing/2014/main" val="3726204290"/>
                    </a:ext>
                  </a:extLst>
                </a:gridCol>
                <a:gridCol w="745544">
                  <a:extLst>
                    <a:ext uri="{9D8B030D-6E8A-4147-A177-3AD203B41FA5}">
                      <a16:colId xmlns:a16="http://schemas.microsoft.com/office/drawing/2014/main" val="3088434154"/>
                    </a:ext>
                  </a:extLst>
                </a:gridCol>
                <a:gridCol w="3610620">
                  <a:extLst>
                    <a:ext uri="{9D8B030D-6E8A-4147-A177-3AD203B41FA5}">
                      <a16:colId xmlns:a16="http://schemas.microsoft.com/office/drawing/2014/main" val="3971316785"/>
                    </a:ext>
                  </a:extLst>
                </a:gridCol>
                <a:gridCol w="1421803">
                  <a:extLst>
                    <a:ext uri="{9D8B030D-6E8A-4147-A177-3AD203B41FA5}">
                      <a16:colId xmlns:a16="http://schemas.microsoft.com/office/drawing/2014/main" val="4145396812"/>
                    </a:ext>
                  </a:extLst>
                </a:gridCol>
                <a:gridCol w="947462">
                  <a:extLst>
                    <a:ext uri="{9D8B030D-6E8A-4147-A177-3AD203B41FA5}">
                      <a16:colId xmlns:a16="http://schemas.microsoft.com/office/drawing/2014/main" val="176842851"/>
                    </a:ext>
                  </a:extLst>
                </a:gridCol>
                <a:gridCol w="876609">
                  <a:extLst>
                    <a:ext uri="{9D8B030D-6E8A-4147-A177-3AD203B41FA5}">
                      <a16:colId xmlns:a16="http://schemas.microsoft.com/office/drawing/2014/main" val="3957641284"/>
                    </a:ext>
                  </a:extLst>
                </a:gridCol>
              </a:tblGrid>
              <a:tr h="322159">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5">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RISK RATING</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4761783"/>
                  </a:ext>
                </a:extLst>
              </a:tr>
              <a:tr h="535675">
                <a:tc>
                  <a:txBody>
                    <a:bodyPr/>
                    <a:lstStyle/>
                    <a:p>
                      <a:pPr marL="0" marR="0">
                        <a:spcBef>
                          <a:spcPts val="0"/>
                        </a:spcBef>
                        <a:spcAft>
                          <a:spcPts val="0"/>
                        </a:spcAft>
                      </a:pPr>
                      <a:r>
                        <a:rPr lang="en-US" sz="1200" dirty="0">
                          <a:solidFill>
                            <a:schemeClr val="bg1"/>
                          </a:solidFill>
                          <a:effectLst/>
                          <a:latin typeface="Century Gothic" panose="020B0502020202020204" pitchFamily="34" charset="0"/>
                        </a:rPr>
                        <a:t>MAJOR RISKS</a:t>
                      </a:r>
                      <a:endParaRPr lang="en-US" sz="12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INITIAL GRADE</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STRATEGY</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COST</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FINAL GRADE</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RATING SCORE</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3786056076"/>
                  </a:ext>
                </a:extLst>
              </a:tr>
              <a:tr h="808068">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623512832"/>
                  </a:ext>
                </a:extLst>
              </a:tr>
              <a:tr h="808068">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376675334"/>
                  </a:ext>
                </a:extLst>
              </a:tr>
              <a:tr h="808068">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800728694"/>
                  </a:ext>
                </a:extLst>
              </a:tr>
              <a:tr h="808068">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795413098"/>
                  </a:ext>
                </a:extLst>
              </a:tr>
              <a:tr h="808068">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220532316"/>
                  </a:ext>
                </a:extLst>
              </a:tr>
              <a:tr h="613333">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906646687"/>
                  </a:ext>
                </a:extLst>
              </a:tr>
              <a:tr h="362781">
                <a:tc gridSpan="3">
                  <a:txBody>
                    <a:bodyPr/>
                    <a:lstStyle/>
                    <a:p>
                      <a:pPr marL="0" marR="0" algn="r">
                        <a:spcBef>
                          <a:spcPts val="0"/>
                        </a:spcBef>
                        <a:spcAft>
                          <a:spcPts val="0"/>
                        </a:spcAft>
                      </a:pPr>
                      <a:r>
                        <a:rPr lang="en-US" sz="1200" b="1" dirty="0">
                          <a:solidFill>
                            <a:schemeClr val="bg1"/>
                          </a:solidFill>
                          <a:effectLst/>
                          <a:latin typeface="Century Gothic" panose="020B0502020202020204" pitchFamily="34" charset="0"/>
                        </a:rPr>
                        <a:t>TOTALS</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590239172"/>
                  </a:ext>
                </a:extLst>
              </a:tr>
            </a:tbl>
          </a:graphicData>
        </a:graphic>
      </p:graphicFrame>
      <p:sp>
        <p:nvSpPr>
          <p:cNvPr id="9" name="TextBox 8">
            <a:extLst>
              <a:ext uri="{FF2B5EF4-FFF2-40B4-BE49-F238E27FC236}">
                <a16:creationId xmlns:a16="http://schemas.microsoft.com/office/drawing/2014/main" id="{68FD7D8F-B7AE-0007-A938-CEEC975417B2}"/>
              </a:ext>
            </a:extLst>
          </p:cNvPr>
          <p:cNvSpPr txBox="1"/>
          <p:nvPr/>
        </p:nvSpPr>
        <p:spPr>
          <a:xfrm>
            <a:off x="196158" y="153093"/>
            <a:ext cx="6570402" cy="461665"/>
          </a:xfrm>
          <a:prstGeom prst="rect">
            <a:avLst/>
          </a:prstGeom>
          <a:noFill/>
        </p:spPr>
        <p:txBody>
          <a:bodyPr wrap="square" rtlCol="0">
            <a:spAutoFit/>
          </a:bodyPr>
          <a:lstStyle/>
          <a:p>
            <a:r>
              <a:rPr lang="en-US" sz="2400" dirty="0">
                <a:solidFill>
                  <a:schemeClr val="accent1"/>
                </a:solidFill>
                <a:latin typeface="Century Gothic" panose="020B0502020202020204" pitchFamily="34" charset="0"/>
              </a:rPr>
              <a:t>Risk Analysis | Option 2</a:t>
            </a:r>
          </a:p>
        </p:txBody>
      </p:sp>
    </p:spTree>
    <p:extLst>
      <p:ext uri="{BB962C8B-B14F-4D97-AF65-F5344CB8AC3E}">
        <p14:creationId xmlns:p14="http://schemas.microsoft.com/office/powerpoint/2010/main" val="10289141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AB3A7C-5C0C-EEB4-6BCC-AE9DD9E1F355}"/>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39D75BEB-A5A9-1C68-9A2B-00958B3AA46B}"/>
              </a:ext>
            </a:extLst>
          </p:cNvPr>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a:extLst>
              <a:ext uri="{FF2B5EF4-FFF2-40B4-BE49-F238E27FC236}">
                <a16:creationId xmlns:a16="http://schemas.microsoft.com/office/drawing/2014/main" id="{CF64DE6D-DD84-F9EF-C9F9-E34D1FB7BA30}"/>
              </a:ext>
            </a:extLst>
          </p:cNvPr>
          <p:cNvSpPr txBox="1"/>
          <p:nvPr/>
        </p:nvSpPr>
        <p:spPr>
          <a:xfrm>
            <a:off x="5863533" y="6477000"/>
            <a:ext cx="6201508" cy="369332"/>
          </a:xfrm>
          <a:prstGeom prst="rect">
            <a:avLst/>
          </a:prstGeom>
          <a:noFill/>
        </p:spPr>
        <p:txBody>
          <a:bodyPr wrap="square" rtlCol="0">
            <a:spAutoFit/>
          </a:bodyPr>
          <a:lstStyle/>
          <a:p>
            <a:pPr algn="r"/>
            <a:r>
              <a:rPr lang="en-US" dirty="0">
                <a:solidFill>
                  <a:schemeClr val="accent1"/>
                </a:solidFill>
                <a:latin typeface="Century Gothic" panose="020B0502020202020204" pitchFamily="34" charset="0"/>
                <a:ea typeface="Arial" charset="0"/>
                <a:cs typeface="Arial" charset="0"/>
              </a:rPr>
              <a:t>RISK ANALYSIS | OPTION 3</a:t>
            </a:r>
          </a:p>
        </p:txBody>
      </p:sp>
      <p:graphicFrame>
        <p:nvGraphicFramePr>
          <p:cNvPr id="2" name="Table 1">
            <a:extLst>
              <a:ext uri="{FF2B5EF4-FFF2-40B4-BE49-F238E27FC236}">
                <a16:creationId xmlns:a16="http://schemas.microsoft.com/office/drawing/2014/main" id="{B186DA6C-4A22-8D7C-FC56-631F14C6CF99}"/>
              </a:ext>
            </a:extLst>
          </p:cNvPr>
          <p:cNvGraphicFramePr>
            <a:graphicFrameLocks noGrp="1"/>
          </p:cNvGraphicFramePr>
          <p:nvPr/>
        </p:nvGraphicFramePr>
        <p:xfrm>
          <a:off x="211396" y="304800"/>
          <a:ext cx="11797723" cy="5874288"/>
        </p:xfrm>
        <a:graphic>
          <a:graphicData uri="http://schemas.openxmlformats.org/drawingml/2006/table">
            <a:tbl>
              <a:tblPr firstRow="1" firstCol="1" bandRow="1">
                <a:tableStyleId>{5C22544A-7EE6-4342-B048-85BDC9FD1C3A}</a:tableStyleId>
              </a:tblPr>
              <a:tblGrid>
                <a:gridCol w="4195685">
                  <a:extLst>
                    <a:ext uri="{9D8B030D-6E8A-4147-A177-3AD203B41FA5}">
                      <a16:colId xmlns:a16="http://schemas.microsoft.com/office/drawing/2014/main" val="3726204290"/>
                    </a:ext>
                  </a:extLst>
                </a:gridCol>
                <a:gridCol w="745544">
                  <a:extLst>
                    <a:ext uri="{9D8B030D-6E8A-4147-A177-3AD203B41FA5}">
                      <a16:colId xmlns:a16="http://schemas.microsoft.com/office/drawing/2014/main" val="3088434154"/>
                    </a:ext>
                  </a:extLst>
                </a:gridCol>
                <a:gridCol w="3610620">
                  <a:extLst>
                    <a:ext uri="{9D8B030D-6E8A-4147-A177-3AD203B41FA5}">
                      <a16:colId xmlns:a16="http://schemas.microsoft.com/office/drawing/2014/main" val="3971316785"/>
                    </a:ext>
                  </a:extLst>
                </a:gridCol>
                <a:gridCol w="1421803">
                  <a:extLst>
                    <a:ext uri="{9D8B030D-6E8A-4147-A177-3AD203B41FA5}">
                      <a16:colId xmlns:a16="http://schemas.microsoft.com/office/drawing/2014/main" val="4145396812"/>
                    </a:ext>
                  </a:extLst>
                </a:gridCol>
                <a:gridCol w="947462">
                  <a:extLst>
                    <a:ext uri="{9D8B030D-6E8A-4147-A177-3AD203B41FA5}">
                      <a16:colId xmlns:a16="http://schemas.microsoft.com/office/drawing/2014/main" val="176842851"/>
                    </a:ext>
                  </a:extLst>
                </a:gridCol>
                <a:gridCol w="876609">
                  <a:extLst>
                    <a:ext uri="{9D8B030D-6E8A-4147-A177-3AD203B41FA5}">
                      <a16:colId xmlns:a16="http://schemas.microsoft.com/office/drawing/2014/main" val="3957641284"/>
                    </a:ext>
                  </a:extLst>
                </a:gridCol>
              </a:tblGrid>
              <a:tr h="322159">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5">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RISK RATING</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4761783"/>
                  </a:ext>
                </a:extLst>
              </a:tr>
              <a:tr h="535675">
                <a:tc>
                  <a:txBody>
                    <a:bodyPr/>
                    <a:lstStyle/>
                    <a:p>
                      <a:pPr marL="0" marR="0">
                        <a:spcBef>
                          <a:spcPts val="0"/>
                        </a:spcBef>
                        <a:spcAft>
                          <a:spcPts val="0"/>
                        </a:spcAft>
                      </a:pPr>
                      <a:r>
                        <a:rPr lang="en-US" sz="1200" dirty="0">
                          <a:solidFill>
                            <a:schemeClr val="bg1"/>
                          </a:solidFill>
                          <a:effectLst/>
                          <a:latin typeface="Century Gothic" panose="020B0502020202020204" pitchFamily="34" charset="0"/>
                        </a:rPr>
                        <a:t>MAJOR RISKS</a:t>
                      </a:r>
                      <a:endParaRPr lang="en-US" sz="12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INITIAL GRADE</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STRATEGY</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COST</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FINAL GRADE</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RATING SCORE</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3786056076"/>
                  </a:ext>
                </a:extLst>
              </a:tr>
              <a:tr h="808068">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623512832"/>
                  </a:ext>
                </a:extLst>
              </a:tr>
              <a:tr h="808068">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376675334"/>
                  </a:ext>
                </a:extLst>
              </a:tr>
              <a:tr h="808068">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800728694"/>
                  </a:ext>
                </a:extLst>
              </a:tr>
              <a:tr h="808068">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795413098"/>
                  </a:ext>
                </a:extLst>
              </a:tr>
              <a:tr h="808068">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220532316"/>
                  </a:ext>
                </a:extLst>
              </a:tr>
              <a:tr h="613333">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906646687"/>
                  </a:ext>
                </a:extLst>
              </a:tr>
              <a:tr h="362781">
                <a:tc gridSpan="3">
                  <a:txBody>
                    <a:bodyPr/>
                    <a:lstStyle/>
                    <a:p>
                      <a:pPr marL="0" marR="0" algn="r">
                        <a:spcBef>
                          <a:spcPts val="0"/>
                        </a:spcBef>
                        <a:spcAft>
                          <a:spcPts val="0"/>
                        </a:spcAft>
                      </a:pPr>
                      <a:r>
                        <a:rPr lang="en-US" sz="1200" b="1" dirty="0">
                          <a:solidFill>
                            <a:schemeClr val="bg1"/>
                          </a:solidFill>
                          <a:effectLst/>
                          <a:latin typeface="Century Gothic" panose="020B0502020202020204" pitchFamily="34" charset="0"/>
                        </a:rPr>
                        <a:t>TOTALS</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 </a:t>
                      </a:r>
                      <a:endParaRPr lang="en-US" sz="12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488" marR="50488"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590239172"/>
                  </a:ext>
                </a:extLst>
              </a:tr>
            </a:tbl>
          </a:graphicData>
        </a:graphic>
      </p:graphicFrame>
      <p:sp>
        <p:nvSpPr>
          <p:cNvPr id="9" name="TextBox 8">
            <a:extLst>
              <a:ext uri="{FF2B5EF4-FFF2-40B4-BE49-F238E27FC236}">
                <a16:creationId xmlns:a16="http://schemas.microsoft.com/office/drawing/2014/main" id="{83B7A0FF-61B8-D12B-30C1-4C5F1D9C6F2C}"/>
              </a:ext>
            </a:extLst>
          </p:cNvPr>
          <p:cNvSpPr txBox="1"/>
          <p:nvPr/>
        </p:nvSpPr>
        <p:spPr>
          <a:xfrm>
            <a:off x="196158" y="153093"/>
            <a:ext cx="6570402" cy="461665"/>
          </a:xfrm>
          <a:prstGeom prst="rect">
            <a:avLst/>
          </a:prstGeom>
          <a:noFill/>
        </p:spPr>
        <p:txBody>
          <a:bodyPr wrap="square" rtlCol="0">
            <a:spAutoFit/>
          </a:bodyPr>
          <a:lstStyle/>
          <a:p>
            <a:r>
              <a:rPr lang="en-US" sz="2400" dirty="0">
                <a:solidFill>
                  <a:schemeClr val="accent1"/>
                </a:solidFill>
                <a:latin typeface="Century Gothic" panose="020B0502020202020204" pitchFamily="34" charset="0"/>
              </a:rPr>
              <a:t>Risk Analysis | Option 3</a:t>
            </a:r>
          </a:p>
        </p:txBody>
      </p:sp>
    </p:spTree>
    <p:extLst>
      <p:ext uri="{BB962C8B-B14F-4D97-AF65-F5344CB8AC3E}">
        <p14:creationId xmlns:p14="http://schemas.microsoft.com/office/powerpoint/2010/main" val="5056159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1171575" y="6477000"/>
            <a:ext cx="10893466" cy="369332"/>
          </a:xfrm>
          <a:prstGeom prst="rect">
            <a:avLst/>
          </a:prstGeom>
          <a:noFill/>
        </p:spPr>
        <p:txBody>
          <a:bodyPr wrap="square" rtlCol="0">
            <a:spAutoFit/>
          </a:bodyPr>
          <a:lstStyle/>
          <a:p>
            <a:pPr algn="r"/>
            <a:r>
              <a:rPr lang="en-US" dirty="0">
                <a:solidFill>
                  <a:schemeClr val="accent1"/>
                </a:solidFill>
                <a:latin typeface="Century Gothic" panose="020B0502020202020204" pitchFamily="34" charset="0"/>
                <a:ea typeface="Arial" charset="0"/>
                <a:cs typeface="Arial" charset="0"/>
              </a:rPr>
              <a:t>RECOMMENDED OPTION</a:t>
            </a:r>
          </a:p>
        </p:txBody>
      </p:sp>
      <p:graphicFrame>
        <p:nvGraphicFramePr>
          <p:cNvPr id="5" name="Table 4">
            <a:extLst>
              <a:ext uri="{FF2B5EF4-FFF2-40B4-BE49-F238E27FC236}">
                <a16:creationId xmlns:a16="http://schemas.microsoft.com/office/drawing/2014/main" id="{FCBC44ED-2B4D-EB4F-B4F3-DA0B26C8836C}"/>
              </a:ext>
            </a:extLst>
          </p:cNvPr>
          <p:cNvGraphicFramePr>
            <a:graphicFrameLocks noGrp="1"/>
          </p:cNvGraphicFramePr>
          <p:nvPr>
            <p:extLst>
              <p:ext uri="{D42A27DB-BD31-4B8C-83A1-F6EECF244321}">
                <p14:modId xmlns:p14="http://schemas.microsoft.com/office/powerpoint/2010/main" val="3602161236"/>
              </p:ext>
            </p:extLst>
          </p:nvPr>
        </p:nvGraphicFramePr>
        <p:xfrm>
          <a:off x="220177" y="521081"/>
          <a:ext cx="11612880" cy="4370959"/>
        </p:xfrm>
        <a:graphic>
          <a:graphicData uri="http://schemas.openxmlformats.org/drawingml/2006/table">
            <a:tbl>
              <a:tblPr>
                <a:effectLst/>
                <a:tableStyleId>{5C22544A-7EE6-4342-B048-85BDC9FD1C3A}</a:tableStyleId>
              </a:tblPr>
              <a:tblGrid>
                <a:gridCol w="1554480">
                  <a:extLst>
                    <a:ext uri="{9D8B030D-6E8A-4147-A177-3AD203B41FA5}">
                      <a16:colId xmlns:a16="http://schemas.microsoft.com/office/drawing/2014/main" val="2448353432"/>
                    </a:ext>
                  </a:extLst>
                </a:gridCol>
                <a:gridCol w="10058400">
                  <a:extLst>
                    <a:ext uri="{9D8B030D-6E8A-4147-A177-3AD203B41FA5}">
                      <a16:colId xmlns:a16="http://schemas.microsoft.com/office/drawing/2014/main" val="185754983"/>
                    </a:ext>
                  </a:extLst>
                </a:gridCol>
              </a:tblGrid>
              <a:tr h="4370959">
                <a:tc>
                  <a:txBody>
                    <a:bodyPr/>
                    <a:lstStyle/>
                    <a:p>
                      <a:pPr algn="l" fontAlgn="b"/>
                      <a:r>
                        <a:rPr lang="en-US" sz="1200" b="1" u="none" strike="noStrike" dirty="0">
                          <a:solidFill>
                            <a:schemeClr val="bg1"/>
                          </a:solidFill>
                          <a:effectLst/>
                          <a:latin typeface="Century Gothic" panose="020B0502020202020204" pitchFamily="34" charset="0"/>
                        </a:rPr>
                        <a:t>RECOMMENDED OPTION</a:t>
                      </a:r>
                      <a:endParaRPr lang="en-US" sz="1200" b="1" i="0" u="none" strike="noStrike" dirty="0">
                        <a:solidFill>
                          <a:schemeClr val="bg1"/>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algn="l" fontAlgn="ctr"/>
                      <a:r>
                        <a:rPr lang="en-US" sz="1500" b="0" i="0" u="none" strike="noStrike" dirty="0">
                          <a:solidFill>
                            <a:schemeClr val="tx2">
                              <a:lumMod val="50000"/>
                            </a:schemeClr>
                          </a:solidFill>
                          <a:effectLst/>
                          <a:latin typeface="Century Gothic" panose="020B0502020202020204" pitchFamily="34" charset="0"/>
                        </a:rPr>
                        <a:t>Describe the preferred option derived from the previous analysis.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Tree>
    <p:extLst>
      <p:ext uri="{BB962C8B-B14F-4D97-AF65-F5344CB8AC3E}">
        <p14:creationId xmlns:p14="http://schemas.microsoft.com/office/powerpoint/2010/main" val="8045985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44B5A14A-994D-2E45-8BDA-35C939E37A7A}"/>
              </a:ext>
            </a:extLst>
          </p:cNvPr>
          <p:cNvGraphicFramePr>
            <a:graphicFrameLocks noGrp="1"/>
          </p:cNvGraphicFramePr>
          <p:nvPr>
            <p:extLst>
              <p:ext uri="{D42A27DB-BD31-4B8C-83A1-F6EECF244321}">
                <p14:modId xmlns:p14="http://schemas.microsoft.com/office/powerpoint/2010/main" val="338543024"/>
              </p:ext>
            </p:extLst>
          </p:nvPr>
        </p:nvGraphicFramePr>
        <p:xfrm>
          <a:off x="289560" y="116834"/>
          <a:ext cx="11612880" cy="5981706"/>
        </p:xfrm>
        <a:graphic>
          <a:graphicData uri="http://schemas.openxmlformats.org/drawingml/2006/table">
            <a:tbl>
              <a:tblPr>
                <a:effectLst/>
                <a:tableStyleId>{5C22544A-7EE6-4342-B048-85BDC9FD1C3A}</a:tableStyleId>
              </a:tblPr>
              <a:tblGrid>
                <a:gridCol w="1554480">
                  <a:extLst>
                    <a:ext uri="{9D8B030D-6E8A-4147-A177-3AD203B41FA5}">
                      <a16:colId xmlns:a16="http://schemas.microsoft.com/office/drawing/2014/main" val="2448353432"/>
                    </a:ext>
                  </a:extLst>
                </a:gridCol>
                <a:gridCol w="10058400">
                  <a:extLst>
                    <a:ext uri="{9D8B030D-6E8A-4147-A177-3AD203B41FA5}">
                      <a16:colId xmlns:a16="http://schemas.microsoft.com/office/drawing/2014/main" val="185754983"/>
                    </a:ext>
                  </a:extLst>
                </a:gridCol>
              </a:tblGrid>
              <a:tr h="523246">
                <a:tc>
                  <a:txBody>
                    <a:bodyPr/>
                    <a:lstStyle/>
                    <a:p>
                      <a:pPr algn="l" fontAlgn="b"/>
                      <a:r>
                        <a:rPr lang="en-US" sz="1200" b="1" u="none" strike="noStrike" dirty="0">
                          <a:solidFill>
                            <a:schemeClr val="bg1"/>
                          </a:solidFill>
                          <a:effectLst/>
                          <a:latin typeface="Century Gothic" panose="020B0502020202020204" pitchFamily="34" charset="0"/>
                        </a:rPr>
                        <a:t>PROJECT TITLE</a:t>
                      </a:r>
                      <a:endParaRPr lang="en-US" sz="1200" b="1" i="0" u="none" strike="noStrike" dirty="0">
                        <a:solidFill>
                          <a:schemeClr val="bg1"/>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algn="l" fontAlgn="ctr"/>
                      <a:r>
                        <a:rPr lang="en-US" sz="1500" b="0" i="0" u="none" strike="noStrike" dirty="0">
                          <a:solidFill>
                            <a:schemeClr val="tx2">
                              <a:lumMod val="50000"/>
                            </a:schemeClr>
                          </a:solidFill>
                          <a:effectLst/>
                          <a:latin typeface="Century Gothic" panose="020B0502020202020204" pitchFamily="34" charset="0"/>
                        </a:rPr>
                        <a:t>Give the project a clear and descriptive name. Consider any naming conventions that</a:t>
                      </a:r>
                      <a:r>
                        <a:rPr lang="en-US" sz="1500" b="0" i="0" u="none" strike="noStrike" baseline="0" dirty="0">
                          <a:solidFill>
                            <a:schemeClr val="tx2">
                              <a:lumMod val="50000"/>
                            </a:schemeClr>
                          </a:solidFill>
                          <a:effectLst/>
                          <a:latin typeface="Century Gothic" panose="020B0502020202020204" pitchFamily="34" charset="0"/>
                        </a:rPr>
                        <a:t> </a:t>
                      </a:r>
                      <a:r>
                        <a:rPr lang="en-US" sz="1500" b="0" i="0" u="none" strike="noStrike" dirty="0">
                          <a:solidFill>
                            <a:schemeClr val="tx2">
                              <a:lumMod val="50000"/>
                            </a:schemeClr>
                          </a:solidFill>
                          <a:effectLst/>
                          <a:latin typeface="Century Gothic" panose="020B0502020202020204" pitchFamily="34" charset="0"/>
                        </a:rPr>
                        <a:t>your organization has, such as numbering formats.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r h="1277622">
                <a:tc>
                  <a:txBody>
                    <a:bodyPr/>
                    <a:lstStyle/>
                    <a:p>
                      <a:pPr algn="l" fontAlgn="b"/>
                      <a:r>
                        <a:rPr lang="en-US" sz="1200" b="1" i="0" u="none" strike="noStrike" dirty="0">
                          <a:solidFill>
                            <a:schemeClr val="bg1"/>
                          </a:solidFill>
                          <a:effectLst/>
                          <a:latin typeface="Century Gothic" panose="020B0502020202020204" pitchFamily="34" charset="0"/>
                        </a:rPr>
                        <a:t>OUTCOMES AND KEY PERFORMANCE INDICATORS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tc>
                  <a:txBody>
                    <a:bodyPr/>
                    <a:lstStyle/>
                    <a:p>
                      <a:pPr algn="l" fontAlgn="ctr"/>
                      <a:r>
                        <a:rPr lang="en-US" sz="1500" b="0" i="0" u="none" strike="noStrike" dirty="0">
                          <a:solidFill>
                            <a:schemeClr val="tx2">
                              <a:lumMod val="50000"/>
                            </a:schemeClr>
                          </a:solidFill>
                          <a:effectLst/>
                          <a:latin typeface="Century Gothic" panose="020B0502020202020204" pitchFamily="34" charset="0"/>
                        </a:rPr>
                        <a:t>Using the information from the analysis section, describe the expected outcomes and deliverables, delivery dates, and criteria for measuring success.</a:t>
                      </a:r>
                      <a:r>
                        <a:rPr lang="en-US" sz="1500" b="0" i="0" u="none" strike="noStrike" baseline="0" dirty="0">
                          <a:solidFill>
                            <a:schemeClr val="tx2">
                              <a:lumMod val="50000"/>
                            </a:schemeClr>
                          </a:solidFill>
                          <a:effectLst/>
                          <a:latin typeface="Century Gothic" panose="020B0502020202020204" pitchFamily="34" charset="0"/>
                        </a:rPr>
                        <a:t> Also, identify</a:t>
                      </a:r>
                      <a:r>
                        <a:rPr lang="en-US" sz="1500" b="0" i="0" u="none" strike="noStrike" dirty="0">
                          <a:solidFill>
                            <a:schemeClr val="tx2">
                              <a:lumMod val="50000"/>
                            </a:schemeClr>
                          </a:solidFill>
                          <a:effectLst/>
                          <a:latin typeface="Century Gothic" panose="020B0502020202020204" pitchFamily="34" charset="0"/>
                        </a:rPr>
                        <a:t> who is accountable for achieving outcomes. Describe outcomes as new or modified tangible items, services, or processes. Identify which customers, whether internal or external, will use the deliverable and what benefit accrues.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14940288"/>
                  </a:ext>
                </a:extLst>
              </a:tr>
              <a:tr h="1277622">
                <a:tc>
                  <a:txBody>
                    <a:bodyPr/>
                    <a:lstStyle/>
                    <a:p>
                      <a:pPr algn="l" fontAlgn="b"/>
                      <a:r>
                        <a:rPr lang="en-US" sz="1200" b="1" i="0" u="none" strike="noStrike" dirty="0">
                          <a:solidFill>
                            <a:schemeClr val="bg1"/>
                          </a:solidFill>
                          <a:effectLst/>
                          <a:latin typeface="Century Gothic" panose="020B0502020202020204" pitchFamily="34" charset="0"/>
                        </a:rPr>
                        <a:t>WORK PLAN</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algn="l" fontAlgn="ctr"/>
                      <a:r>
                        <a:rPr lang="en-US" sz="1500" b="0" i="0" u="none" strike="noStrike" dirty="0">
                          <a:solidFill>
                            <a:schemeClr val="tx2">
                              <a:lumMod val="50000"/>
                            </a:schemeClr>
                          </a:solidFill>
                          <a:effectLst/>
                          <a:latin typeface="Century Gothic" panose="020B0502020202020204" pitchFamily="34" charset="0"/>
                        </a:rPr>
                        <a:t>Describe how the project will be executed. Include the following: </a:t>
                      </a:r>
                    </a:p>
                    <a:p>
                      <a:pPr algn="l" fontAlgn="ctr"/>
                      <a:r>
                        <a:rPr lang="en-US" sz="1500" b="0" i="0" u="none" strike="noStrike" dirty="0">
                          <a:solidFill>
                            <a:schemeClr val="tx2">
                              <a:lumMod val="50000"/>
                            </a:schemeClr>
                          </a:solidFill>
                          <a:effectLst/>
                          <a:latin typeface="Century Gothic" panose="020B0502020202020204" pitchFamily="34" charset="0"/>
                        </a:rPr>
                        <a:t> ●  The high-level project phases</a:t>
                      </a:r>
                    </a:p>
                    <a:p>
                      <a:pPr algn="l" fontAlgn="ctr"/>
                      <a:r>
                        <a:rPr lang="en-US" sz="1500" b="0" i="0" u="none" strike="noStrike" dirty="0">
                          <a:solidFill>
                            <a:schemeClr val="tx2">
                              <a:lumMod val="50000"/>
                            </a:schemeClr>
                          </a:solidFill>
                          <a:effectLst/>
                          <a:latin typeface="Century Gothic" panose="020B0502020202020204" pitchFamily="34" charset="0"/>
                        </a:rPr>
                        <a:t> ●  The deliverables and target completion dates</a:t>
                      </a:r>
                    </a:p>
                    <a:p>
                      <a:pPr algn="l" fontAlgn="ctr"/>
                      <a:r>
                        <a:rPr lang="en-US" sz="1500" b="0" i="0" u="none" strike="noStrike" dirty="0">
                          <a:solidFill>
                            <a:schemeClr val="tx2">
                              <a:lumMod val="50000"/>
                            </a:schemeClr>
                          </a:solidFill>
                          <a:effectLst/>
                          <a:latin typeface="Century Gothic" panose="020B0502020202020204" pitchFamily="34" charset="0"/>
                        </a:rPr>
                        <a:t> ●  The dollar cost to carry out the plan</a:t>
                      </a:r>
                    </a:p>
                    <a:p>
                      <a:pPr algn="l" fontAlgn="ctr"/>
                      <a:r>
                        <a:rPr lang="en-US" sz="1500" b="0" i="0" u="none" strike="noStrike" dirty="0">
                          <a:solidFill>
                            <a:schemeClr val="tx2">
                              <a:lumMod val="50000"/>
                            </a:schemeClr>
                          </a:solidFill>
                          <a:effectLst/>
                          <a:latin typeface="Century Gothic" panose="020B0502020202020204" pitchFamily="34" charset="0"/>
                        </a:rPr>
                        <a:t> ●  The</a:t>
                      </a:r>
                      <a:r>
                        <a:rPr lang="en-US" sz="1500" b="0" i="0" u="none" strike="noStrike" baseline="0" dirty="0">
                          <a:solidFill>
                            <a:schemeClr val="tx2">
                              <a:lumMod val="50000"/>
                            </a:schemeClr>
                          </a:solidFill>
                          <a:effectLst/>
                          <a:latin typeface="Century Gothic" panose="020B0502020202020204" pitchFamily="34" charset="0"/>
                        </a:rPr>
                        <a:t> p</a:t>
                      </a:r>
                      <a:r>
                        <a:rPr lang="en-US" sz="1500" b="0" i="0" u="none" strike="noStrike" dirty="0">
                          <a:solidFill>
                            <a:schemeClr val="tx2">
                              <a:lumMod val="50000"/>
                            </a:schemeClr>
                          </a:solidFill>
                          <a:effectLst/>
                          <a:latin typeface="Century Gothic" panose="020B0502020202020204" pitchFamily="34" charset="0"/>
                        </a:rPr>
                        <a:t>ersonnel and expertise required</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14045214"/>
                  </a:ext>
                </a:extLst>
              </a:tr>
              <a:tr h="1277622">
                <a:tc>
                  <a:txBody>
                    <a:bodyPr/>
                    <a:lstStyle/>
                    <a:p>
                      <a:pPr algn="l" fontAlgn="b"/>
                      <a:r>
                        <a:rPr lang="en-US" sz="1200" b="1" i="0" u="none" strike="noStrike" dirty="0">
                          <a:solidFill>
                            <a:schemeClr val="bg1"/>
                          </a:solidFill>
                          <a:effectLst/>
                          <a:latin typeface="Century Gothic" panose="020B0502020202020204" pitchFamily="34" charset="0"/>
                        </a:rPr>
                        <a:t>BUDGET</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algn="l" fontAlgn="ctr"/>
                      <a:r>
                        <a:rPr lang="en-US" sz="1500" b="0" i="0" u="none" strike="noStrike" dirty="0">
                          <a:solidFill>
                            <a:schemeClr val="tx2">
                              <a:lumMod val="50000"/>
                            </a:schemeClr>
                          </a:solidFill>
                          <a:effectLst/>
                          <a:latin typeface="Century Gothic" panose="020B0502020202020204" pitchFamily="34" charset="0"/>
                        </a:rPr>
                        <a:t>Provide a high-level project budget.</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74118771"/>
                  </a:ext>
                </a:extLst>
              </a:tr>
              <a:tr h="1277622">
                <a:tc>
                  <a:txBody>
                    <a:bodyPr/>
                    <a:lstStyle/>
                    <a:p>
                      <a:pPr algn="l" fontAlgn="b"/>
                      <a:r>
                        <a:rPr lang="en-US" sz="1200" b="1" i="0" u="none" strike="noStrike" dirty="0">
                          <a:solidFill>
                            <a:schemeClr val="bg1"/>
                          </a:solidFill>
                          <a:effectLst/>
                          <a:latin typeface="Century Gothic" panose="020B0502020202020204" pitchFamily="34" charset="0"/>
                        </a:rPr>
                        <a:t>ADDITIONAL RESOURCES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tc>
                  <a:txBody>
                    <a:bodyPr/>
                    <a:lstStyle/>
                    <a:p>
                      <a:pPr algn="l" fontAlgn="ctr"/>
                      <a:r>
                        <a:rPr lang="en-US" sz="1500" b="0" i="0" u="none" strike="noStrike" dirty="0">
                          <a:solidFill>
                            <a:schemeClr val="tx2">
                              <a:lumMod val="50000"/>
                            </a:schemeClr>
                          </a:solidFill>
                          <a:effectLst/>
                          <a:latin typeface="Century Gothic" panose="020B0502020202020204" pitchFamily="34" charset="0"/>
                        </a:rPr>
                        <a:t>Describe other resources required, such as equipment, human resources, or additional office or lab space.</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85145323"/>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dirty="0">
                <a:solidFill>
                  <a:schemeClr val="accent1"/>
                </a:solidFill>
                <a:latin typeface="Century Gothic" panose="020B0502020202020204" pitchFamily="34" charset="0"/>
                <a:ea typeface="Arial" charset="0"/>
                <a:cs typeface="Arial" charset="0"/>
              </a:rPr>
              <a:t>IMPLEMENTATION PLAN</a:t>
            </a:r>
          </a:p>
        </p:txBody>
      </p:sp>
    </p:spTree>
    <p:extLst>
      <p:ext uri="{BB962C8B-B14F-4D97-AF65-F5344CB8AC3E}">
        <p14:creationId xmlns:p14="http://schemas.microsoft.com/office/powerpoint/2010/main" val="13052284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581400" y="6477000"/>
            <a:ext cx="8483641" cy="369332"/>
          </a:xfrm>
          <a:prstGeom prst="rect">
            <a:avLst/>
          </a:prstGeom>
          <a:noFill/>
        </p:spPr>
        <p:txBody>
          <a:bodyPr wrap="square" rtlCol="0">
            <a:spAutoFit/>
          </a:bodyPr>
          <a:lstStyle/>
          <a:p>
            <a:pPr algn="r"/>
            <a:r>
              <a:rPr lang="en-US" dirty="0">
                <a:solidFill>
                  <a:schemeClr val="accent1"/>
                </a:solidFill>
                <a:latin typeface="Century Gothic" panose="020B0502020202020204" pitchFamily="34" charset="0"/>
                <a:ea typeface="Arial" charset="0"/>
                <a:cs typeface="Arial" charset="0"/>
              </a:rPr>
              <a:t>PROJECT MANAGEMENT FRAMEWORK | GOVERNANCE</a:t>
            </a:r>
          </a:p>
        </p:txBody>
      </p:sp>
      <p:sp>
        <p:nvSpPr>
          <p:cNvPr id="43" name="Text Placeholder 7">
            <a:extLst>
              <a:ext uri="{FF2B5EF4-FFF2-40B4-BE49-F238E27FC236}">
                <a16:creationId xmlns:a16="http://schemas.microsoft.com/office/drawing/2014/main" id="{9378763E-1503-C740-A5CB-839E42EFC588}"/>
              </a:ext>
            </a:extLst>
          </p:cNvPr>
          <p:cNvSpPr txBox="1">
            <a:spLocks/>
          </p:cNvSpPr>
          <p:nvPr/>
        </p:nvSpPr>
        <p:spPr>
          <a:xfrm>
            <a:off x="220177" y="149082"/>
            <a:ext cx="3704123" cy="585401"/>
          </a:xfrm>
          <a:prstGeom prst="rect">
            <a:avLst/>
          </a:prstGeom>
        </p:spPr>
        <p:txBody>
          <a:bodyPr vert="horz" lIns="91440" tIns="45720" rIns="91440" bIns="45720" rtlCol="0" anchor="t" anchorCtr="0"/>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1200"/>
              </a:spcAft>
            </a:pPr>
            <a:r>
              <a:rPr lang="en-US" sz="3200" dirty="0">
                <a:solidFill>
                  <a:schemeClr val="accent1"/>
                </a:solidFill>
                <a:latin typeface="Century Gothic" panose="020B0502020202020204" pitchFamily="34" charset="0"/>
              </a:rPr>
              <a:t>Governance</a:t>
            </a:r>
          </a:p>
        </p:txBody>
      </p:sp>
      <p:sp>
        <p:nvSpPr>
          <p:cNvPr id="2" name="TextBox 1">
            <a:extLst>
              <a:ext uri="{FF2B5EF4-FFF2-40B4-BE49-F238E27FC236}">
                <a16:creationId xmlns:a16="http://schemas.microsoft.com/office/drawing/2014/main" id="{F8E3926B-472A-5F45-8513-26808F905C76}"/>
              </a:ext>
            </a:extLst>
          </p:cNvPr>
          <p:cNvSpPr txBox="1"/>
          <p:nvPr/>
        </p:nvSpPr>
        <p:spPr>
          <a:xfrm>
            <a:off x="220177" y="699911"/>
            <a:ext cx="7893588" cy="738664"/>
          </a:xfrm>
          <a:prstGeom prst="rect">
            <a:avLst/>
          </a:prstGeom>
          <a:noFill/>
        </p:spPr>
        <p:txBody>
          <a:bodyPr wrap="square" rtlCol="0">
            <a:spAutoFit/>
          </a:bodyPr>
          <a:lstStyle/>
          <a:p>
            <a:r>
              <a:rPr lang="en-US" sz="1050" dirty="0">
                <a:solidFill>
                  <a:schemeClr val="accent1"/>
                </a:solidFill>
                <a:latin typeface="Century Gothic" panose="020B0502020202020204" pitchFamily="34" charset="0"/>
              </a:rPr>
              <a:t>List the responsible parties and their contact information.</a:t>
            </a:r>
          </a:p>
          <a:p>
            <a:r>
              <a:rPr lang="en-US" sz="1050" dirty="0">
                <a:solidFill>
                  <a:schemeClr val="accent1"/>
                </a:solidFill>
                <a:latin typeface="Century Gothic" panose="020B0502020202020204" pitchFamily="34" charset="0"/>
              </a:rPr>
              <a:t>The project manager is responsible for managing project implementation.   </a:t>
            </a:r>
          </a:p>
          <a:p>
            <a:r>
              <a:rPr lang="en-US" sz="1050" dirty="0">
                <a:solidFill>
                  <a:schemeClr val="accent1"/>
                </a:solidFill>
                <a:latin typeface="Century Gothic" panose="020B0502020202020204" pitchFamily="34" charset="0"/>
              </a:rPr>
              <a:t>The project sponsor is accountable for ensuring the project is completed.  </a:t>
            </a:r>
          </a:p>
          <a:p>
            <a:r>
              <a:rPr lang="en-US" sz="1050" dirty="0">
                <a:solidFill>
                  <a:schemeClr val="accent1"/>
                </a:solidFill>
                <a:latin typeface="Century Gothic" panose="020B0502020202020204" pitchFamily="34" charset="0"/>
              </a:rPr>
              <a:t>You may also describe your project team, review teams, and quality consultants.</a:t>
            </a:r>
            <a:endParaRPr lang="en-US" sz="1050" dirty="0">
              <a:solidFill>
                <a:schemeClr val="accent1"/>
              </a:solidFill>
            </a:endParaRPr>
          </a:p>
        </p:txBody>
      </p:sp>
      <p:graphicFrame>
        <p:nvGraphicFramePr>
          <p:cNvPr id="3" name="Table 2">
            <a:extLst>
              <a:ext uri="{FF2B5EF4-FFF2-40B4-BE49-F238E27FC236}">
                <a16:creationId xmlns:a16="http://schemas.microsoft.com/office/drawing/2014/main" id="{0552C35D-B6F5-C55C-0DE5-6DC0FFC58E1C}"/>
              </a:ext>
            </a:extLst>
          </p:cNvPr>
          <p:cNvGraphicFramePr>
            <a:graphicFrameLocks noGrp="1"/>
          </p:cNvGraphicFramePr>
          <p:nvPr>
            <p:extLst>
              <p:ext uri="{D42A27DB-BD31-4B8C-83A1-F6EECF244321}">
                <p14:modId xmlns:p14="http://schemas.microsoft.com/office/powerpoint/2010/main" val="367149414"/>
              </p:ext>
            </p:extLst>
          </p:nvPr>
        </p:nvGraphicFramePr>
        <p:xfrm>
          <a:off x="220177" y="1584633"/>
          <a:ext cx="11588090" cy="4457142"/>
        </p:xfrm>
        <a:graphic>
          <a:graphicData uri="http://schemas.openxmlformats.org/drawingml/2006/table">
            <a:tbl>
              <a:tblPr firstRow="1" bandRow="1">
                <a:tableStyleId>{EB344D84-9AFB-497E-A393-DC336BA19D2E}</a:tableStyleId>
              </a:tblPr>
              <a:tblGrid>
                <a:gridCol w="3581214">
                  <a:extLst>
                    <a:ext uri="{9D8B030D-6E8A-4147-A177-3AD203B41FA5}">
                      <a16:colId xmlns:a16="http://schemas.microsoft.com/office/drawing/2014/main" val="20000"/>
                    </a:ext>
                  </a:extLst>
                </a:gridCol>
                <a:gridCol w="4118882">
                  <a:extLst>
                    <a:ext uri="{9D8B030D-6E8A-4147-A177-3AD203B41FA5}">
                      <a16:colId xmlns:a16="http://schemas.microsoft.com/office/drawing/2014/main" val="20001"/>
                    </a:ext>
                  </a:extLst>
                </a:gridCol>
                <a:gridCol w="3887994">
                  <a:extLst>
                    <a:ext uri="{9D8B030D-6E8A-4147-A177-3AD203B41FA5}">
                      <a16:colId xmlns:a16="http://schemas.microsoft.com/office/drawing/2014/main" val="20002"/>
                    </a:ext>
                  </a:extLst>
                </a:gridCol>
              </a:tblGrid>
              <a:tr h="263490">
                <a:tc>
                  <a:txBody>
                    <a:bodyPr/>
                    <a:lstStyle/>
                    <a:p>
                      <a:pPr marL="114300" indent="0" algn="l"/>
                      <a:r>
                        <a:rPr lang="en-US" sz="1200" dirty="0">
                          <a:latin typeface="Century Gothic" panose="020B0502020202020204" pitchFamily="34" charset="0"/>
                        </a:rPr>
                        <a:t>PARTY RESPONSIBLE </a:t>
                      </a:r>
                      <a:endParaRPr lang="en-US" sz="1200" b="1" dirty="0">
                        <a:solidFill>
                          <a:schemeClr val="bg1"/>
                        </a:solidFill>
                        <a:latin typeface="Century Gothic" panose="020B0502020202020204" pitchFamily="34" charset="0"/>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solidFill>
                  </a:tcPr>
                </a:tc>
                <a:tc>
                  <a:txBody>
                    <a:bodyPr/>
                    <a:lstStyle/>
                    <a:p>
                      <a:pPr marL="114300" indent="0" algn="l"/>
                      <a:r>
                        <a:rPr lang="en-US" sz="1200" kern="1200" dirty="0">
                          <a:latin typeface="Century Gothic" panose="020B0502020202020204" pitchFamily="34" charset="0"/>
                        </a:rPr>
                        <a:t>ROLE</a:t>
                      </a:r>
                      <a:endParaRPr lang="en-US" sz="1200" b="1" kern="1200" dirty="0">
                        <a:solidFill>
                          <a:schemeClr val="bg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60000"/>
                        <a:lumOff val="40000"/>
                      </a:schemeClr>
                    </a:solidFill>
                  </a:tcPr>
                </a:tc>
                <a:tc>
                  <a:txBody>
                    <a:bodyPr/>
                    <a:lstStyle/>
                    <a:p>
                      <a:pPr marL="114300" indent="0" algn="l"/>
                      <a:r>
                        <a:rPr lang="en-US" sz="1200" dirty="0">
                          <a:latin typeface="Century Gothic" panose="020B0502020202020204" pitchFamily="34" charset="0"/>
                        </a:rPr>
                        <a:t>CONTACT INFORMATION</a:t>
                      </a:r>
                      <a:endParaRPr lang="en-US" sz="1200" b="1" dirty="0">
                        <a:solidFill>
                          <a:schemeClr val="bg1"/>
                        </a:solidFill>
                        <a:latin typeface="Century Gothic" panose="020B0502020202020204" pitchFamily="34" charset="0"/>
                      </a:endParaRPr>
                    </a:p>
                  </a:txBody>
                  <a:tcPr marL="46918" marR="46918" marT="46918" marB="46918"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00"/>
                  </a:ext>
                </a:extLst>
              </a:tr>
              <a:tr h="519396">
                <a:tc>
                  <a:txBody>
                    <a:bodyPr/>
                    <a:lstStyle/>
                    <a:p>
                      <a:pPr marL="114300" indent="0" algn="l">
                        <a:buFont typeface="Arial" panose="020B0604020202020204" pitchFamily="34" charset="0"/>
                        <a:buNone/>
                      </a:pPr>
                      <a:endParaRPr lang="en-US" sz="1050" b="0" i="0" dirty="0">
                        <a:solidFill>
                          <a:schemeClr val="tx1"/>
                        </a:solidFill>
                        <a:latin typeface="Century Gothic" panose="020B0502020202020204" pitchFamily="34" charset="0"/>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14300"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14300"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0"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519396">
                <a:tc>
                  <a:txBody>
                    <a:bodyPr/>
                    <a:lstStyle/>
                    <a:p>
                      <a:pPr marL="114300" lvl="1" indent="0" algn="l" defTabSz="914400" rtl="0" eaLnBrk="1" latinLnBrk="0" hangingPunct="1">
                        <a:buFont typeface="Arial" panose="020B0604020202020204" pitchFamily="34" charset="0"/>
                        <a:buNone/>
                      </a:pPr>
                      <a:endParaRPr lang="en-US" sz="1050" b="1"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14300"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71450"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0"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519396">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0"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519396">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7145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0"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4"/>
                  </a:ext>
                </a:extLst>
              </a:tr>
              <a:tr h="519396">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0"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519396">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143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7145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0"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6"/>
                  </a:ext>
                </a:extLst>
              </a:tr>
              <a:tr h="519396">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0"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519396">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7145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0"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3584424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220177" y="6477000"/>
            <a:ext cx="11844864" cy="646331"/>
          </a:xfrm>
          <a:prstGeom prst="rect">
            <a:avLst/>
          </a:prstGeom>
          <a:noFill/>
        </p:spPr>
        <p:txBody>
          <a:bodyPr wrap="square" rtlCol="0">
            <a:spAutoFit/>
          </a:bodyPr>
          <a:lstStyle/>
          <a:p>
            <a:pPr algn="r"/>
            <a:r>
              <a:rPr lang="en-US" dirty="0">
                <a:solidFill>
                  <a:schemeClr val="accent1"/>
                </a:solidFill>
                <a:latin typeface="Century Gothic" panose="020B0502020202020204" pitchFamily="34" charset="0"/>
                <a:ea typeface="Arial" charset="0"/>
                <a:cs typeface="Arial" charset="0"/>
              </a:rPr>
              <a:t>PROJECT MANAGEMENT FRAMEWORK | QUALITY MANAGEMENT AND AFTER-ACTION REVIEW</a:t>
            </a:r>
          </a:p>
          <a:p>
            <a:pPr algn="r"/>
            <a:endParaRPr lang="en-US" b="1" dirty="0">
              <a:solidFill>
                <a:schemeClr val="bg1"/>
              </a:solidFill>
              <a:latin typeface="Century Gothic" panose="020B0502020202020204" pitchFamily="34" charset="0"/>
              <a:ea typeface="Arial" charset="0"/>
              <a:cs typeface="Arial" charset="0"/>
            </a:endParaRPr>
          </a:p>
        </p:txBody>
      </p:sp>
      <p:graphicFrame>
        <p:nvGraphicFramePr>
          <p:cNvPr id="10" name="Table 9">
            <a:extLst>
              <a:ext uri="{FF2B5EF4-FFF2-40B4-BE49-F238E27FC236}">
                <a16:creationId xmlns:a16="http://schemas.microsoft.com/office/drawing/2014/main" id="{7771ACC8-66E4-5E41-A606-ABE3F4CA3443}"/>
              </a:ext>
            </a:extLst>
          </p:cNvPr>
          <p:cNvGraphicFramePr>
            <a:graphicFrameLocks noGrp="1"/>
          </p:cNvGraphicFramePr>
          <p:nvPr>
            <p:extLst>
              <p:ext uri="{D42A27DB-BD31-4B8C-83A1-F6EECF244321}">
                <p14:modId xmlns:p14="http://schemas.microsoft.com/office/powerpoint/2010/main" val="849025541"/>
              </p:ext>
            </p:extLst>
          </p:nvPr>
        </p:nvGraphicFramePr>
        <p:xfrm>
          <a:off x="220177" y="521081"/>
          <a:ext cx="11612880" cy="2361603"/>
        </p:xfrm>
        <a:graphic>
          <a:graphicData uri="http://schemas.openxmlformats.org/drawingml/2006/table">
            <a:tbl>
              <a:tblPr>
                <a:effectLst/>
                <a:tableStyleId>{5C22544A-7EE6-4342-B048-85BDC9FD1C3A}</a:tableStyleId>
              </a:tblPr>
              <a:tblGrid>
                <a:gridCol w="1554480">
                  <a:extLst>
                    <a:ext uri="{9D8B030D-6E8A-4147-A177-3AD203B41FA5}">
                      <a16:colId xmlns:a16="http://schemas.microsoft.com/office/drawing/2014/main" val="2448353432"/>
                    </a:ext>
                  </a:extLst>
                </a:gridCol>
                <a:gridCol w="10058400">
                  <a:extLst>
                    <a:ext uri="{9D8B030D-6E8A-4147-A177-3AD203B41FA5}">
                      <a16:colId xmlns:a16="http://schemas.microsoft.com/office/drawing/2014/main" val="185754983"/>
                    </a:ext>
                  </a:extLst>
                </a:gridCol>
              </a:tblGrid>
              <a:tr h="2361603">
                <a:tc>
                  <a:txBody>
                    <a:bodyPr/>
                    <a:lstStyle/>
                    <a:p>
                      <a:pPr algn="l" fontAlgn="b"/>
                      <a:r>
                        <a:rPr lang="en-US" sz="1200" b="1" u="none" strike="noStrike" dirty="0">
                          <a:solidFill>
                            <a:schemeClr val="bg1"/>
                          </a:solidFill>
                          <a:effectLst/>
                          <a:latin typeface="Century Gothic" panose="020B0502020202020204" pitchFamily="34" charset="0"/>
                        </a:rPr>
                        <a:t>QUALITY MANAGEMENT</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algn="l" fontAlgn="ctr"/>
                      <a:r>
                        <a:rPr lang="en-US" sz="1500" b="0" i="0" u="none" strike="noStrike" dirty="0">
                          <a:solidFill>
                            <a:schemeClr val="tx2">
                              <a:lumMod val="50000"/>
                            </a:schemeClr>
                          </a:solidFill>
                          <a:effectLst/>
                          <a:latin typeface="Century Gothic" panose="020B0502020202020204" pitchFamily="34" charset="0"/>
                        </a:rPr>
                        <a:t>If necessary, describe the quality management approach, such as the approved methodology and standards, change and problem management, and the review and acceptance process.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graphicFrame>
        <p:nvGraphicFramePr>
          <p:cNvPr id="11" name="Table 10">
            <a:extLst>
              <a:ext uri="{FF2B5EF4-FFF2-40B4-BE49-F238E27FC236}">
                <a16:creationId xmlns:a16="http://schemas.microsoft.com/office/drawing/2014/main" id="{B7D0F7CB-36E8-984E-A058-D53AAA0A77F6}"/>
              </a:ext>
            </a:extLst>
          </p:cNvPr>
          <p:cNvGraphicFramePr>
            <a:graphicFrameLocks noGrp="1"/>
          </p:cNvGraphicFramePr>
          <p:nvPr>
            <p:extLst>
              <p:ext uri="{D42A27DB-BD31-4B8C-83A1-F6EECF244321}">
                <p14:modId xmlns:p14="http://schemas.microsoft.com/office/powerpoint/2010/main" val="2263444764"/>
              </p:ext>
            </p:extLst>
          </p:nvPr>
        </p:nvGraphicFramePr>
        <p:xfrm>
          <a:off x="220177" y="3565241"/>
          <a:ext cx="11612880" cy="2086093"/>
        </p:xfrm>
        <a:graphic>
          <a:graphicData uri="http://schemas.openxmlformats.org/drawingml/2006/table">
            <a:tbl>
              <a:tblPr>
                <a:effectLst/>
                <a:tableStyleId>{5C22544A-7EE6-4342-B048-85BDC9FD1C3A}</a:tableStyleId>
              </a:tblPr>
              <a:tblGrid>
                <a:gridCol w="1554480">
                  <a:extLst>
                    <a:ext uri="{9D8B030D-6E8A-4147-A177-3AD203B41FA5}">
                      <a16:colId xmlns:a16="http://schemas.microsoft.com/office/drawing/2014/main" val="2448353432"/>
                    </a:ext>
                  </a:extLst>
                </a:gridCol>
                <a:gridCol w="10058400">
                  <a:extLst>
                    <a:ext uri="{9D8B030D-6E8A-4147-A177-3AD203B41FA5}">
                      <a16:colId xmlns:a16="http://schemas.microsoft.com/office/drawing/2014/main" val="185754983"/>
                    </a:ext>
                  </a:extLst>
                </a:gridCol>
              </a:tblGrid>
              <a:tr h="2086093">
                <a:tc>
                  <a:txBody>
                    <a:bodyPr/>
                    <a:lstStyle/>
                    <a:p>
                      <a:pPr algn="l" fontAlgn="b"/>
                      <a:r>
                        <a:rPr lang="en-US" sz="1200" b="1" u="none" strike="noStrike" dirty="0">
                          <a:solidFill>
                            <a:schemeClr val="bg1"/>
                          </a:solidFill>
                          <a:effectLst/>
                          <a:latin typeface="Century Gothic" panose="020B0502020202020204" pitchFamily="34" charset="0"/>
                        </a:rPr>
                        <a:t>AFTER ACTION REVIEW</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algn="l" fontAlgn="ctr"/>
                      <a:r>
                        <a:rPr lang="en-US" sz="1500" b="0" i="0" u="none" strike="noStrike" dirty="0">
                          <a:solidFill>
                            <a:schemeClr val="tx2">
                              <a:lumMod val="50000"/>
                            </a:schemeClr>
                          </a:solidFill>
                          <a:effectLst/>
                          <a:latin typeface="Century Gothic" panose="020B0502020202020204" pitchFamily="34" charset="0"/>
                        </a:rPr>
                        <a:t>Describe how the team and stakeholders will be debriefed after the close of the project and how lessons learned will be captured.</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Tree>
    <p:extLst>
      <p:ext uri="{BB962C8B-B14F-4D97-AF65-F5344CB8AC3E}">
        <p14:creationId xmlns:p14="http://schemas.microsoft.com/office/powerpoint/2010/main" val="1865149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88982" y="88250"/>
            <a:ext cx="12103018" cy="584775"/>
          </a:xfrm>
          <a:prstGeom prst="rect">
            <a:avLst/>
          </a:prstGeom>
          <a:noFill/>
        </p:spPr>
        <p:txBody>
          <a:bodyPr wrap="square" rtlCol="0">
            <a:spAutoFit/>
          </a:bodyPr>
          <a:lstStyle/>
          <a:p>
            <a:pPr algn="ctr"/>
            <a:r>
              <a:rPr lang="en-US" sz="3200" b="1" dirty="0">
                <a:solidFill>
                  <a:schemeClr val="accent1"/>
                </a:solidFill>
                <a:latin typeface="Century Gothic" panose="020B0502020202020204" pitchFamily="34" charset="0"/>
                <a:ea typeface="Arial" charset="0"/>
                <a:cs typeface="Arial" charset="0"/>
              </a:rPr>
              <a:t>Project</a:t>
            </a:r>
            <a:r>
              <a:rPr lang="en-US" sz="3200" dirty="0">
                <a:solidFill>
                  <a:schemeClr val="accent1"/>
                </a:solidFill>
                <a:latin typeface="Century Gothic" panose="020B0502020202020204" pitchFamily="34" charset="0"/>
                <a:ea typeface="Arial" charset="0"/>
                <a:cs typeface="Arial" charset="0"/>
              </a:rPr>
              <a:t>: At a Glance</a:t>
            </a:r>
          </a:p>
        </p:txBody>
      </p:sp>
      <p:sp>
        <p:nvSpPr>
          <p:cNvPr id="43" name="Text Placeholder 7">
            <a:extLst>
              <a:ext uri="{FF2B5EF4-FFF2-40B4-BE49-F238E27FC236}">
                <a16:creationId xmlns:a16="http://schemas.microsoft.com/office/drawing/2014/main" id="{9378763E-1503-C740-A5CB-839E42EFC588}"/>
              </a:ext>
            </a:extLst>
          </p:cNvPr>
          <p:cNvSpPr txBox="1">
            <a:spLocks/>
          </p:cNvSpPr>
          <p:nvPr/>
        </p:nvSpPr>
        <p:spPr>
          <a:xfrm>
            <a:off x="1295536" y="1123097"/>
            <a:ext cx="5290766" cy="2776165"/>
          </a:xfrm>
          <a:prstGeom prst="rect">
            <a:avLst/>
          </a:prstGeom>
        </p:spPr>
        <p:txBody>
          <a:bodyPr vert="horz" lIns="91440" tIns="45720" rIns="91440" bIns="45720" rtlCol="0" anchor="t" anchorCtr="0"/>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1200"/>
              </a:spcAft>
            </a:pPr>
            <a:r>
              <a:rPr lang="en-US" sz="2400" b="1" dirty="0">
                <a:solidFill>
                  <a:schemeClr val="accent1"/>
                </a:solidFill>
                <a:latin typeface="Century Gothic" panose="020B0502020202020204" pitchFamily="34" charset="0"/>
              </a:rPr>
              <a:t>Project Overview</a:t>
            </a:r>
          </a:p>
          <a:p>
            <a:pPr>
              <a:spcAft>
                <a:spcPts val="1200"/>
              </a:spcAft>
            </a:pPr>
            <a:r>
              <a:rPr lang="en-US" sz="1800" dirty="0">
                <a:solidFill>
                  <a:schemeClr val="accent1"/>
                </a:solidFill>
                <a:latin typeface="Century Gothic" panose="020B0502020202020204" pitchFamily="34" charset="0"/>
              </a:rPr>
              <a:t>Paragraph description</a:t>
            </a:r>
          </a:p>
          <a:p>
            <a:pPr marL="742950" lvl="1" indent="-285750">
              <a:spcAft>
                <a:spcPts val="1200"/>
              </a:spcAft>
              <a:buFont typeface="Arial" panose="020B0604020202020204" pitchFamily="34" charset="0"/>
              <a:buChar char="•"/>
            </a:pPr>
            <a:r>
              <a:rPr lang="en-US" sz="1600" dirty="0">
                <a:solidFill>
                  <a:schemeClr val="accent1"/>
                </a:solidFill>
                <a:latin typeface="Century Gothic" panose="020B0502020202020204" pitchFamily="34" charset="0"/>
              </a:rPr>
              <a:t>Bullet Point 1</a:t>
            </a:r>
          </a:p>
          <a:p>
            <a:pPr marL="742950" lvl="1" indent="-285750">
              <a:spcAft>
                <a:spcPts val="1200"/>
              </a:spcAft>
              <a:buFont typeface="Arial" panose="020B0604020202020204" pitchFamily="34" charset="0"/>
              <a:buChar char="•"/>
            </a:pPr>
            <a:r>
              <a:rPr lang="en-US" sz="1600" dirty="0">
                <a:solidFill>
                  <a:schemeClr val="accent1"/>
                </a:solidFill>
                <a:latin typeface="Century Gothic" panose="020B0502020202020204" pitchFamily="34" charset="0"/>
              </a:rPr>
              <a:t>Bullet Point 2</a:t>
            </a:r>
          </a:p>
          <a:p>
            <a:pPr marL="742950" lvl="1" indent="-285750">
              <a:spcAft>
                <a:spcPts val="1200"/>
              </a:spcAft>
              <a:buFont typeface="Arial" panose="020B0604020202020204" pitchFamily="34" charset="0"/>
              <a:buChar char="•"/>
            </a:pPr>
            <a:r>
              <a:rPr lang="en-US" sz="1600" dirty="0">
                <a:solidFill>
                  <a:schemeClr val="accent1"/>
                </a:solidFill>
                <a:latin typeface="Century Gothic" panose="020B0502020202020204" pitchFamily="34" charset="0"/>
              </a:rPr>
              <a:t>Bullet Point 3</a:t>
            </a:r>
          </a:p>
          <a:p>
            <a:pPr>
              <a:spcAft>
                <a:spcPts val="1200"/>
              </a:spcAft>
            </a:pPr>
            <a:endParaRPr lang="en-US" dirty="0"/>
          </a:p>
        </p:txBody>
      </p:sp>
      <p:sp>
        <p:nvSpPr>
          <p:cNvPr id="5" name="Text Placeholder 7">
            <a:extLst>
              <a:ext uri="{FF2B5EF4-FFF2-40B4-BE49-F238E27FC236}">
                <a16:creationId xmlns:a16="http://schemas.microsoft.com/office/drawing/2014/main" id="{BF7168C9-140D-4B41-814C-E03C733704B1}"/>
              </a:ext>
            </a:extLst>
          </p:cNvPr>
          <p:cNvSpPr txBox="1">
            <a:spLocks/>
          </p:cNvSpPr>
          <p:nvPr/>
        </p:nvSpPr>
        <p:spPr>
          <a:xfrm>
            <a:off x="1295535" y="4110137"/>
            <a:ext cx="3252877" cy="2388634"/>
          </a:xfrm>
          <a:prstGeom prst="rect">
            <a:avLst/>
          </a:prstGeom>
        </p:spPr>
        <p:txBody>
          <a:bodyPr vert="horz" lIns="91440" tIns="45720" rIns="91440" bIns="45720" rtlCol="0" anchor="t" anchorCtr="0"/>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1200"/>
              </a:spcAft>
            </a:pPr>
            <a:r>
              <a:rPr lang="en-US" sz="2400" b="1" dirty="0">
                <a:solidFill>
                  <a:schemeClr val="accent1"/>
                </a:solidFill>
                <a:latin typeface="Century Gothic" panose="020B0502020202020204" pitchFamily="34" charset="0"/>
              </a:rPr>
              <a:t>Time Frame</a:t>
            </a:r>
          </a:p>
          <a:p>
            <a:pPr>
              <a:spcAft>
                <a:spcPts val="1200"/>
              </a:spcAft>
            </a:pPr>
            <a:r>
              <a:rPr lang="en-US" sz="1800" dirty="0">
                <a:solidFill>
                  <a:schemeClr val="accent1"/>
                </a:solidFill>
                <a:latin typeface="Century Gothic" panose="020B0502020202020204" pitchFamily="34" charset="0"/>
              </a:rPr>
              <a:t>START DATE</a:t>
            </a:r>
          </a:p>
          <a:p>
            <a:pPr marL="742950" lvl="1" indent="-285750">
              <a:spcAft>
                <a:spcPts val="1200"/>
              </a:spcAft>
              <a:buFont typeface="Arial" panose="020B0604020202020204" pitchFamily="34" charset="0"/>
              <a:buChar char="•"/>
            </a:pPr>
            <a:r>
              <a:rPr lang="en-US" sz="1600" dirty="0">
                <a:solidFill>
                  <a:schemeClr val="accent1"/>
                </a:solidFill>
                <a:latin typeface="Century Gothic" panose="020B0502020202020204" pitchFamily="34" charset="0"/>
              </a:rPr>
              <a:t>00/00/0000</a:t>
            </a:r>
          </a:p>
          <a:p>
            <a:pPr>
              <a:spcAft>
                <a:spcPts val="1200"/>
              </a:spcAft>
            </a:pPr>
            <a:endParaRPr lang="en-US" sz="800" dirty="0">
              <a:solidFill>
                <a:schemeClr val="accent1"/>
              </a:solidFill>
              <a:latin typeface="Century Gothic" panose="020B0502020202020204" pitchFamily="34" charset="0"/>
            </a:endParaRPr>
          </a:p>
          <a:p>
            <a:pPr>
              <a:spcAft>
                <a:spcPts val="1200"/>
              </a:spcAft>
            </a:pPr>
            <a:r>
              <a:rPr lang="en-US" sz="1800" dirty="0">
                <a:solidFill>
                  <a:schemeClr val="accent1"/>
                </a:solidFill>
                <a:latin typeface="Century Gothic" panose="020B0502020202020204" pitchFamily="34" charset="0"/>
              </a:rPr>
              <a:t>END DATE</a:t>
            </a:r>
          </a:p>
          <a:p>
            <a:pPr marL="742950" lvl="1" indent="-285750">
              <a:spcAft>
                <a:spcPts val="1200"/>
              </a:spcAft>
              <a:buFont typeface="Arial" panose="020B0604020202020204" pitchFamily="34" charset="0"/>
              <a:buChar char="•"/>
            </a:pPr>
            <a:r>
              <a:rPr lang="en-US" sz="1600" dirty="0">
                <a:solidFill>
                  <a:schemeClr val="accent1"/>
                </a:solidFill>
                <a:latin typeface="Century Gothic" panose="020B0502020202020204" pitchFamily="34" charset="0"/>
              </a:rPr>
              <a:t>00/00/0000</a:t>
            </a:r>
          </a:p>
        </p:txBody>
      </p:sp>
      <p:sp>
        <p:nvSpPr>
          <p:cNvPr id="13" name="Text Placeholder 7">
            <a:extLst>
              <a:ext uri="{FF2B5EF4-FFF2-40B4-BE49-F238E27FC236}">
                <a16:creationId xmlns:a16="http://schemas.microsoft.com/office/drawing/2014/main" id="{8B4F7323-A7C2-4543-AB7C-EAF8C7FD51AB}"/>
              </a:ext>
            </a:extLst>
          </p:cNvPr>
          <p:cNvSpPr txBox="1">
            <a:spLocks/>
          </p:cNvSpPr>
          <p:nvPr/>
        </p:nvSpPr>
        <p:spPr>
          <a:xfrm>
            <a:off x="7322141" y="1122694"/>
            <a:ext cx="5211029" cy="2232326"/>
          </a:xfrm>
          <a:prstGeom prst="rect">
            <a:avLst/>
          </a:prstGeom>
        </p:spPr>
        <p:txBody>
          <a:bodyPr vert="horz" lIns="91440" tIns="45720" rIns="91440" bIns="45720" rtlCol="0" anchor="t" anchorCtr="0"/>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1200"/>
              </a:spcAft>
            </a:pPr>
            <a:r>
              <a:rPr lang="en-US" sz="2400" b="1" dirty="0">
                <a:solidFill>
                  <a:schemeClr val="accent1"/>
                </a:solidFill>
                <a:latin typeface="Century Gothic" panose="020B0502020202020204" pitchFamily="34" charset="0"/>
              </a:rPr>
              <a:t>Non-Financial Benefits</a:t>
            </a:r>
          </a:p>
          <a:p>
            <a:pPr marL="742950" lvl="1" indent="-285750">
              <a:spcAft>
                <a:spcPts val="1200"/>
              </a:spcAft>
              <a:buFont typeface="Arial" panose="020B0604020202020204" pitchFamily="34" charset="0"/>
              <a:buChar char="•"/>
            </a:pPr>
            <a:r>
              <a:rPr lang="en-US" sz="1600" dirty="0">
                <a:solidFill>
                  <a:schemeClr val="accent1"/>
                </a:solidFill>
                <a:latin typeface="Century Gothic" panose="020B0502020202020204" pitchFamily="34" charset="0"/>
              </a:rPr>
              <a:t>Bullet Point 1</a:t>
            </a:r>
          </a:p>
          <a:p>
            <a:pPr marL="742950" lvl="1" indent="-285750">
              <a:spcAft>
                <a:spcPts val="1200"/>
              </a:spcAft>
              <a:buFont typeface="Arial" panose="020B0604020202020204" pitchFamily="34" charset="0"/>
              <a:buChar char="•"/>
            </a:pPr>
            <a:r>
              <a:rPr lang="en-US" sz="1600" dirty="0">
                <a:solidFill>
                  <a:schemeClr val="accent1"/>
                </a:solidFill>
                <a:latin typeface="Century Gothic" panose="020B0502020202020204" pitchFamily="34" charset="0"/>
              </a:rPr>
              <a:t>Bullet Point 2</a:t>
            </a:r>
          </a:p>
          <a:p>
            <a:pPr marL="742950" lvl="1" indent="-285750">
              <a:spcAft>
                <a:spcPts val="1200"/>
              </a:spcAft>
              <a:buFont typeface="Arial" panose="020B0604020202020204" pitchFamily="34" charset="0"/>
              <a:buChar char="•"/>
            </a:pPr>
            <a:r>
              <a:rPr lang="en-US" sz="1600" dirty="0">
                <a:solidFill>
                  <a:schemeClr val="accent1"/>
                </a:solidFill>
                <a:latin typeface="Century Gothic" panose="020B0502020202020204" pitchFamily="34" charset="0"/>
              </a:rPr>
              <a:t>Bullet Point 3</a:t>
            </a:r>
          </a:p>
        </p:txBody>
      </p:sp>
      <p:sp>
        <p:nvSpPr>
          <p:cNvPr id="14" name="Text Placeholder 7">
            <a:extLst>
              <a:ext uri="{FF2B5EF4-FFF2-40B4-BE49-F238E27FC236}">
                <a16:creationId xmlns:a16="http://schemas.microsoft.com/office/drawing/2014/main" id="{12621611-4C94-8340-9188-6A3D7C388EDC}"/>
              </a:ext>
            </a:extLst>
          </p:cNvPr>
          <p:cNvSpPr txBox="1">
            <a:spLocks/>
          </p:cNvSpPr>
          <p:nvPr/>
        </p:nvSpPr>
        <p:spPr>
          <a:xfrm>
            <a:off x="7269044" y="4110137"/>
            <a:ext cx="5211029" cy="958835"/>
          </a:xfrm>
          <a:prstGeom prst="rect">
            <a:avLst/>
          </a:prstGeom>
        </p:spPr>
        <p:txBody>
          <a:bodyPr vert="horz" lIns="91440" tIns="45720" rIns="91440" bIns="45720" rtlCol="0" anchor="t" anchorCtr="0"/>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1200"/>
              </a:spcAft>
            </a:pPr>
            <a:r>
              <a:rPr lang="en-US" sz="2400" b="1" dirty="0">
                <a:solidFill>
                  <a:schemeClr val="accent1"/>
                </a:solidFill>
                <a:latin typeface="Century Gothic" panose="020B0502020202020204" pitchFamily="34" charset="0"/>
              </a:rPr>
              <a:t>Net Present Value</a:t>
            </a:r>
          </a:p>
          <a:p>
            <a:pPr>
              <a:spcAft>
                <a:spcPts val="1200"/>
              </a:spcAft>
            </a:pPr>
            <a:r>
              <a:rPr lang="en-US" sz="1600" dirty="0">
                <a:solidFill>
                  <a:schemeClr val="accent1"/>
                </a:solidFill>
                <a:latin typeface="Century Gothic" panose="020B0502020202020204" pitchFamily="34" charset="0"/>
              </a:rPr>
              <a:t>$</a:t>
            </a:r>
          </a:p>
        </p:txBody>
      </p:sp>
      <p:sp>
        <p:nvSpPr>
          <p:cNvPr id="15" name="Text Placeholder 7">
            <a:extLst>
              <a:ext uri="{FF2B5EF4-FFF2-40B4-BE49-F238E27FC236}">
                <a16:creationId xmlns:a16="http://schemas.microsoft.com/office/drawing/2014/main" id="{F668116A-A1B2-FB44-B499-E112D0441495}"/>
              </a:ext>
            </a:extLst>
          </p:cNvPr>
          <p:cNvSpPr txBox="1">
            <a:spLocks/>
          </p:cNvSpPr>
          <p:nvPr/>
        </p:nvSpPr>
        <p:spPr>
          <a:xfrm>
            <a:off x="7322140" y="5419766"/>
            <a:ext cx="5211029" cy="1098755"/>
          </a:xfrm>
          <a:prstGeom prst="rect">
            <a:avLst/>
          </a:prstGeom>
        </p:spPr>
        <p:txBody>
          <a:bodyPr vert="horz" lIns="91440" tIns="45720" rIns="91440" bIns="45720" rtlCol="0" anchor="t" anchorCtr="0"/>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1200"/>
              </a:spcAft>
            </a:pPr>
            <a:r>
              <a:rPr lang="en-US" sz="2400" b="1" dirty="0">
                <a:solidFill>
                  <a:schemeClr val="accent1"/>
                </a:solidFill>
                <a:latin typeface="Century Gothic" panose="020B0502020202020204" pitchFamily="34" charset="0"/>
              </a:rPr>
              <a:t>Total Cost</a:t>
            </a:r>
          </a:p>
          <a:p>
            <a:pPr>
              <a:spcAft>
                <a:spcPts val="1200"/>
              </a:spcAft>
            </a:pPr>
            <a:r>
              <a:rPr lang="en-US" sz="1600" dirty="0">
                <a:solidFill>
                  <a:schemeClr val="accent1"/>
                </a:solidFill>
                <a:latin typeface="Century Gothic" panose="020B0502020202020204" pitchFamily="34" charset="0"/>
              </a:rPr>
              <a:t>$</a:t>
            </a:r>
          </a:p>
        </p:txBody>
      </p:sp>
      <p:sp>
        <p:nvSpPr>
          <p:cNvPr id="11" name="Oval 10">
            <a:extLst>
              <a:ext uri="{FF2B5EF4-FFF2-40B4-BE49-F238E27FC236}">
                <a16:creationId xmlns:a16="http://schemas.microsoft.com/office/drawing/2014/main" id="{B1BC93AB-56A8-1F4E-9042-FB74D618A198}"/>
              </a:ext>
            </a:extLst>
          </p:cNvPr>
          <p:cNvSpPr/>
          <p:nvPr/>
        </p:nvSpPr>
        <p:spPr>
          <a:xfrm>
            <a:off x="988915" y="1184277"/>
            <a:ext cx="260127" cy="260127"/>
          </a:xfrm>
          <a:prstGeom prst="ellipse">
            <a:avLst/>
          </a:prstGeom>
          <a:gradFill flip="none" rotWithShape="1">
            <a:gsLst>
              <a:gs pos="100000">
                <a:schemeClr val="tx2">
                  <a:lumMod val="60000"/>
                  <a:lumOff val="40000"/>
                </a:schemeClr>
              </a:gs>
              <a:gs pos="0">
                <a:schemeClr val="tx2">
                  <a:lumMod val="20000"/>
                  <a:lumOff val="80000"/>
                </a:schemeClr>
              </a:gs>
            </a:gsLst>
            <a:lin ang="10800000" scaled="1"/>
            <a:tileRect/>
          </a:gra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0886627-A34D-0642-9D1B-F71D76A40367}"/>
              </a:ext>
            </a:extLst>
          </p:cNvPr>
          <p:cNvSpPr/>
          <p:nvPr/>
        </p:nvSpPr>
        <p:spPr>
          <a:xfrm>
            <a:off x="988914" y="4170727"/>
            <a:ext cx="260127" cy="260127"/>
          </a:xfrm>
          <a:prstGeom prst="ellipse">
            <a:avLst/>
          </a:prstGeom>
          <a:gradFill flip="none" rotWithShape="1">
            <a:gsLst>
              <a:gs pos="100000">
                <a:schemeClr val="tx2">
                  <a:lumMod val="60000"/>
                  <a:lumOff val="40000"/>
                </a:schemeClr>
              </a:gs>
              <a:gs pos="0">
                <a:schemeClr val="tx2">
                  <a:lumMod val="20000"/>
                  <a:lumOff val="80000"/>
                </a:schemeClr>
              </a:gs>
            </a:gsLst>
            <a:lin ang="10800000" scaled="1"/>
            <a:tileRect/>
          </a:gra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34BC63A7-E4C8-F742-BCA6-8046A7FBF772}"/>
              </a:ext>
            </a:extLst>
          </p:cNvPr>
          <p:cNvSpPr/>
          <p:nvPr/>
        </p:nvSpPr>
        <p:spPr>
          <a:xfrm>
            <a:off x="6966630" y="5516585"/>
            <a:ext cx="260127" cy="260127"/>
          </a:xfrm>
          <a:prstGeom prst="ellipse">
            <a:avLst/>
          </a:prstGeom>
          <a:gradFill flip="none" rotWithShape="1">
            <a:gsLst>
              <a:gs pos="100000">
                <a:schemeClr val="tx2">
                  <a:lumMod val="60000"/>
                  <a:lumOff val="40000"/>
                </a:schemeClr>
              </a:gs>
              <a:gs pos="0">
                <a:schemeClr val="tx2">
                  <a:lumMod val="20000"/>
                  <a:lumOff val="80000"/>
                </a:schemeClr>
              </a:gs>
            </a:gsLst>
            <a:lin ang="10800000" scaled="1"/>
            <a:tileRect/>
          </a:gra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20656691-E0B6-9A4C-8CFE-798325A889F4}"/>
              </a:ext>
            </a:extLst>
          </p:cNvPr>
          <p:cNvSpPr/>
          <p:nvPr/>
        </p:nvSpPr>
        <p:spPr>
          <a:xfrm>
            <a:off x="6966629" y="4165978"/>
            <a:ext cx="260127" cy="260127"/>
          </a:xfrm>
          <a:prstGeom prst="ellipse">
            <a:avLst/>
          </a:prstGeom>
          <a:gradFill flip="none" rotWithShape="1">
            <a:gsLst>
              <a:gs pos="100000">
                <a:schemeClr val="tx2">
                  <a:lumMod val="60000"/>
                  <a:lumOff val="40000"/>
                </a:schemeClr>
              </a:gs>
              <a:gs pos="0">
                <a:schemeClr val="tx2">
                  <a:lumMod val="20000"/>
                  <a:lumOff val="80000"/>
                </a:schemeClr>
              </a:gs>
            </a:gsLst>
            <a:lin ang="10800000" scaled="1"/>
            <a:tileRect/>
          </a:gra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9B88229C-02B4-2B43-B261-2C749C20F2FC}"/>
              </a:ext>
            </a:extLst>
          </p:cNvPr>
          <p:cNvSpPr/>
          <p:nvPr/>
        </p:nvSpPr>
        <p:spPr>
          <a:xfrm>
            <a:off x="6962423" y="1193747"/>
            <a:ext cx="260127" cy="260127"/>
          </a:xfrm>
          <a:prstGeom prst="ellipse">
            <a:avLst/>
          </a:prstGeom>
          <a:gradFill flip="none" rotWithShape="1">
            <a:gsLst>
              <a:gs pos="100000">
                <a:schemeClr val="tx2">
                  <a:lumMod val="60000"/>
                  <a:lumOff val="40000"/>
                </a:schemeClr>
              </a:gs>
              <a:gs pos="0">
                <a:schemeClr val="tx2">
                  <a:lumMod val="20000"/>
                  <a:lumOff val="80000"/>
                </a:schemeClr>
              </a:gs>
            </a:gsLst>
            <a:lin ang="10800000" scaled="1"/>
            <a:tileRect/>
          </a:gra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BC4B8082-F493-B138-B40B-C9F8FCAC3DAF}"/>
              </a:ext>
            </a:extLst>
          </p:cNvPr>
          <p:cNvCxnSpPr/>
          <p:nvPr/>
        </p:nvCxnSpPr>
        <p:spPr>
          <a:xfrm>
            <a:off x="88982" y="771525"/>
            <a:ext cx="12026818"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86384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dirty="0">
                <a:solidFill>
                  <a:schemeClr val="accent1"/>
                </a:solidFill>
                <a:latin typeface="Century Gothic" panose="020B0502020202020204" pitchFamily="34" charset="0"/>
                <a:ea typeface="Arial" charset="0"/>
                <a:cs typeface="Arial" charset="0"/>
              </a:rPr>
              <a:t>TIMELINE | MILESTONES AND ACTIVITIES</a:t>
            </a:r>
          </a:p>
        </p:txBody>
      </p:sp>
      <p:graphicFrame>
        <p:nvGraphicFramePr>
          <p:cNvPr id="6" name="Table 5">
            <a:extLst>
              <a:ext uri="{FF2B5EF4-FFF2-40B4-BE49-F238E27FC236}">
                <a16:creationId xmlns:a16="http://schemas.microsoft.com/office/drawing/2014/main" id="{5A830155-63C3-E44D-8102-BF49837E1BC1}"/>
              </a:ext>
            </a:extLst>
          </p:cNvPr>
          <p:cNvGraphicFramePr>
            <a:graphicFrameLocks noGrp="1"/>
          </p:cNvGraphicFramePr>
          <p:nvPr>
            <p:extLst>
              <p:ext uri="{D42A27DB-BD31-4B8C-83A1-F6EECF244321}">
                <p14:modId xmlns:p14="http://schemas.microsoft.com/office/powerpoint/2010/main" val="3199027315"/>
              </p:ext>
            </p:extLst>
          </p:nvPr>
        </p:nvGraphicFramePr>
        <p:xfrm>
          <a:off x="204715" y="239149"/>
          <a:ext cx="11782573" cy="5774402"/>
        </p:xfrm>
        <a:graphic>
          <a:graphicData uri="http://schemas.openxmlformats.org/drawingml/2006/table">
            <a:tbl>
              <a:tblPr firstRow="1" bandRow="1">
                <a:tableStyleId>{5C22544A-7EE6-4342-B048-85BDC9FD1C3A}</a:tableStyleId>
              </a:tblPr>
              <a:tblGrid>
                <a:gridCol w="3157463">
                  <a:extLst>
                    <a:ext uri="{9D8B030D-6E8A-4147-A177-3AD203B41FA5}">
                      <a16:colId xmlns:a16="http://schemas.microsoft.com/office/drawing/2014/main" val="20000"/>
                    </a:ext>
                  </a:extLst>
                </a:gridCol>
                <a:gridCol w="998762">
                  <a:extLst>
                    <a:ext uri="{9D8B030D-6E8A-4147-A177-3AD203B41FA5}">
                      <a16:colId xmlns:a16="http://schemas.microsoft.com/office/drawing/2014/main" val="20001"/>
                    </a:ext>
                  </a:extLst>
                </a:gridCol>
                <a:gridCol w="998762">
                  <a:extLst>
                    <a:ext uri="{9D8B030D-6E8A-4147-A177-3AD203B41FA5}">
                      <a16:colId xmlns:a16="http://schemas.microsoft.com/office/drawing/2014/main" val="3593108779"/>
                    </a:ext>
                  </a:extLst>
                </a:gridCol>
                <a:gridCol w="389858">
                  <a:extLst>
                    <a:ext uri="{9D8B030D-6E8A-4147-A177-3AD203B41FA5}">
                      <a16:colId xmlns:a16="http://schemas.microsoft.com/office/drawing/2014/main" val="20003"/>
                    </a:ext>
                  </a:extLst>
                </a:gridCol>
                <a:gridCol w="389858">
                  <a:extLst>
                    <a:ext uri="{9D8B030D-6E8A-4147-A177-3AD203B41FA5}">
                      <a16:colId xmlns:a16="http://schemas.microsoft.com/office/drawing/2014/main" val="20004"/>
                    </a:ext>
                  </a:extLst>
                </a:gridCol>
                <a:gridCol w="389858">
                  <a:extLst>
                    <a:ext uri="{9D8B030D-6E8A-4147-A177-3AD203B41FA5}">
                      <a16:colId xmlns:a16="http://schemas.microsoft.com/office/drawing/2014/main" val="20005"/>
                    </a:ext>
                  </a:extLst>
                </a:gridCol>
                <a:gridCol w="389858">
                  <a:extLst>
                    <a:ext uri="{9D8B030D-6E8A-4147-A177-3AD203B41FA5}">
                      <a16:colId xmlns:a16="http://schemas.microsoft.com/office/drawing/2014/main" val="20006"/>
                    </a:ext>
                  </a:extLst>
                </a:gridCol>
                <a:gridCol w="389858">
                  <a:extLst>
                    <a:ext uri="{9D8B030D-6E8A-4147-A177-3AD203B41FA5}">
                      <a16:colId xmlns:a16="http://schemas.microsoft.com/office/drawing/2014/main" val="20007"/>
                    </a:ext>
                  </a:extLst>
                </a:gridCol>
                <a:gridCol w="389858">
                  <a:extLst>
                    <a:ext uri="{9D8B030D-6E8A-4147-A177-3AD203B41FA5}">
                      <a16:colId xmlns:a16="http://schemas.microsoft.com/office/drawing/2014/main" val="20008"/>
                    </a:ext>
                  </a:extLst>
                </a:gridCol>
                <a:gridCol w="389858">
                  <a:extLst>
                    <a:ext uri="{9D8B030D-6E8A-4147-A177-3AD203B41FA5}">
                      <a16:colId xmlns:a16="http://schemas.microsoft.com/office/drawing/2014/main" val="20009"/>
                    </a:ext>
                  </a:extLst>
                </a:gridCol>
                <a:gridCol w="389858">
                  <a:extLst>
                    <a:ext uri="{9D8B030D-6E8A-4147-A177-3AD203B41FA5}">
                      <a16:colId xmlns:a16="http://schemas.microsoft.com/office/drawing/2014/main" val="20010"/>
                    </a:ext>
                  </a:extLst>
                </a:gridCol>
                <a:gridCol w="389858">
                  <a:extLst>
                    <a:ext uri="{9D8B030D-6E8A-4147-A177-3AD203B41FA5}">
                      <a16:colId xmlns:a16="http://schemas.microsoft.com/office/drawing/2014/main" val="20011"/>
                    </a:ext>
                  </a:extLst>
                </a:gridCol>
                <a:gridCol w="389858">
                  <a:extLst>
                    <a:ext uri="{9D8B030D-6E8A-4147-A177-3AD203B41FA5}">
                      <a16:colId xmlns:a16="http://schemas.microsoft.com/office/drawing/2014/main" val="20012"/>
                    </a:ext>
                  </a:extLst>
                </a:gridCol>
                <a:gridCol w="389858">
                  <a:extLst>
                    <a:ext uri="{9D8B030D-6E8A-4147-A177-3AD203B41FA5}">
                      <a16:colId xmlns:a16="http://schemas.microsoft.com/office/drawing/2014/main" val="20013"/>
                    </a:ext>
                  </a:extLst>
                </a:gridCol>
                <a:gridCol w="389858">
                  <a:extLst>
                    <a:ext uri="{9D8B030D-6E8A-4147-A177-3AD203B41FA5}">
                      <a16:colId xmlns:a16="http://schemas.microsoft.com/office/drawing/2014/main" val="20014"/>
                    </a:ext>
                  </a:extLst>
                </a:gridCol>
                <a:gridCol w="389858">
                  <a:extLst>
                    <a:ext uri="{9D8B030D-6E8A-4147-A177-3AD203B41FA5}">
                      <a16:colId xmlns:a16="http://schemas.microsoft.com/office/drawing/2014/main" val="2147243808"/>
                    </a:ext>
                  </a:extLst>
                </a:gridCol>
                <a:gridCol w="389858">
                  <a:extLst>
                    <a:ext uri="{9D8B030D-6E8A-4147-A177-3AD203B41FA5}">
                      <a16:colId xmlns:a16="http://schemas.microsoft.com/office/drawing/2014/main" val="1006704591"/>
                    </a:ext>
                  </a:extLst>
                </a:gridCol>
                <a:gridCol w="389858">
                  <a:extLst>
                    <a:ext uri="{9D8B030D-6E8A-4147-A177-3AD203B41FA5}">
                      <a16:colId xmlns:a16="http://schemas.microsoft.com/office/drawing/2014/main" val="1679371273"/>
                    </a:ext>
                  </a:extLst>
                </a:gridCol>
                <a:gridCol w="389858">
                  <a:extLst>
                    <a:ext uri="{9D8B030D-6E8A-4147-A177-3AD203B41FA5}">
                      <a16:colId xmlns:a16="http://schemas.microsoft.com/office/drawing/2014/main" val="3184157999"/>
                    </a:ext>
                  </a:extLst>
                </a:gridCol>
                <a:gridCol w="389858">
                  <a:extLst>
                    <a:ext uri="{9D8B030D-6E8A-4147-A177-3AD203B41FA5}">
                      <a16:colId xmlns:a16="http://schemas.microsoft.com/office/drawing/2014/main" val="2418674694"/>
                    </a:ext>
                  </a:extLst>
                </a:gridCol>
              </a:tblGrid>
              <a:tr h="279415">
                <a:tc rowSpan="2">
                  <a:txBody>
                    <a:bodyPr/>
                    <a:lstStyle/>
                    <a:p>
                      <a:pPr marL="114300" indent="0" algn="l"/>
                      <a:r>
                        <a:rPr lang="en-US" sz="1200" b="1" dirty="0">
                          <a:solidFill>
                            <a:schemeClr val="bg1"/>
                          </a:solidFill>
                          <a:latin typeface="Century Gothic" panose="020B0502020202020204" pitchFamily="34" charset="0"/>
                        </a:rPr>
                        <a:t>MILESTONE / ACTIVITY</a:t>
                      </a: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rowSpan="2">
                  <a:txBody>
                    <a:bodyPr/>
                    <a:lstStyle/>
                    <a:p>
                      <a:pPr algn="ctr"/>
                      <a:r>
                        <a:rPr lang="en-US" sz="1200" b="1" kern="1200" dirty="0">
                          <a:solidFill>
                            <a:schemeClr val="bg1"/>
                          </a:solidFill>
                          <a:latin typeface="Century Gothic" panose="020B0502020202020204" pitchFamily="34" charset="0"/>
                          <a:ea typeface="+mn-ea"/>
                          <a:cs typeface="+mn-cs"/>
                        </a:rPr>
                        <a:t>START DATE</a:t>
                      </a: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rowSpan="2">
                  <a:txBody>
                    <a:bodyPr/>
                    <a:lstStyle/>
                    <a:p>
                      <a:pPr algn="ctr"/>
                      <a:r>
                        <a:rPr lang="en-US" sz="1200" b="1" kern="1200" dirty="0">
                          <a:solidFill>
                            <a:schemeClr val="bg1"/>
                          </a:solidFill>
                          <a:latin typeface="Century Gothic" panose="020B0502020202020204" pitchFamily="34" charset="0"/>
                          <a:ea typeface="+mn-ea"/>
                          <a:cs typeface="+mn-cs"/>
                        </a:rPr>
                        <a:t>END DATE</a:t>
                      </a:r>
                    </a:p>
                  </a:txBody>
                  <a:tcPr marL="36000" marR="36000" marT="45690" marB="4569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gridSpan="17">
                  <a:txBody>
                    <a:bodyPr/>
                    <a:lstStyle/>
                    <a:p>
                      <a:pPr marL="0" indent="0" algn="ctr"/>
                      <a:r>
                        <a:rPr lang="en-US" sz="1200" b="1" dirty="0">
                          <a:solidFill>
                            <a:schemeClr val="bg1"/>
                          </a:solidFill>
                          <a:latin typeface="Century Gothic" panose="020B0502020202020204" pitchFamily="34" charset="0"/>
                        </a:rPr>
                        <a:t>WEEK / MONTH / PERIOD / QUARTER / YEAR / ETC.</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hMerge="1">
                  <a:txBody>
                    <a:bodyPr/>
                    <a:lstStyle/>
                    <a:p>
                      <a:pPr algn="ctr"/>
                      <a:endParaRPr lang="en-US" sz="800" b="1" dirty="0">
                        <a:solidFill>
                          <a:schemeClr val="bg1"/>
                        </a:solidFill>
                        <a:latin typeface="Lucida Sans" panose="020B0602030504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7F5C86"/>
                    </a:solidFill>
                  </a:tcPr>
                </a:tc>
                <a:tc hMerge="1">
                  <a:txBody>
                    <a:bodyPr/>
                    <a:lstStyle/>
                    <a:p>
                      <a:pPr algn="ctr"/>
                      <a:endParaRPr lang="en-US" sz="800" b="1" dirty="0">
                        <a:solidFill>
                          <a:schemeClr val="bg1"/>
                        </a:solidFill>
                        <a:latin typeface="Lucida Sans" panose="020B0602030504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7F5C86"/>
                    </a:solidFill>
                  </a:tcPr>
                </a:tc>
                <a:tc hMerge="1">
                  <a:txBody>
                    <a:bodyPr/>
                    <a:lstStyle/>
                    <a:p>
                      <a:pPr algn="ctr"/>
                      <a:endParaRPr lang="en-US" sz="800" b="1" dirty="0">
                        <a:solidFill>
                          <a:schemeClr val="bg1"/>
                        </a:solidFill>
                        <a:latin typeface="Lucida Sans" panose="020B0602030504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7F5C86"/>
                    </a:solidFill>
                  </a:tcPr>
                </a:tc>
                <a:tc hMerge="1">
                  <a:txBody>
                    <a:bodyPr/>
                    <a:lstStyle/>
                    <a:p>
                      <a:pPr algn="ctr"/>
                      <a:endParaRPr lang="en-US" sz="800" b="1" dirty="0">
                        <a:solidFill>
                          <a:schemeClr val="bg1"/>
                        </a:solidFill>
                        <a:latin typeface="Lucida Sans" panose="020B0602030504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7F5C86"/>
                    </a:solidFill>
                  </a:tcPr>
                </a:tc>
                <a:tc hMerge="1">
                  <a:txBody>
                    <a:bodyPr/>
                    <a:lstStyle/>
                    <a:p>
                      <a:pPr algn="ctr"/>
                      <a:endParaRPr lang="en-US" sz="800" b="1" dirty="0">
                        <a:solidFill>
                          <a:schemeClr val="bg1"/>
                        </a:solidFill>
                        <a:latin typeface="Lucida Sans" panose="020B0602030504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7F5C86"/>
                    </a:solidFill>
                  </a:tcPr>
                </a:tc>
                <a:tc hMerge="1">
                  <a:txBody>
                    <a:bodyPr/>
                    <a:lstStyle/>
                    <a:p>
                      <a:pPr algn="ctr"/>
                      <a:endParaRPr lang="en-US" sz="800" b="1" dirty="0">
                        <a:solidFill>
                          <a:schemeClr val="bg1"/>
                        </a:solidFill>
                        <a:latin typeface="Lucida Sans" panose="020B0602030504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7F5C86"/>
                    </a:solidFill>
                  </a:tcPr>
                </a:tc>
                <a:tc hMerge="1">
                  <a:txBody>
                    <a:bodyPr/>
                    <a:lstStyle/>
                    <a:p>
                      <a:pPr algn="ctr"/>
                      <a:endParaRPr lang="en-US" sz="800" b="1" dirty="0">
                        <a:solidFill>
                          <a:schemeClr val="bg1"/>
                        </a:solidFill>
                        <a:latin typeface="Lucida Sans" panose="020B0602030504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7F5C86"/>
                    </a:solidFill>
                  </a:tcPr>
                </a:tc>
                <a:tc hMerge="1">
                  <a:txBody>
                    <a:bodyPr/>
                    <a:lstStyle/>
                    <a:p>
                      <a:pPr algn="ctr"/>
                      <a:endParaRPr lang="en-US" sz="800" b="1" dirty="0">
                        <a:solidFill>
                          <a:schemeClr val="bg1"/>
                        </a:solidFill>
                        <a:latin typeface="Lucida Sans" panose="020B0602030504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7F5C86"/>
                    </a:solidFill>
                  </a:tcPr>
                </a:tc>
                <a:tc hMerge="1">
                  <a:txBody>
                    <a:bodyPr/>
                    <a:lstStyle/>
                    <a:p>
                      <a:pPr algn="ctr"/>
                      <a:endParaRPr lang="en-US" sz="800" b="1" dirty="0">
                        <a:solidFill>
                          <a:schemeClr val="bg1"/>
                        </a:solidFill>
                        <a:latin typeface="Lucida Sans" panose="020B0602030504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7F5C86"/>
                    </a:solidFill>
                  </a:tcPr>
                </a:tc>
                <a:tc hMerge="1">
                  <a:txBody>
                    <a:bodyPr/>
                    <a:lstStyle/>
                    <a:p>
                      <a:pPr algn="ctr"/>
                      <a:endParaRPr lang="en-US" sz="800" b="1" dirty="0">
                        <a:solidFill>
                          <a:schemeClr val="bg1"/>
                        </a:solidFill>
                        <a:latin typeface="Lucida Sans" panose="020B0602030504020204" pitchFamily="34" charset="0"/>
                      </a:endParaRPr>
                    </a:p>
                  </a:txBody>
                  <a:tcPr marL="0" marR="0" marT="0" marB="0" anchor="ctr">
                    <a:lnL w="12700" cap="flat" cmpd="sng" algn="ctr">
                      <a:solidFill>
                        <a:schemeClr val="bg1"/>
                      </a:solidFill>
                      <a:prstDash val="solid"/>
                      <a:round/>
                      <a:headEnd type="none" w="med" len="med"/>
                      <a:tailEnd type="none" w="med" len="med"/>
                    </a:lnL>
                    <a:solidFill>
                      <a:srgbClr val="7F5C86"/>
                    </a:solidFill>
                  </a:tcPr>
                </a:tc>
                <a:tc hMerge="1">
                  <a:txBody>
                    <a:bodyPr/>
                    <a:lstStyle/>
                    <a:p>
                      <a:pPr algn="ctr"/>
                      <a:endParaRPr lang="en-US" sz="800" b="1" dirty="0">
                        <a:solidFill>
                          <a:schemeClr val="bg1"/>
                        </a:solidFill>
                        <a:latin typeface="Lucida Sans" panose="020B0602030504020204" pitchFamily="34" charset="0"/>
                      </a:endParaRPr>
                    </a:p>
                  </a:txBody>
                  <a:tcPr marL="0" marR="0" marT="0" marB="0" anchor="ctr">
                    <a:solidFill>
                      <a:srgbClr val="7F5C86"/>
                    </a:solidFill>
                  </a:tcPr>
                </a:tc>
                <a:tc hMerge="1">
                  <a:txBody>
                    <a:bodyPr/>
                    <a:lstStyle/>
                    <a:p>
                      <a:pPr algn="ctr"/>
                      <a:endParaRPr lang="en-US" sz="800" b="1" dirty="0">
                        <a:solidFill>
                          <a:schemeClr val="bg1"/>
                        </a:solidFill>
                        <a:latin typeface="Lucida Sans" panose="020B0602030504020204" pitchFamily="34" charset="0"/>
                      </a:endParaRPr>
                    </a:p>
                  </a:txBody>
                  <a:tcPr marL="0" marR="0" marT="0" marB="0" anchor="ctr">
                    <a:solidFill>
                      <a:srgbClr val="7F5C86"/>
                    </a:solidFill>
                  </a:tcPr>
                </a:tc>
                <a:tc hMerge="1">
                  <a:txBody>
                    <a:bodyPr/>
                    <a:lstStyle/>
                    <a:p>
                      <a:pPr algn="ctr"/>
                      <a:endParaRPr lang="en-US" sz="800" b="1" dirty="0">
                        <a:solidFill>
                          <a:schemeClr val="bg1"/>
                        </a:solidFill>
                        <a:latin typeface="Lucida Sans" panose="020B0602030504020204" pitchFamily="34" charset="0"/>
                      </a:endParaRPr>
                    </a:p>
                  </a:txBody>
                  <a:tcPr marL="0" marR="0" marT="0" marB="0" anchor="ctr">
                    <a:solidFill>
                      <a:srgbClr val="7F5C86"/>
                    </a:solidFill>
                  </a:tcPr>
                </a:tc>
                <a:tc hMerge="1">
                  <a:txBody>
                    <a:bodyPr/>
                    <a:lstStyle/>
                    <a:p>
                      <a:pPr algn="ctr"/>
                      <a:endParaRPr lang="en-US" sz="800" b="1" dirty="0">
                        <a:solidFill>
                          <a:schemeClr val="bg1"/>
                        </a:solidFill>
                        <a:latin typeface="Lucida Sans" panose="020B0602030504020204" pitchFamily="34" charset="0"/>
                      </a:endParaRPr>
                    </a:p>
                  </a:txBody>
                  <a:tcPr marL="0" marR="0" marT="0" marB="0" anchor="ctr">
                    <a:solidFill>
                      <a:srgbClr val="7F5C86"/>
                    </a:solidFill>
                  </a:tcPr>
                </a:tc>
                <a:tc hMerge="1">
                  <a:txBody>
                    <a:bodyPr/>
                    <a:lstStyle/>
                    <a:p>
                      <a:pPr algn="ctr"/>
                      <a:endParaRPr lang="en-US" sz="800" b="1" dirty="0">
                        <a:solidFill>
                          <a:schemeClr val="bg1"/>
                        </a:solidFill>
                        <a:latin typeface="Lucida Sans" panose="020B0602030504020204" pitchFamily="34" charset="0"/>
                      </a:endParaRPr>
                    </a:p>
                  </a:txBody>
                  <a:tcPr marL="0" marR="0" marT="0" marB="0" anchor="ctr">
                    <a:solidFill>
                      <a:srgbClr val="7F5C86"/>
                    </a:solidFill>
                  </a:tcPr>
                </a:tc>
                <a:tc hMerge="1">
                  <a:txBody>
                    <a:bodyPr/>
                    <a:lstStyle/>
                    <a:p>
                      <a:pPr algn="ctr"/>
                      <a:endParaRPr lang="en-US" sz="800" b="1" dirty="0">
                        <a:solidFill>
                          <a:schemeClr val="bg1"/>
                        </a:solidFill>
                        <a:latin typeface="Lucida Sans" panose="020B0602030504020204" pitchFamily="34" charset="0"/>
                      </a:endParaRPr>
                    </a:p>
                  </a:txBody>
                  <a:tcPr marL="0" marR="0" marT="0" marB="0" anchor="ctr">
                    <a:solidFill>
                      <a:srgbClr val="7F5C86"/>
                    </a:solidFill>
                  </a:tcPr>
                </a:tc>
                <a:extLst>
                  <a:ext uri="{0D108BD9-81ED-4DB2-BD59-A6C34878D82A}">
                    <a16:rowId xmlns:a16="http://schemas.microsoft.com/office/drawing/2014/main" val="3218613814"/>
                  </a:ext>
                </a:extLst>
              </a:tr>
              <a:tr h="279415">
                <a:tc vMerge="1">
                  <a:txBody>
                    <a:bodyPr/>
                    <a:lstStyle/>
                    <a:p>
                      <a:pPr algn="l"/>
                      <a:endParaRPr lang="en-US" sz="800" b="1" dirty="0">
                        <a:solidFill>
                          <a:schemeClr val="bg1"/>
                        </a:solidFill>
                        <a:latin typeface="Lucida Sans" panose="020B0602030504020204" pitchFamily="34" charset="0"/>
                      </a:endParaRPr>
                    </a:p>
                  </a:txBody>
                  <a:tcPr marL="36000" marR="36000" marT="45690" marB="4569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7F5C86"/>
                    </a:solidFill>
                  </a:tcPr>
                </a:tc>
                <a:tc vMerge="1">
                  <a:txBody>
                    <a:bodyPr/>
                    <a:lstStyle/>
                    <a:p>
                      <a:pPr algn="l"/>
                      <a:endParaRPr lang="en-US" sz="800" b="1" kern="1200" dirty="0">
                        <a:solidFill>
                          <a:schemeClr val="bg1"/>
                        </a:solidFill>
                        <a:latin typeface="Lucida Sans" panose="020B0602030504020204" pitchFamily="34" charset="0"/>
                        <a:ea typeface="+mn-ea"/>
                        <a:cs typeface="+mn-cs"/>
                      </a:endParaRPr>
                    </a:p>
                  </a:txBody>
                  <a:tcPr marL="36000" marR="36000" marT="45690" marB="4569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7F5C86"/>
                    </a:solidFill>
                  </a:tcPr>
                </a:tc>
                <a:tc vMerge="1">
                  <a:txBody>
                    <a:bodyPr/>
                    <a:lstStyle/>
                    <a:p>
                      <a:pPr algn="l"/>
                      <a:endParaRPr lang="en-US" sz="800" b="1" kern="1200" dirty="0">
                        <a:solidFill>
                          <a:schemeClr val="bg1"/>
                        </a:solidFill>
                        <a:latin typeface="Lucida Sans" panose="020B0602030504020204" pitchFamily="34" charset="0"/>
                        <a:ea typeface="+mn-ea"/>
                        <a:cs typeface="+mn-cs"/>
                      </a:endParaRPr>
                    </a:p>
                  </a:txBody>
                  <a:tcPr marL="36000" marR="36000" marT="45690" marB="4569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7F5C86"/>
                    </a:solidFill>
                  </a:tcPr>
                </a:tc>
                <a:tc>
                  <a:txBody>
                    <a:bodyPr/>
                    <a:lstStyle/>
                    <a:p>
                      <a:pPr marL="0" indent="0" algn="ctr"/>
                      <a:r>
                        <a:rPr lang="en-US" sz="1200" b="1" dirty="0">
                          <a:solidFill>
                            <a:schemeClr val="bg1"/>
                          </a:solidFill>
                          <a:latin typeface="Century Gothic" panose="020B0502020202020204" pitchFamily="34" charset="0"/>
                        </a:rPr>
                        <a:t>1</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60000"/>
                        <a:lumOff val="40000"/>
                      </a:schemeClr>
                    </a:solidFill>
                  </a:tcPr>
                </a:tc>
                <a:tc>
                  <a:txBody>
                    <a:bodyPr/>
                    <a:lstStyle/>
                    <a:p>
                      <a:pPr algn="ctr"/>
                      <a:r>
                        <a:rPr lang="en-US" sz="1200" b="1" dirty="0">
                          <a:solidFill>
                            <a:schemeClr val="bg1"/>
                          </a:solidFill>
                          <a:latin typeface="Century Gothic" panose="020B0502020202020204" pitchFamily="34" charset="0"/>
                        </a:rPr>
                        <a:t>2</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algn="ctr"/>
                      <a:r>
                        <a:rPr lang="en-US" sz="1200" b="1" dirty="0">
                          <a:solidFill>
                            <a:schemeClr val="bg1"/>
                          </a:solidFill>
                          <a:latin typeface="Century Gothic" panose="020B0502020202020204" pitchFamily="34" charset="0"/>
                        </a:rPr>
                        <a:t>3</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tc>
                  <a:txBody>
                    <a:bodyPr/>
                    <a:lstStyle/>
                    <a:p>
                      <a:pPr algn="ctr"/>
                      <a:r>
                        <a:rPr lang="en-US" sz="1200" b="1" dirty="0">
                          <a:solidFill>
                            <a:schemeClr val="bg1"/>
                          </a:solidFill>
                          <a:latin typeface="Century Gothic" panose="020B0502020202020204" pitchFamily="34" charset="0"/>
                        </a:rPr>
                        <a:t>4</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algn="ctr"/>
                      <a:r>
                        <a:rPr lang="en-US" sz="1200" b="1" dirty="0">
                          <a:solidFill>
                            <a:schemeClr val="bg1"/>
                          </a:solidFill>
                          <a:latin typeface="Century Gothic" panose="020B0502020202020204" pitchFamily="34" charset="0"/>
                        </a:rPr>
                        <a:t>5</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60000"/>
                        <a:lumOff val="40000"/>
                      </a:schemeClr>
                    </a:solidFill>
                  </a:tcPr>
                </a:tc>
                <a:tc>
                  <a:txBody>
                    <a:bodyPr/>
                    <a:lstStyle/>
                    <a:p>
                      <a:pPr algn="ctr"/>
                      <a:r>
                        <a:rPr lang="en-US" sz="1200" b="1" dirty="0">
                          <a:solidFill>
                            <a:schemeClr val="bg1"/>
                          </a:solidFill>
                          <a:latin typeface="Century Gothic" panose="020B0502020202020204" pitchFamily="34" charset="0"/>
                        </a:rPr>
                        <a:t>6</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algn="ctr"/>
                      <a:r>
                        <a:rPr lang="en-US" sz="1200" b="1" dirty="0">
                          <a:solidFill>
                            <a:schemeClr val="bg1"/>
                          </a:solidFill>
                          <a:latin typeface="Century Gothic" panose="020B0502020202020204" pitchFamily="34" charset="0"/>
                        </a:rPr>
                        <a:t>7</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tc>
                  <a:txBody>
                    <a:bodyPr/>
                    <a:lstStyle/>
                    <a:p>
                      <a:pPr algn="ctr"/>
                      <a:r>
                        <a:rPr lang="en-US" sz="1200" b="1" dirty="0">
                          <a:solidFill>
                            <a:schemeClr val="bg1"/>
                          </a:solidFill>
                          <a:latin typeface="Century Gothic" panose="020B0502020202020204" pitchFamily="34" charset="0"/>
                        </a:rPr>
                        <a:t>8</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algn="ctr"/>
                      <a:r>
                        <a:rPr lang="en-US" sz="1200" b="1" dirty="0">
                          <a:solidFill>
                            <a:schemeClr val="bg1"/>
                          </a:solidFill>
                          <a:latin typeface="Century Gothic" panose="020B0502020202020204" pitchFamily="34" charset="0"/>
                        </a:rPr>
                        <a:t>9</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60000"/>
                        <a:lumOff val="40000"/>
                      </a:schemeClr>
                    </a:solidFill>
                  </a:tcPr>
                </a:tc>
                <a:tc>
                  <a:txBody>
                    <a:bodyPr/>
                    <a:lstStyle/>
                    <a:p>
                      <a:pPr algn="ctr"/>
                      <a:r>
                        <a:rPr lang="en-US" sz="1200" b="1" dirty="0">
                          <a:solidFill>
                            <a:schemeClr val="bg1"/>
                          </a:solidFill>
                          <a:latin typeface="Century Gothic" panose="020B0502020202020204" pitchFamily="34" charset="0"/>
                        </a:rPr>
                        <a:t>10</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algn="ctr"/>
                      <a:r>
                        <a:rPr lang="en-US" sz="1200" b="1" dirty="0">
                          <a:solidFill>
                            <a:schemeClr val="bg1"/>
                          </a:solidFill>
                          <a:latin typeface="Century Gothic" panose="020B0502020202020204" pitchFamily="34" charset="0"/>
                        </a:rPr>
                        <a:t>11</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tc>
                  <a:txBody>
                    <a:bodyPr/>
                    <a:lstStyle/>
                    <a:p>
                      <a:pPr algn="ctr"/>
                      <a:r>
                        <a:rPr lang="en-US" sz="1200" b="1" dirty="0">
                          <a:solidFill>
                            <a:schemeClr val="bg1"/>
                          </a:solidFill>
                          <a:latin typeface="Century Gothic" panose="020B0502020202020204" pitchFamily="34" charset="0"/>
                        </a:rPr>
                        <a:t>12</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algn="ctr"/>
                      <a:r>
                        <a:rPr lang="en-US" sz="1200" b="1" dirty="0">
                          <a:solidFill>
                            <a:schemeClr val="bg1"/>
                          </a:solidFill>
                          <a:latin typeface="Century Gothic" panose="020B0502020202020204" pitchFamily="34" charset="0"/>
                        </a:rPr>
                        <a:t>13</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60000"/>
                        <a:lumOff val="40000"/>
                      </a:schemeClr>
                    </a:solidFill>
                  </a:tcPr>
                </a:tc>
                <a:tc>
                  <a:txBody>
                    <a:bodyPr/>
                    <a:lstStyle/>
                    <a:p>
                      <a:pPr algn="ctr"/>
                      <a:r>
                        <a:rPr lang="en-US" sz="1200" b="1" dirty="0">
                          <a:solidFill>
                            <a:schemeClr val="bg1"/>
                          </a:solidFill>
                          <a:latin typeface="Century Gothic" panose="020B0502020202020204" pitchFamily="34" charset="0"/>
                        </a:rPr>
                        <a:t>14</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algn="ctr"/>
                      <a:r>
                        <a:rPr lang="en-US" sz="1200" b="1" dirty="0">
                          <a:solidFill>
                            <a:schemeClr val="bg1"/>
                          </a:solidFill>
                          <a:latin typeface="Century Gothic" panose="020B0502020202020204" pitchFamily="34" charset="0"/>
                        </a:rPr>
                        <a:t>15</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tc>
                  <a:txBody>
                    <a:bodyPr/>
                    <a:lstStyle/>
                    <a:p>
                      <a:pPr algn="ctr"/>
                      <a:r>
                        <a:rPr lang="en-US" sz="1200" b="1" dirty="0">
                          <a:solidFill>
                            <a:schemeClr val="bg1"/>
                          </a:solidFill>
                          <a:latin typeface="Century Gothic" panose="020B0502020202020204" pitchFamily="34" charset="0"/>
                        </a:rPr>
                        <a:t>16</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algn="ctr"/>
                      <a:r>
                        <a:rPr lang="en-US" sz="1200" b="1" dirty="0">
                          <a:solidFill>
                            <a:schemeClr val="bg1"/>
                          </a:solidFill>
                          <a:latin typeface="Century Gothic" panose="020B0502020202020204" pitchFamily="34" charset="0"/>
                        </a:rPr>
                        <a:t>17</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289754">
                <a:tc>
                  <a:txBody>
                    <a:bodyPr/>
                    <a:lstStyle/>
                    <a:p>
                      <a:pPr marL="114300" indent="0">
                        <a:buFont typeface="Arial" panose="020B0604020202020204" pitchFamily="34" charset="0"/>
                        <a:buNone/>
                      </a:pPr>
                      <a:endParaRPr lang="en-US" sz="1200" b="0" i="0" dirty="0">
                        <a:solidFill>
                          <a:schemeClr val="tx1"/>
                        </a:solidFill>
                        <a:latin typeface="Century Gothic" panose="020B0502020202020204" pitchFamily="34" charset="0"/>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C000"/>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89754">
                <a:tc>
                  <a:txBody>
                    <a:bodyPr/>
                    <a:lstStyle/>
                    <a:p>
                      <a:pPr marL="114300" lvl="1" indent="0" algn="l" defTabSz="914400" rtl="0" eaLnBrk="1" latinLnBrk="0" hangingPunct="1">
                        <a:buFont typeface="Arial" panose="020B0604020202020204" pitchFamily="34" charset="0"/>
                        <a:buNone/>
                      </a:pPr>
                      <a:endParaRPr lang="en-US" sz="1200" b="1"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Arial" panose="020B0604020202020204" pitchFamily="34" charset="0"/>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2D050"/>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2D050"/>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2D050"/>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89754">
                <a:tc>
                  <a:txBody>
                    <a:bodyPr/>
                    <a:lstStyle/>
                    <a:p>
                      <a:pPr marL="114300" lvl="1" indent="0" algn="l"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B0F0"/>
                    </a:solidFill>
                  </a:tcPr>
                </a:tc>
                <a:tc>
                  <a:txBody>
                    <a:bodyPr/>
                    <a:lstStyle/>
                    <a:p>
                      <a:pPr marL="0" indent="0" algn="ctr">
                        <a:buFont typeface="Arial" panose="020B0604020202020204" pitchFamily="34" charset="0"/>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289754">
                <a:tc>
                  <a:txBody>
                    <a:bodyPr/>
                    <a:lstStyle/>
                    <a:p>
                      <a:pPr marL="114300" lvl="1" indent="0" algn="l"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B0F0"/>
                    </a:solidFill>
                  </a:tcPr>
                </a:tc>
                <a:tc>
                  <a:txBody>
                    <a:bodyPr/>
                    <a:lstStyle/>
                    <a:p>
                      <a:pPr marL="0" indent="0" algn="ctr">
                        <a:buFont typeface="Arial" panose="020B0604020202020204" pitchFamily="34" charset="0"/>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289754">
                <a:tc>
                  <a:txBody>
                    <a:bodyPr/>
                    <a:lstStyle/>
                    <a:p>
                      <a:pPr marL="114300" lvl="1" indent="0" algn="l"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Arial" panose="020B0604020202020204" pitchFamily="34" charset="0"/>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B050"/>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B050"/>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289754">
                <a:tc>
                  <a:txBody>
                    <a:bodyPr/>
                    <a:lstStyle/>
                    <a:p>
                      <a:pPr marL="114300" lvl="1" indent="0" algn="l"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marR="0" lvl="1"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B050"/>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B050"/>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289754">
                <a:tc>
                  <a:txBody>
                    <a:bodyPr/>
                    <a:lstStyle/>
                    <a:p>
                      <a:pPr marL="114300" lvl="1" indent="0" algn="l"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B050"/>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B050"/>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289754">
                <a:tc>
                  <a:txBody>
                    <a:bodyPr/>
                    <a:lstStyle/>
                    <a:p>
                      <a:pPr marL="114300" lvl="1" indent="0" algn="l"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B050"/>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B050"/>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289754">
                <a:tc>
                  <a:txBody>
                    <a:bodyPr/>
                    <a:lstStyle/>
                    <a:p>
                      <a:pPr marL="114300" lvl="1" indent="0" algn="l"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B0F0"/>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B0F0"/>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B0F0"/>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B0F0"/>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B0F0"/>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B0F0"/>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B0F0"/>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r h="289754">
                <a:tc>
                  <a:txBody>
                    <a:bodyPr/>
                    <a:lstStyle/>
                    <a:p>
                      <a:pPr marL="114300" lvl="1" indent="0" algn="l"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70C0"/>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10"/>
                  </a:ext>
                </a:extLst>
              </a:tr>
              <a:tr h="289754">
                <a:tc>
                  <a:txBody>
                    <a:bodyPr/>
                    <a:lstStyle/>
                    <a:p>
                      <a:pPr marL="114300" lvl="1" indent="0" algn="l"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70C0"/>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11"/>
                  </a:ext>
                </a:extLst>
              </a:tr>
              <a:tr h="289754">
                <a:tc>
                  <a:txBody>
                    <a:bodyPr/>
                    <a:lstStyle/>
                    <a:p>
                      <a:pPr marL="114300" lvl="1" indent="0" algn="l"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70C0"/>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12"/>
                  </a:ext>
                </a:extLst>
              </a:tr>
              <a:tr h="289754">
                <a:tc>
                  <a:txBody>
                    <a:bodyPr/>
                    <a:lstStyle/>
                    <a:p>
                      <a:pPr marL="114300" lvl="1" indent="0" algn="l"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70C0"/>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13"/>
                  </a:ext>
                </a:extLst>
              </a:tr>
              <a:tr h="289754">
                <a:tc>
                  <a:txBody>
                    <a:bodyPr/>
                    <a:lstStyle/>
                    <a:p>
                      <a:pPr marL="114300" lvl="1" indent="0" algn="l"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70C0"/>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14"/>
                  </a:ext>
                </a:extLst>
              </a:tr>
              <a:tr h="289754">
                <a:tc>
                  <a:txBody>
                    <a:bodyPr/>
                    <a:lstStyle/>
                    <a:p>
                      <a:pPr marL="114300" lvl="1" indent="0" algn="l"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70C0"/>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15"/>
                  </a:ext>
                </a:extLst>
              </a:tr>
              <a:tr h="289754">
                <a:tc>
                  <a:txBody>
                    <a:bodyPr/>
                    <a:lstStyle/>
                    <a:p>
                      <a:pPr marL="114300" lvl="1" indent="0" algn="l"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70C0"/>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16"/>
                  </a:ext>
                </a:extLst>
              </a:tr>
              <a:tr h="289754">
                <a:tc>
                  <a:txBody>
                    <a:bodyPr/>
                    <a:lstStyle/>
                    <a:p>
                      <a:pPr marL="1143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17"/>
                  </a:ext>
                </a:extLst>
              </a:tr>
              <a:tr h="289754">
                <a:tc>
                  <a:txBody>
                    <a:bodyPr/>
                    <a:lstStyle/>
                    <a:p>
                      <a:pPr marL="114300" lvl="1" indent="0" algn="l"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lvl="1" indent="0" algn="ctr" defTabSz="914400" rtl="0" eaLnBrk="1" latinLnBrk="0" hangingPunct="1">
                        <a:buFont typeface="Arial" panose="020B0604020202020204" pitchFamily="34" charset="0"/>
                        <a:buNone/>
                      </a:pPr>
                      <a:endParaRPr lang="en-US" sz="1200" b="0" i="0" kern="1200" dirty="0">
                        <a:solidFill>
                          <a:schemeClr val="tx1"/>
                        </a:solidFill>
                        <a:latin typeface="Century Gothic" panose="020B0502020202020204" pitchFamily="34" charset="0"/>
                        <a:ea typeface="+mn-ea"/>
                        <a:cs typeface="+mn-cs"/>
                      </a:endParaRPr>
                    </a:p>
                  </a:txBody>
                  <a:tcPr marL="36000" marR="36000" marT="45690" marB="4569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indent="0" algn="ctr">
                        <a:buFont typeface="Wingdings" pitchFamily="2" charset="2"/>
                        <a:buNone/>
                      </a:pPr>
                      <a:endParaRPr lang="en-US" sz="1200" b="0" i="0" baseline="0" dirty="0">
                        <a:solidFill>
                          <a:schemeClr val="tx1"/>
                        </a:solidFill>
                        <a:latin typeface="Century Gothic" panose="020B0502020202020204" pitchFamily="34" charset="0"/>
                      </a:endParaRPr>
                    </a:p>
                  </a:txBody>
                  <a:tcPr marL="91450" marR="91450" marT="45690" marB="4569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18"/>
                  </a:ext>
                </a:extLst>
              </a:tr>
            </a:tbl>
          </a:graphicData>
        </a:graphic>
      </p:graphicFrame>
    </p:spTree>
    <p:extLst>
      <p:ext uri="{BB962C8B-B14F-4D97-AF65-F5344CB8AC3E}">
        <p14:creationId xmlns:p14="http://schemas.microsoft.com/office/powerpoint/2010/main" val="20058699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85704FB2-21BB-8D44-AC07-AF228E40B331}"/>
              </a:ext>
            </a:extLst>
          </p:cNvPr>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0" name="TextBox 9">
            <a:extLst>
              <a:ext uri="{FF2B5EF4-FFF2-40B4-BE49-F238E27FC236}">
                <a16:creationId xmlns:a16="http://schemas.microsoft.com/office/drawing/2014/main" id="{591C4F87-A976-1E4C-B38C-19D02E42CE4B}"/>
              </a:ext>
            </a:extLst>
          </p:cNvPr>
          <p:cNvSpPr txBox="1"/>
          <p:nvPr/>
        </p:nvSpPr>
        <p:spPr>
          <a:xfrm>
            <a:off x="5863533" y="6477000"/>
            <a:ext cx="6201508" cy="369332"/>
          </a:xfrm>
          <a:prstGeom prst="rect">
            <a:avLst/>
          </a:prstGeom>
          <a:noFill/>
        </p:spPr>
        <p:txBody>
          <a:bodyPr wrap="square" rtlCol="0">
            <a:spAutoFit/>
          </a:bodyPr>
          <a:lstStyle/>
          <a:p>
            <a:pPr algn="r"/>
            <a:r>
              <a:rPr lang="en-US" dirty="0">
                <a:solidFill>
                  <a:schemeClr val="accent1"/>
                </a:solidFill>
                <a:latin typeface="Century Gothic" panose="020B0502020202020204" pitchFamily="34" charset="0"/>
                <a:ea typeface="Arial" charset="0"/>
                <a:cs typeface="Arial" charset="0"/>
              </a:rPr>
              <a:t>SUMMARY</a:t>
            </a:r>
          </a:p>
        </p:txBody>
      </p:sp>
      <p:sp>
        <p:nvSpPr>
          <p:cNvPr id="11" name="TextBox 10">
            <a:extLst>
              <a:ext uri="{FF2B5EF4-FFF2-40B4-BE49-F238E27FC236}">
                <a16:creationId xmlns:a16="http://schemas.microsoft.com/office/drawing/2014/main" id="{6047BEA3-34EC-FB46-91E8-5C64600DE54C}"/>
              </a:ext>
            </a:extLst>
          </p:cNvPr>
          <p:cNvSpPr txBox="1"/>
          <p:nvPr/>
        </p:nvSpPr>
        <p:spPr>
          <a:xfrm>
            <a:off x="243840" y="228600"/>
            <a:ext cx="11554439" cy="2277547"/>
          </a:xfrm>
          <a:prstGeom prst="rect">
            <a:avLst/>
          </a:prstGeom>
          <a:noFill/>
        </p:spPr>
        <p:txBody>
          <a:bodyPr wrap="square" rtlCol="0">
            <a:spAutoFit/>
          </a:bodyPr>
          <a:lstStyle/>
          <a:p>
            <a:r>
              <a:rPr lang="en-US" sz="3200" dirty="0">
                <a:solidFill>
                  <a:schemeClr val="accent1"/>
                </a:solidFill>
                <a:latin typeface="Century Gothic" panose="020B0502020202020204" pitchFamily="34" charset="0"/>
              </a:rPr>
              <a:t>Summary</a:t>
            </a:r>
          </a:p>
          <a:p>
            <a:endParaRPr lang="en-US" sz="2800" b="1" dirty="0">
              <a:latin typeface="Century Gothic" panose="020B0502020202020204" pitchFamily="34" charset="0"/>
            </a:endParaRPr>
          </a:p>
          <a:p>
            <a:pPr marL="914400" lvl="1" indent="-457200">
              <a:buFont typeface="Arial" panose="020B0604020202020204" pitchFamily="34" charset="0"/>
              <a:buChar char="•"/>
            </a:pPr>
            <a:r>
              <a:rPr lang="en-US" dirty="0">
                <a:solidFill>
                  <a:schemeClr val="accent1"/>
                </a:solidFill>
                <a:latin typeface="Century Gothic" panose="020B0502020202020204" pitchFamily="34" charset="0"/>
              </a:rPr>
              <a:t>Summary of Business Case</a:t>
            </a:r>
          </a:p>
          <a:p>
            <a:pPr marL="914400" lvl="1" indent="-457200">
              <a:buFont typeface="Arial" panose="020B0604020202020204" pitchFamily="34" charset="0"/>
              <a:buChar char="•"/>
            </a:pPr>
            <a:endParaRPr lang="en-US" dirty="0">
              <a:solidFill>
                <a:schemeClr val="accent1"/>
              </a:solidFill>
              <a:latin typeface="Century Gothic" panose="020B0502020202020204" pitchFamily="34" charset="0"/>
            </a:endParaRPr>
          </a:p>
          <a:p>
            <a:pPr marL="914400" lvl="1" indent="-457200">
              <a:buFont typeface="Arial" panose="020B0604020202020204" pitchFamily="34" charset="0"/>
              <a:buChar char="•"/>
            </a:pPr>
            <a:r>
              <a:rPr lang="en-US" dirty="0">
                <a:solidFill>
                  <a:schemeClr val="accent1"/>
                </a:solidFill>
                <a:latin typeface="Century Gothic" panose="020B0502020202020204" pitchFamily="34" charset="0"/>
              </a:rPr>
              <a:t>Closing Statements</a:t>
            </a:r>
          </a:p>
          <a:p>
            <a:endParaRPr lang="en-US" sz="2800" b="1" dirty="0">
              <a:latin typeface="Century Gothic" panose="020B0502020202020204" pitchFamily="34" charset="0"/>
            </a:endParaRPr>
          </a:p>
        </p:txBody>
      </p:sp>
      <p:sp>
        <p:nvSpPr>
          <p:cNvPr id="2" name="TextBox 5">
            <a:extLst>
              <a:ext uri="{FF2B5EF4-FFF2-40B4-BE49-F238E27FC236}">
                <a16:creationId xmlns:a16="http://schemas.microsoft.com/office/drawing/2014/main" id="{D33EEC8C-F8F9-A85B-9DE8-F29588CF2F2D}"/>
              </a:ext>
            </a:extLst>
          </p:cNvPr>
          <p:cNvSpPr txBox="1"/>
          <p:nvPr/>
        </p:nvSpPr>
        <p:spPr>
          <a:xfrm>
            <a:off x="3047144" y="6477000"/>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19676463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82949040"/>
              </p:ext>
            </p:extLst>
          </p:nvPr>
        </p:nvGraphicFramePr>
        <p:xfrm>
          <a:off x="787790" y="1050352"/>
          <a:ext cx="10227213" cy="228369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28369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AC69C0F-C754-E844-85CB-CB90A2DC46DE}"/>
              </a:ext>
            </a:extLst>
          </p:cNvPr>
          <p:cNvSpPr txBox="1"/>
          <p:nvPr/>
        </p:nvSpPr>
        <p:spPr>
          <a:xfrm>
            <a:off x="412376" y="1308848"/>
            <a:ext cx="12586448" cy="5970865"/>
          </a:xfrm>
          <a:prstGeom prst="rect">
            <a:avLst/>
          </a:prstGeom>
          <a:noFill/>
        </p:spPr>
        <p:txBody>
          <a:bodyPr wrap="square" numCol="2" rtlCol="0">
            <a:spAutoFit/>
          </a:bodyPr>
          <a:lstStyle/>
          <a:p>
            <a:pPr>
              <a:spcAft>
                <a:spcPts val="1200"/>
              </a:spcAft>
            </a:pPr>
            <a:r>
              <a:rPr lang="en-US" dirty="0">
                <a:latin typeface="Century Gothic" panose="020B0502020202020204" pitchFamily="34" charset="0"/>
                <a:ea typeface="Arial" charset="0"/>
                <a:cs typeface="Arial" charset="0"/>
              </a:rPr>
              <a:t>Overview</a:t>
            </a:r>
          </a:p>
          <a:p>
            <a:pPr>
              <a:spcAft>
                <a:spcPts val="1200"/>
              </a:spcAft>
            </a:pPr>
            <a:r>
              <a:rPr lang="en-US" dirty="0">
                <a:latin typeface="Century Gothic" panose="020B0502020202020204" pitchFamily="34" charset="0"/>
                <a:ea typeface="Arial" charset="0"/>
                <a:cs typeface="Arial" charset="0"/>
              </a:rPr>
              <a:t>Problem Statement | Assumptions and Constraints</a:t>
            </a:r>
          </a:p>
          <a:p>
            <a:pPr>
              <a:spcAft>
                <a:spcPts val="1200"/>
              </a:spcAft>
            </a:pPr>
            <a:r>
              <a:rPr lang="en-US" dirty="0">
                <a:latin typeface="Century Gothic" panose="020B0502020202020204" pitchFamily="34" charset="0"/>
                <a:ea typeface="Arial" charset="0"/>
                <a:cs typeface="Arial" charset="0"/>
              </a:rPr>
              <a:t>Stakeholders</a:t>
            </a:r>
          </a:p>
          <a:p>
            <a:pPr>
              <a:spcAft>
                <a:spcPts val="1200"/>
              </a:spcAft>
            </a:pPr>
            <a:r>
              <a:rPr lang="en-US" dirty="0">
                <a:latin typeface="Century Gothic" panose="020B0502020202020204" pitchFamily="34" charset="0"/>
                <a:ea typeface="Arial" charset="0"/>
                <a:cs typeface="Arial" charset="0"/>
              </a:rPr>
              <a:t>Viable Option 1</a:t>
            </a:r>
          </a:p>
          <a:p>
            <a:pPr>
              <a:spcAft>
                <a:spcPts val="1200"/>
              </a:spcAft>
            </a:pPr>
            <a:r>
              <a:rPr lang="en-US" dirty="0">
                <a:latin typeface="Century Gothic" panose="020B0502020202020204" pitchFamily="34" charset="0"/>
                <a:ea typeface="Arial" charset="0"/>
                <a:cs typeface="Arial" charset="0"/>
              </a:rPr>
              <a:t>Viable Option 2</a:t>
            </a:r>
          </a:p>
          <a:p>
            <a:pPr>
              <a:spcAft>
                <a:spcPts val="1200"/>
              </a:spcAft>
            </a:pPr>
            <a:r>
              <a:rPr lang="en-US" dirty="0">
                <a:latin typeface="Century Gothic" panose="020B0502020202020204" pitchFamily="34" charset="0"/>
                <a:ea typeface="Arial" charset="0"/>
                <a:cs typeface="Arial" charset="0"/>
              </a:rPr>
              <a:t>Viable Option 3</a:t>
            </a:r>
          </a:p>
          <a:p>
            <a:pPr>
              <a:spcAft>
                <a:spcPts val="1200"/>
              </a:spcAft>
            </a:pPr>
            <a:r>
              <a:rPr lang="en-US" dirty="0">
                <a:latin typeface="Century Gothic" panose="020B0502020202020204" pitchFamily="34" charset="0"/>
                <a:ea typeface="Arial" charset="0"/>
                <a:cs typeface="Arial" charset="0"/>
              </a:rPr>
              <a:t>Comparison of Options</a:t>
            </a:r>
          </a:p>
          <a:p>
            <a:pPr>
              <a:spcAft>
                <a:spcPts val="1200"/>
              </a:spcAft>
            </a:pPr>
            <a:r>
              <a:rPr lang="en-US" dirty="0">
                <a:latin typeface="Century Gothic" panose="020B0502020202020204" pitchFamily="34" charset="0"/>
                <a:ea typeface="Arial" charset="0"/>
                <a:cs typeface="Arial" charset="0"/>
              </a:rPr>
              <a:t>Summary of Options by Stakeholder</a:t>
            </a:r>
          </a:p>
          <a:p>
            <a:pPr>
              <a:spcAft>
                <a:spcPts val="1200"/>
              </a:spcAft>
            </a:pPr>
            <a:r>
              <a:rPr lang="en-US" dirty="0">
                <a:latin typeface="Century Gothic" panose="020B0502020202020204" pitchFamily="34" charset="0"/>
                <a:ea typeface="Arial" charset="0"/>
                <a:cs typeface="Arial" charset="0"/>
              </a:rPr>
              <a:t>Risk Analysis | Grading Key</a:t>
            </a:r>
          </a:p>
          <a:p>
            <a:pPr>
              <a:spcAft>
                <a:spcPts val="1200"/>
              </a:spcAft>
            </a:pPr>
            <a:r>
              <a:rPr lang="en-US" dirty="0">
                <a:latin typeface="Century Gothic" panose="020B0502020202020204" pitchFamily="34" charset="0"/>
                <a:ea typeface="Arial" charset="0"/>
                <a:cs typeface="Arial" charset="0"/>
              </a:rPr>
              <a:t>Risk Analysis | Option 1</a:t>
            </a:r>
          </a:p>
          <a:p>
            <a:pPr>
              <a:spcAft>
                <a:spcPts val="1200"/>
              </a:spcAft>
            </a:pPr>
            <a:r>
              <a:rPr lang="en-US" dirty="0">
                <a:latin typeface="Century Gothic" panose="020B0502020202020204" pitchFamily="34" charset="0"/>
                <a:ea typeface="Arial" charset="0"/>
                <a:cs typeface="Arial" charset="0"/>
              </a:rPr>
              <a:t>Risk Analysis | Option 2</a:t>
            </a:r>
          </a:p>
          <a:p>
            <a:pPr>
              <a:spcAft>
                <a:spcPts val="1200"/>
              </a:spcAft>
            </a:pPr>
            <a:r>
              <a:rPr lang="en-US" dirty="0">
                <a:latin typeface="Century Gothic" panose="020B0502020202020204" pitchFamily="34" charset="0"/>
                <a:ea typeface="Arial" charset="0"/>
                <a:cs typeface="Arial" charset="0"/>
              </a:rPr>
              <a:t>Risk Analysis | Option 3</a:t>
            </a:r>
          </a:p>
          <a:p>
            <a:pPr>
              <a:spcAft>
                <a:spcPts val="1200"/>
              </a:spcAft>
            </a:pPr>
            <a:endParaRPr lang="en-US" dirty="0">
              <a:latin typeface="Century Gothic" panose="020B0502020202020204" pitchFamily="34" charset="0"/>
              <a:ea typeface="Arial" charset="0"/>
              <a:cs typeface="Arial" charset="0"/>
            </a:endParaRPr>
          </a:p>
          <a:p>
            <a:pPr>
              <a:spcAft>
                <a:spcPts val="1200"/>
              </a:spcAft>
            </a:pPr>
            <a:endParaRPr lang="en-US" dirty="0">
              <a:latin typeface="Century Gothic" panose="020B0502020202020204" pitchFamily="34" charset="0"/>
              <a:ea typeface="Arial" charset="0"/>
              <a:cs typeface="Arial" charset="0"/>
            </a:endParaRPr>
          </a:p>
          <a:p>
            <a:pPr>
              <a:spcAft>
                <a:spcPts val="1200"/>
              </a:spcAft>
            </a:pPr>
            <a:r>
              <a:rPr lang="en-US" dirty="0">
                <a:latin typeface="Century Gothic" panose="020B0502020202020204" pitchFamily="34" charset="0"/>
                <a:ea typeface="Arial" charset="0"/>
                <a:cs typeface="Arial" charset="0"/>
              </a:rPr>
              <a:t>Recommended Option</a:t>
            </a:r>
          </a:p>
          <a:p>
            <a:pPr>
              <a:spcAft>
                <a:spcPts val="1200"/>
              </a:spcAft>
            </a:pPr>
            <a:r>
              <a:rPr lang="en-US" dirty="0">
                <a:latin typeface="Century Gothic" panose="020B0502020202020204" pitchFamily="34" charset="0"/>
                <a:ea typeface="Arial" charset="0"/>
                <a:cs typeface="Arial" charset="0"/>
              </a:rPr>
              <a:t>Implementation Plan</a:t>
            </a:r>
          </a:p>
          <a:p>
            <a:pPr>
              <a:spcAft>
                <a:spcPts val="1200"/>
              </a:spcAft>
            </a:pPr>
            <a:r>
              <a:rPr lang="en-US" dirty="0">
                <a:latin typeface="Century Gothic" panose="020B0502020202020204" pitchFamily="34" charset="0"/>
                <a:ea typeface="Arial" charset="0"/>
                <a:cs typeface="Arial" charset="0"/>
              </a:rPr>
              <a:t>Project Management Framework</a:t>
            </a:r>
          </a:p>
          <a:p>
            <a:pPr>
              <a:spcAft>
                <a:spcPts val="1200"/>
              </a:spcAft>
            </a:pPr>
            <a:r>
              <a:rPr lang="en-US" dirty="0">
                <a:latin typeface="Century Gothic" panose="020B0502020202020204" pitchFamily="34" charset="0"/>
                <a:ea typeface="Arial" charset="0"/>
                <a:cs typeface="Arial" charset="0"/>
              </a:rPr>
              <a:t>Timeline | Milestones and Activities</a:t>
            </a:r>
          </a:p>
          <a:p>
            <a:pPr>
              <a:spcAft>
                <a:spcPts val="1200"/>
              </a:spcAft>
            </a:pPr>
            <a:r>
              <a:rPr lang="en-US" dirty="0">
                <a:latin typeface="Century Gothic" panose="020B0502020202020204" pitchFamily="34" charset="0"/>
                <a:ea typeface="Arial" charset="0"/>
                <a:cs typeface="Arial" charset="0"/>
              </a:rPr>
              <a:t>Summary</a:t>
            </a:r>
          </a:p>
          <a:p>
            <a:pPr>
              <a:spcAft>
                <a:spcPts val="1200"/>
              </a:spcAft>
            </a:pPr>
            <a:endParaRPr lang="en-US" dirty="0">
              <a:latin typeface="Century Gothic" panose="020B0502020202020204" pitchFamily="34" charset="0"/>
              <a:ea typeface="Arial" charset="0"/>
              <a:cs typeface="Arial" charset="0"/>
            </a:endParaRPr>
          </a:p>
          <a:p>
            <a:pPr>
              <a:spcAft>
                <a:spcPts val="1200"/>
              </a:spcAft>
            </a:pPr>
            <a:endParaRPr lang="en-US" dirty="0">
              <a:latin typeface="Century Gothic" panose="020B0502020202020204" pitchFamily="34" charset="0"/>
              <a:ea typeface="Arial" charset="0"/>
              <a:cs typeface="Arial" charset="0"/>
            </a:endParaRPr>
          </a:p>
          <a:p>
            <a:pPr>
              <a:spcAft>
                <a:spcPts val="1200"/>
              </a:spcAft>
            </a:pPr>
            <a:endParaRPr lang="en-US" dirty="0">
              <a:latin typeface="Century Gothic" panose="020B0502020202020204" pitchFamily="34" charset="0"/>
              <a:ea typeface="Arial" charset="0"/>
              <a:cs typeface="Arial" charset="0"/>
            </a:endParaRPr>
          </a:p>
          <a:p>
            <a:pPr>
              <a:spcAft>
                <a:spcPts val="1200"/>
              </a:spcAft>
            </a:pPr>
            <a:endParaRPr lang="en-US" dirty="0">
              <a:latin typeface="Century Gothic" panose="020B0502020202020204" pitchFamily="34" charset="0"/>
              <a:ea typeface="Arial" charset="0"/>
              <a:cs typeface="Arial" charset="0"/>
            </a:endParaRPr>
          </a:p>
          <a:p>
            <a:pPr>
              <a:spcAft>
                <a:spcPts val="1200"/>
              </a:spcAft>
            </a:pPr>
            <a:endParaRPr lang="en-US" dirty="0">
              <a:latin typeface="Century Gothic" panose="020B0502020202020204" pitchFamily="34" charset="0"/>
              <a:ea typeface="Arial" charset="0"/>
              <a:cs typeface="Arial" charset="0"/>
            </a:endParaRPr>
          </a:p>
          <a:p>
            <a:pPr>
              <a:spcAft>
                <a:spcPts val="1200"/>
              </a:spcAft>
            </a:pPr>
            <a:endParaRPr lang="en-US" dirty="0">
              <a:latin typeface="Century Gothic" panose="020B0502020202020204" pitchFamily="34" charset="0"/>
              <a:ea typeface="Arial" charset="0"/>
              <a:cs typeface="Arial" charset="0"/>
            </a:endParaRPr>
          </a:p>
          <a:p>
            <a:pPr>
              <a:spcAft>
                <a:spcPts val="1200"/>
              </a:spcAft>
            </a:pPr>
            <a:endParaRPr lang="en-US" dirty="0">
              <a:latin typeface="Century Gothic" panose="020B0502020202020204" pitchFamily="34" charset="0"/>
              <a:ea typeface="Arial" charset="0"/>
              <a:cs typeface="Arial" charset="0"/>
            </a:endParaRPr>
          </a:p>
          <a:p>
            <a:pPr>
              <a:spcAft>
                <a:spcPts val="1200"/>
              </a:spcAft>
            </a:pPr>
            <a:endParaRPr lang="en-US" dirty="0">
              <a:latin typeface="Century Gothic" panose="020B0502020202020204" pitchFamily="34" charset="0"/>
              <a:ea typeface="Arial" charset="0"/>
              <a:cs typeface="Arial" charset="0"/>
            </a:endParaRPr>
          </a:p>
          <a:p>
            <a:endParaRPr lang="en-US" dirty="0"/>
          </a:p>
        </p:txBody>
      </p:sp>
      <p:sp>
        <p:nvSpPr>
          <p:cNvPr id="2" name="TextBox 1">
            <a:extLst>
              <a:ext uri="{FF2B5EF4-FFF2-40B4-BE49-F238E27FC236}">
                <a16:creationId xmlns:a16="http://schemas.microsoft.com/office/drawing/2014/main" id="{8719F907-B070-BB71-7158-634A005A0658}"/>
              </a:ext>
            </a:extLst>
          </p:cNvPr>
          <p:cNvSpPr txBox="1"/>
          <p:nvPr/>
        </p:nvSpPr>
        <p:spPr>
          <a:xfrm>
            <a:off x="88982" y="88250"/>
            <a:ext cx="12103018" cy="584775"/>
          </a:xfrm>
          <a:prstGeom prst="rect">
            <a:avLst/>
          </a:prstGeom>
          <a:noFill/>
        </p:spPr>
        <p:txBody>
          <a:bodyPr wrap="square" rtlCol="0">
            <a:spAutoFit/>
          </a:bodyPr>
          <a:lstStyle/>
          <a:p>
            <a:pPr algn="ctr"/>
            <a:r>
              <a:rPr lang="en-US" sz="3200" dirty="0">
                <a:solidFill>
                  <a:schemeClr val="accent1"/>
                </a:solidFill>
                <a:latin typeface="Century Gothic" panose="020B0502020202020204" pitchFamily="34" charset="0"/>
                <a:ea typeface="Arial" charset="0"/>
                <a:cs typeface="Arial" charset="0"/>
              </a:rPr>
              <a:t>Contents</a:t>
            </a:r>
          </a:p>
        </p:txBody>
      </p:sp>
      <p:cxnSp>
        <p:nvCxnSpPr>
          <p:cNvPr id="3" name="Straight Connector 2">
            <a:extLst>
              <a:ext uri="{FF2B5EF4-FFF2-40B4-BE49-F238E27FC236}">
                <a16:creationId xmlns:a16="http://schemas.microsoft.com/office/drawing/2014/main" id="{61FD8649-E28B-66AA-3DD0-5CEE76288594}"/>
              </a:ext>
            </a:extLst>
          </p:cNvPr>
          <p:cNvCxnSpPr/>
          <p:nvPr/>
        </p:nvCxnSpPr>
        <p:spPr>
          <a:xfrm>
            <a:off x="88982" y="771525"/>
            <a:ext cx="12026818"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5431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B358C66-369C-F048-90F6-091179E7E5FF}"/>
              </a:ext>
            </a:extLst>
          </p:cNvPr>
          <p:cNvGraphicFramePr>
            <a:graphicFrameLocks noGrp="1"/>
          </p:cNvGraphicFramePr>
          <p:nvPr>
            <p:extLst>
              <p:ext uri="{D42A27DB-BD31-4B8C-83A1-F6EECF244321}">
                <p14:modId xmlns:p14="http://schemas.microsoft.com/office/powerpoint/2010/main" val="573011331"/>
              </p:ext>
            </p:extLst>
          </p:nvPr>
        </p:nvGraphicFramePr>
        <p:xfrm>
          <a:off x="220177" y="352697"/>
          <a:ext cx="11713518" cy="5738136"/>
        </p:xfrm>
        <a:graphic>
          <a:graphicData uri="http://schemas.openxmlformats.org/drawingml/2006/table">
            <a:tbl>
              <a:tblPr>
                <a:effectLst/>
                <a:tableStyleId>{5C22544A-7EE6-4342-B048-85BDC9FD1C3A}</a:tableStyleId>
              </a:tblPr>
              <a:tblGrid>
                <a:gridCol w="1563273">
                  <a:extLst>
                    <a:ext uri="{9D8B030D-6E8A-4147-A177-3AD203B41FA5}">
                      <a16:colId xmlns:a16="http://schemas.microsoft.com/office/drawing/2014/main" val="2448353432"/>
                    </a:ext>
                  </a:extLst>
                </a:gridCol>
                <a:gridCol w="10150245">
                  <a:extLst>
                    <a:ext uri="{9D8B030D-6E8A-4147-A177-3AD203B41FA5}">
                      <a16:colId xmlns:a16="http://schemas.microsoft.com/office/drawing/2014/main" val="185754983"/>
                    </a:ext>
                  </a:extLst>
                </a:gridCol>
              </a:tblGrid>
              <a:tr h="1434534">
                <a:tc>
                  <a:txBody>
                    <a:bodyPr/>
                    <a:lstStyle/>
                    <a:p>
                      <a:pPr algn="l" fontAlgn="b"/>
                      <a:r>
                        <a:rPr lang="en-US" sz="1200" b="1" u="none" strike="noStrike" dirty="0">
                          <a:solidFill>
                            <a:schemeClr val="bg1"/>
                          </a:solidFill>
                          <a:effectLst/>
                          <a:latin typeface="Century Gothic" panose="020B0502020202020204" pitchFamily="34" charset="0"/>
                        </a:rPr>
                        <a:t>VISION</a:t>
                      </a:r>
                      <a:endParaRPr lang="en-US" sz="1200" b="1" i="0" u="none" strike="noStrike" dirty="0">
                        <a:solidFill>
                          <a:schemeClr val="bg1"/>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500" kern="1200" dirty="0">
                          <a:solidFill>
                            <a:schemeClr val="dk1"/>
                          </a:solidFill>
                          <a:effectLst/>
                          <a:latin typeface="Century Gothic" panose="020B0502020202020204" pitchFamily="34" charset="0"/>
                          <a:ea typeface="+mn-ea"/>
                          <a:cs typeface="+mn-cs"/>
                        </a:rPr>
                        <a:t>Describe in one line the intended benefits of the proposed project.</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764071318"/>
                  </a:ext>
                </a:extLst>
              </a:tr>
              <a:tr h="1434534">
                <a:tc>
                  <a:txBody>
                    <a:bodyPr/>
                    <a:lstStyle/>
                    <a:p>
                      <a:pPr algn="l" fontAlgn="b"/>
                      <a:r>
                        <a:rPr lang="en-US" sz="1200" b="1" i="0" u="none" strike="noStrike" dirty="0">
                          <a:solidFill>
                            <a:schemeClr val="bg1"/>
                          </a:solidFill>
                          <a:effectLst/>
                          <a:latin typeface="Century Gothic" panose="020B0502020202020204" pitchFamily="34" charset="0"/>
                        </a:rPr>
                        <a:t>STRATEGIC OBJECTIVE</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500" kern="1200" dirty="0">
                          <a:solidFill>
                            <a:schemeClr val="dk1"/>
                          </a:solidFill>
                          <a:effectLst/>
                          <a:latin typeface="Century Gothic" panose="020B0502020202020204" pitchFamily="34" charset="0"/>
                          <a:ea typeface="+mn-ea"/>
                          <a:cs typeface="+mn-cs"/>
                        </a:rPr>
                        <a:t>Describe how your project contributes to the strategic plans of the organization.</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3859515"/>
                  </a:ext>
                </a:extLst>
              </a:tr>
              <a:tr h="1434534">
                <a:tc>
                  <a:txBody>
                    <a:bodyPr/>
                    <a:lstStyle/>
                    <a:p>
                      <a:pPr algn="l" fontAlgn="b"/>
                      <a:r>
                        <a:rPr lang="en-US" sz="1200" b="1" i="0" u="none" strike="noStrike" dirty="0">
                          <a:solidFill>
                            <a:schemeClr val="bg1"/>
                          </a:solidFill>
                          <a:effectLst/>
                          <a:latin typeface="Century Gothic" panose="020B0502020202020204" pitchFamily="34" charset="0"/>
                        </a:rPr>
                        <a:t>PURPOSE OF THE BUSINESS CASE</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500" kern="1200" dirty="0">
                          <a:solidFill>
                            <a:schemeClr val="dk1"/>
                          </a:solidFill>
                          <a:effectLst/>
                          <a:latin typeface="Century Gothic" panose="020B0502020202020204" pitchFamily="34" charset="0"/>
                          <a:ea typeface="+mn-ea"/>
                          <a:cs typeface="+mn-cs"/>
                        </a:rPr>
                        <a:t>Describe what questions about the project the business case will resolve.</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0521055"/>
                  </a:ext>
                </a:extLst>
              </a:tr>
              <a:tr h="1434534">
                <a:tc>
                  <a:txBody>
                    <a:bodyPr/>
                    <a:lstStyle/>
                    <a:p>
                      <a:pPr algn="l" fontAlgn="b"/>
                      <a:r>
                        <a:rPr lang="en-US" sz="1200" b="1" i="0" u="none" strike="noStrike" dirty="0">
                          <a:solidFill>
                            <a:schemeClr val="bg1"/>
                          </a:solidFill>
                          <a:effectLst/>
                          <a:latin typeface="Century Gothic" panose="020B0502020202020204" pitchFamily="34" charset="0"/>
                        </a:rPr>
                        <a:t>BUSINESS CASE SPONSOR</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60000"/>
                        <a:lumOff val="4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500" kern="1200" dirty="0">
                          <a:solidFill>
                            <a:schemeClr val="dk1"/>
                          </a:solidFill>
                          <a:effectLst/>
                          <a:latin typeface="Century Gothic" panose="020B0502020202020204" pitchFamily="34" charset="0"/>
                          <a:ea typeface="+mn-ea"/>
                          <a:cs typeface="+mn-cs"/>
                        </a:rPr>
                        <a:t>Name the individual, department, or group sponsoring the business case.</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19254682"/>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dirty="0">
                <a:solidFill>
                  <a:schemeClr val="accent1"/>
                </a:solidFill>
                <a:latin typeface="Century Gothic" panose="020B0502020202020204" pitchFamily="34" charset="0"/>
                <a:ea typeface="Arial" charset="0"/>
                <a:cs typeface="Arial" charset="0"/>
              </a:rPr>
              <a:t>OVERVIEW</a:t>
            </a:r>
          </a:p>
        </p:txBody>
      </p:sp>
    </p:spTree>
    <p:extLst>
      <p:ext uri="{BB962C8B-B14F-4D97-AF65-F5344CB8AC3E}">
        <p14:creationId xmlns:p14="http://schemas.microsoft.com/office/powerpoint/2010/main" val="2905751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44B5A14A-994D-2E45-8BDA-35C939E37A7A}"/>
              </a:ext>
            </a:extLst>
          </p:cNvPr>
          <p:cNvGraphicFramePr>
            <a:graphicFrameLocks noGrp="1"/>
          </p:cNvGraphicFramePr>
          <p:nvPr>
            <p:extLst>
              <p:ext uri="{D42A27DB-BD31-4B8C-83A1-F6EECF244321}">
                <p14:modId xmlns:p14="http://schemas.microsoft.com/office/powerpoint/2010/main" val="1931579675"/>
              </p:ext>
            </p:extLst>
          </p:nvPr>
        </p:nvGraphicFramePr>
        <p:xfrm>
          <a:off x="220177" y="521081"/>
          <a:ext cx="11612880" cy="2361603"/>
        </p:xfrm>
        <a:graphic>
          <a:graphicData uri="http://schemas.openxmlformats.org/drawingml/2006/table">
            <a:tbl>
              <a:tblPr>
                <a:effectLst/>
                <a:tableStyleId>{5C22544A-7EE6-4342-B048-85BDC9FD1C3A}</a:tableStyleId>
              </a:tblPr>
              <a:tblGrid>
                <a:gridCol w="1554480">
                  <a:extLst>
                    <a:ext uri="{9D8B030D-6E8A-4147-A177-3AD203B41FA5}">
                      <a16:colId xmlns:a16="http://schemas.microsoft.com/office/drawing/2014/main" val="2448353432"/>
                    </a:ext>
                  </a:extLst>
                </a:gridCol>
                <a:gridCol w="10058400">
                  <a:extLst>
                    <a:ext uri="{9D8B030D-6E8A-4147-A177-3AD203B41FA5}">
                      <a16:colId xmlns:a16="http://schemas.microsoft.com/office/drawing/2014/main" val="185754983"/>
                    </a:ext>
                  </a:extLst>
                </a:gridCol>
              </a:tblGrid>
              <a:tr h="2361603">
                <a:tc>
                  <a:txBody>
                    <a:bodyPr/>
                    <a:lstStyle/>
                    <a:p>
                      <a:pPr algn="l" fontAlgn="b"/>
                      <a:r>
                        <a:rPr lang="en-US" sz="1200" b="1" u="none" strike="noStrike" dirty="0">
                          <a:solidFill>
                            <a:schemeClr val="bg1"/>
                          </a:solidFill>
                          <a:effectLst/>
                          <a:latin typeface="Century Gothic" panose="020B0502020202020204" pitchFamily="34" charset="0"/>
                        </a:rPr>
                        <a:t>ECONOMIC </a:t>
                      </a:r>
                      <a:br>
                        <a:rPr lang="en-US" sz="1200" b="1" u="none" strike="noStrike" dirty="0">
                          <a:solidFill>
                            <a:schemeClr val="bg1"/>
                          </a:solidFill>
                          <a:effectLst/>
                          <a:latin typeface="Century Gothic" panose="020B0502020202020204" pitchFamily="34" charset="0"/>
                        </a:rPr>
                      </a:br>
                      <a:r>
                        <a:rPr lang="en-US" sz="1200" b="1" u="none" strike="noStrike" dirty="0">
                          <a:solidFill>
                            <a:schemeClr val="bg1"/>
                          </a:solidFill>
                          <a:effectLst/>
                          <a:latin typeface="Century Gothic" panose="020B0502020202020204" pitchFamily="34" charset="0"/>
                        </a:rPr>
                        <a:t>AND BUSINESS LANDSCAPE </a:t>
                      </a:r>
                      <a:br>
                        <a:rPr lang="en-US" sz="1200" b="1" u="none" strike="noStrike" dirty="0">
                          <a:solidFill>
                            <a:schemeClr val="bg1"/>
                          </a:solidFill>
                          <a:effectLst/>
                          <a:latin typeface="Century Gothic" panose="020B0502020202020204" pitchFamily="34" charset="0"/>
                        </a:rPr>
                      </a:br>
                      <a:r>
                        <a:rPr lang="en-US" sz="1200" b="1" u="none" strike="noStrike" dirty="0">
                          <a:solidFill>
                            <a:schemeClr val="bg1"/>
                          </a:solidFill>
                          <a:effectLst/>
                          <a:latin typeface="Century Gothic" panose="020B0502020202020204" pitchFamily="34" charset="0"/>
                        </a:rPr>
                        <a:t>AND PROBLEM STATEMENT</a:t>
                      </a:r>
                      <a:endParaRPr lang="en-US" sz="1200" b="1" i="0" u="none" strike="noStrike" dirty="0">
                        <a:solidFill>
                          <a:schemeClr val="bg1"/>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algn="l" fontAlgn="ctr"/>
                      <a:r>
                        <a:rPr lang="en-US" sz="1500" b="0" i="0" u="none" strike="noStrike" dirty="0">
                          <a:solidFill>
                            <a:schemeClr val="tx2">
                              <a:lumMod val="50000"/>
                            </a:schemeClr>
                          </a:solidFill>
                          <a:effectLst/>
                          <a:latin typeface="Century Gothic" panose="020B0502020202020204" pitchFamily="34" charset="0"/>
                        </a:rPr>
                        <a:t>Provide evidence of the benefit of your project. Justify your project in terms of the business and economic landscape and demonstrate how the current solution serves business needs or fails to meet them. Describe the gap between business goals and what the current solution achieves.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graphicFrame>
        <p:nvGraphicFramePr>
          <p:cNvPr id="9" name="Table 8">
            <a:extLst>
              <a:ext uri="{FF2B5EF4-FFF2-40B4-BE49-F238E27FC236}">
                <a16:creationId xmlns:a16="http://schemas.microsoft.com/office/drawing/2014/main" id="{1D5270F0-3FE0-9045-A861-1E7D1F6DA3B2}"/>
              </a:ext>
            </a:extLst>
          </p:cNvPr>
          <p:cNvGraphicFramePr>
            <a:graphicFrameLocks noGrp="1"/>
          </p:cNvGraphicFramePr>
          <p:nvPr>
            <p:extLst>
              <p:ext uri="{D42A27DB-BD31-4B8C-83A1-F6EECF244321}">
                <p14:modId xmlns:p14="http://schemas.microsoft.com/office/powerpoint/2010/main" val="1350481470"/>
              </p:ext>
            </p:extLst>
          </p:nvPr>
        </p:nvGraphicFramePr>
        <p:xfrm>
          <a:off x="220177" y="3121406"/>
          <a:ext cx="11612880" cy="2361603"/>
        </p:xfrm>
        <a:graphic>
          <a:graphicData uri="http://schemas.openxmlformats.org/drawingml/2006/table">
            <a:tbl>
              <a:tblPr>
                <a:effectLst/>
                <a:tableStyleId>{5C22544A-7EE6-4342-B048-85BDC9FD1C3A}</a:tableStyleId>
              </a:tblPr>
              <a:tblGrid>
                <a:gridCol w="1554480">
                  <a:extLst>
                    <a:ext uri="{9D8B030D-6E8A-4147-A177-3AD203B41FA5}">
                      <a16:colId xmlns:a16="http://schemas.microsoft.com/office/drawing/2014/main" val="2448353432"/>
                    </a:ext>
                  </a:extLst>
                </a:gridCol>
                <a:gridCol w="10058400">
                  <a:extLst>
                    <a:ext uri="{9D8B030D-6E8A-4147-A177-3AD203B41FA5}">
                      <a16:colId xmlns:a16="http://schemas.microsoft.com/office/drawing/2014/main" val="185754983"/>
                    </a:ext>
                  </a:extLst>
                </a:gridCol>
              </a:tblGrid>
              <a:tr h="2361603">
                <a:tc>
                  <a:txBody>
                    <a:bodyPr/>
                    <a:lstStyle/>
                    <a:p>
                      <a:pPr algn="l" fontAlgn="b"/>
                      <a:r>
                        <a:rPr lang="en-US" sz="1200" b="1" u="none" strike="noStrike" dirty="0">
                          <a:solidFill>
                            <a:schemeClr val="bg1"/>
                          </a:solidFill>
                          <a:effectLst/>
                          <a:latin typeface="Century Gothic" panose="020B0502020202020204" pitchFamily="34" charset="0"/>
                        </a:rPr>
                        <a:t>ASSUMPTIONS AND CONSTRAINTS</a:t>
                      </a:r>
                      <a:endParaRPr lang="en-US" sz="1200" b="1" i="0" u="none" strike="noStrike" dirty="0">
                        <a:solidFill>
                          <a:schemeClr val="bg1"/>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algn="l" fontAlgn="ctr"/>
                      <a:r>
                        <a:rPr lang="en-US" sz="1500" b="0" i="0" u="none" strike="noStrike" dirty="0">
                          <a:solidFill>
                            <a:schemeClr val="tx2">
                              <a:lumMod val="50000"/>
                            </a:schemeClr>
                          </a:solidFill>
                          <a:effectLst/>
                          <a:latin typeface="Century Gothic" panose="020B0502020202020204" pitchFamily="34" charset="0"/>
                        </a:rPr>
                        <a:t>Detail key assumptions, such as expected funding, and constraints, such as the need for special equipment or technical resources.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dirty="0">
                <a:solidFill>
                  <a:schemeClr val="accent1"/>
                </a:solidFill>
                <a:latin typeface="Century Gothic" panose="020B0502020202020204" pitchFamily="34" charset="0"/>
                <a:ea typeface="Arial" charset="0"/>
                <a:cs typeface="Arial" charset="0"/>
              </a:rPr>
              <a:t>PROBLEM STATEMENT | ASSUMPTIONS AND CONSTRAINTS</a:t>
            </a:r>
          </a:p>
        </p:txBody>
      </p:sp>
    </p:spTree>
    <p:extLst>
      <p:ext uri="{BB962C8B-B14F-4D97-AF65-F5344CB8AC3E}">
        <p14:creationId xmlns:p14="http://schemas.microsoft.com/office/powerpoint/2010/main" val="3059960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dirty="0">
                <a:solidFill>
                  <a:schemeClr val="accent1"/>
                </a:solidFill>
                <a:latin typeface="Century Gothic" panose="020B0502020202020204" pitchFamily="34" charset="0"/>
                <a:ea typeface="Arial" charset="0"/>
                <a:cs typeface="Arial" charset="0"/>
              </a:rPr>
              <a:t>STAKEHOLDERS</a:t>
            </a:r>
          </a:p>
        </p:txBody>
      </p:sp>
      <p:graphicFrame>
        <p:nvGraphicFramePr>
          <p:cNvPr id="5" name="Table 4">
            <a:extLst>
              <a:ext uri="{FF2B5EF4-FFF2-40B4-BE49-F238E27FC236}">
                <a16:creationId xmlns:a16="http://schemas.microsoft.com/office/drawing/2014/main" id="{9CF46A92-5A2C-D243-987D-B0A8F4B34ECD}"/>
              </a:ext>
            </a:extLst>
          </p:cNvPr>
          <p:cNvGraphicFramePr>
            <a:graphicFrameLocks noGrp="1"/>
          </p:cNvGraphicFramePr>
          <p:nvPr>
            <p:extLst>
              <p:ext uri="{D42A27DB-BD31-4B8C-83A1-F6EECF244321}">
                <p14:modId xmlns:p14="http://schemas.microsoft.com/office/powerpoint/2010/main" val="3538294054"/>
              </p:ext>
            </p:extLst>
          </p:nvPr>
        </p:nvGraphicFramePr>
        <p:xfrm>
          <a:off x="233796" y="239068"/>
          <a:ext cx="11588090" cy="5848633"/>
        </p:xfrm>
        <a:graphic>
          <a:graphicData uri="http://schemas.openxmlformats.org/drawingml/2006/table">
            <a:tbl>
              <a:tblPr firstRow="1" bandRow="1">
                <a:tableStyleId>{EB344D84-9AFB-497E-A393-DC336BA19D2E}</a:tableStyleId>
              </a:tblPr>
              <a:tblGrid>
                <a:gridCol w="3581214">
                  <a:extLst>
                    <a:ext uri="{9D8B030D-6E8A-4147-A177-3AD203B41FA5}">
                      <a16:colId xmlns:a16="http://schemas.microsoft.com/office/drawing/2014/main" val="20000"/>
                    </a:ext>
                  </a:extLst>
                </a:gridCol>
                <a:gridCol w="4118882">
                  <a:extLst>
                    <a:ext uri="{9D8B030D-6E8A-4147-A177-3AD203B41FA5}">
                      <a16:colId xmlns:a16="http://schemas.microsoft.com/office/drawing/2014/main" val="20001"/>
                    </a:ext>
                  </a:extLst>
                </a:gridCol>
                <a:gridCol w="3887994">
                  <a:extLst>
                    <a:ext uri="{9D8B030D-6E8A-4147-A177-3AD203B41FA5}">
                      <a16:colId xmlns:a16="http://schemas.microsoft.com/office/drawing/2014/main" val="20002"/>
                    </a:ext>
                  </a:extLst>
                </a:gridCol>
              </a:tblGrid>
              <a:tr h="348761">
                <a:tc>
                  <a:txBody>
                    <a:bodyPr/>
                    <a:lstStyle/>
                    <a:p>
                      <a:pPr marL="114300" indent="0" algn="l"/>
                      <a:r>
                        <a:rPr lang="en-US" sz="1200" dirty="0">
                          <a:latin typeface="Century Gothic" panose="020B0502020202020204" pitchFamily="34" charset="0"/>
                        </a:rPr>
                        <a:t>STAKEHOLDER </a:t>
                      </a:r>
                      <a:endParaRPr lang="en-US" sz="1200" b="1" dirty="0">
                        <a:solidFill>
                          <a:schemeClr val="bg1"/>
                        </a:solidFill>
                        <a:latin typeface="Century Gothic" panose="020B0502020202020204" pitchFamily="34" charset="0"/>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solidFill>
                  </a:tcPr>
                </a:tc>
                <a:tc>
                  <a:txBody>
                    <a:bodyPr/>
                    <a:lstStyle/>
                    <a:p>
                      <a:pPr marL="114300" indent="0" algn="l"/>
                      <a:r>
                        <a:rPr lang="en-US" sz="1200" kern="1200" dirty="0">
                          <a:latin typeface="Century Gothic" panose="020B0502020202020204" pitchFamily="34" charset="0"/>
                        </a:rPr>
                        <a:t>ROLE</a:t>
                      </a:r>
                      <a:endParaRPr lang="en-US" sz="1200" b="1" kern="1200" dirty="0">
                        <a:solidFill>
                          <a:schemeClr val="bg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60000"/>
                        <a:lumOff val="40000"/>
                      </a:schemeClr>
                    </a:solidFill>
                  </a:tcPr>
                </a:tc>
                <a:tc>
                  <a:txBody>
                    <a:bodyPr/>
                    <a:lstStyle/>
                    <a:p>
                      <a:pPr marL="114300" indent="0" algn="l"/>
                      <a:r>
                        <a:rPr lang="en-US" sz="1200" dirty="0">
                          <a:latin typeface="Century Gothic" panose="020B0502020202020204" pitchFamily="34" charset="0"/>
                        </a:rPr>
                        <a:t>CONTACT INFORMATION</a:t>
                      </a:r>
                      <a:endParaRPr lang="en-US" sz="1200" b="1" dirty="0">
                        <a:solidFill>
                          <a:schemeClr val="bg1"/>
                        </a:solidFill>
                        <a:latin typeface="Century Gothic" panose="020B0502020202020204" pitchFamily="34" charset="0"/>
                      </a:endParaRPr>
                    </a:p>
                  </a:txBody>
                  <a:tcPr marL="46918" marR="46918" marT="46918" marB="46918"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00"/>
                  </a:ext>
                </a:extLst>
              </a:tr>
              <a:tr h="687484">
                <a:tc>
                  <a:txBody>
                    <a:bodyPr/>
                    <a:lstStyle/>
                    <a:p>
                      <a:pPr marL="114300" indent="0" algn="l">
                        <a:buFont typeface="Arial" panose="020B0604020202020204" pitchFamily="34" charset="0"/>
                        <a:buNone/>
                      </a:pPr>
                      <a:endParaRPr lang="en-US" sz="1050" b="0" i="0" dirty="0">
                        <a:solidFill>
                          <a:schemeClr val="tx1"/>
                        </a:solidFill>
                        <a:latin typeface="Century Gothic" panose="020B0502020202020204" pitchFamily="34" charset="0"/>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14300"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14300"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0"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87484">
                <a:tc>
                  <a:txBody>
                    <a:bodyPr/>
                    <a:lstStyle/>
                    <a:p>
                      <a:pPr marL="114300" lvl="1" indent="0" algn="l" defTabSz="914400" rtl="0" eaLnBrk="1" latinLnBrk="0" hangingPunct="1">
                        <a:buFont typeface="Arial" panose="020B0604020202020204" pitchFamily="34" charset="0"/>
                        <a:buNone/>
                      </a:pPr>
                      <a:endParaRPr lang="en-US" sz="1050" b="1"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14300"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71450"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0"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687484">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0"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687484">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7145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0"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4"/>
                  </a:ext>
                </a:extLst>
              </a:tr>
              <a:tr h="687484">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0"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687484">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143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7145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0"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6"/>
                  </a:ext>
                </a:extLst>
              </a:tr>
              <a:tr h="687484">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0"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687484">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7145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0"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499131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dirty="0">
                <a:solidFill>
                  <a:schemeClr val="accent1"/>
                </a:solidFill>
                <a:latin typeface="Century Gothic" panose="020B0502020202020204" pitchFamily="34" charset="0"/>
                <a:ea typeface="Arial" charset="0"/>
                <a:cs typeface="Arial" charset="0"/>
              </a:rPr>
              <a:t>VIABLE OPTION 1</a:t>
            </a:r>
          </a:p>
        </p:txBody>
      </p:sp>
      <p:graphicFrame>
        <p:nvGraphicFramePr>
          <p:cNvPr id="2" name="Table 1">
            <a:extLst>
              <a:ext uri="{FF2B5EF4-FFF2-40B4-BE49-F238E27FC236}">
                <a16:creationId xmlns:a16="http://schemas.microsoft.com/office/drawing/2014/main" id="{D622B717-9ACF-234A-A15A-E76FB119CDBE}"/>
              </a:ext>
            </a:extLst>
          </p:cNvPr>
          <p:cNvGraphicFramePr>
            <a:graphicFrameLocks noGrp="1"/>
          </p:cNvGraphicFramePr>
          <p:nvPr>
            <p:extLst>
              <p:ext uri="{D42A27DB-BD31-4B8C-83A1-F6EECF244321}">
                <p14:modId xmlns:p14="http://schemas.microsoft.com/office/powerpoint/2010/main" val="4054316514"/>
              </p:ext>
            </p:extLst>
          </p:nvPr>
        </p:nvGraphicFramePr>
        <p:xfrm>
          <a:off x="196159" y="773645"/>
          <a:ext cx="11675800" cy="2426755"/>
        </p:xfrm>
        <a:graphic>
          <a:graphicData uri="http://schemas.openxmlformats.org/drawingml/2006/table">
            <a:tbl>
              <a:tblPr firstRow="1" firstCol="1" bandRow="1">
                <a:tableStyleId>{5C22544A-7EE6-4342-B048-85BDC9FD1C3A}</a:tableStyleId>
              </a:tblPr>
              <a:tblGrid>
                <a:gridCol w="2449497">
                  <a:extLst>
                    <a:ext uri="{9D8B030D-6E8A-4147-A177-3AD203B41FA5}">
                      <a16:colId xmlns:a16="http://schemas.microsoft.com/office/drawing/2014/main" val="80211780"/>
                    </a:ext>
                  </a:extLst>
                </a:gridCol>
                <a:gridCol w="2305975">
                  <a:extLst>
                    <a:ext uri="{9D8B030D-6E8A-4147-A177-3AD203B41FA5}">
                      <a16:colId xmlns:a16="http://schemas.microsoft.com/office/drawing/2014/main" val="3800851390"/>
                    </a:ext>
                  </a:extLst>
                </a:gridCol>
                <a:gridCol w="2306776">
                  <a:extLst>
                    <a:ext uri="{9D8B030D-6E8A-4147-A177-3AD203B41FA5}">
                      <a16:colId xmlns:a16="http://schemas.microsoft.com/office/drawing/2014/main" val="3272457919"/>
                    </a:ext>
                  </a:extLst>
                </a:gridCol>
                <a:gridCol w="2306776">
                  <a:extLst>
                    <a:ext uri="{9D8B030D-6E8A-4147-A177-3AD203B41FA5}">
                      <a16:colId xmlns:a16="http://schemas.microsoft.com/office/drawing/2014/main" val="3503263246"/>
                    </a:ext>
                  </a:extLst>
                </a:gridCol>
                <a:gridCol w="2306776">
                  <a:extLst>
                    <a:ext uri="{9D8B030D-6E8A-4147-A177-3AD203B41FA5}">
                      <a16:colId xmlns:a16="http://schemas.microsoft.com/office/drawing/2014/main" val="1450336681"/>
                    </a:ext>
                  </a:extLst>
                </a:gridCol>
              </a:tblGrid>
              <a:tr h="291480">
                <a:tc>
                  <a:txBody>
                    <a:bodyPr/>
                    <a:lstStyle/>
                    <a:p>
                      <a:pPr marL="0" marR="0">
                        <a:spcBef>
                          <a:spcPts val="0"/>
                        </a:spcBef>
                        <a:spcAft>
                          <a:spcPts val="0"/>
                        </a:spcAft>
                      </a:pPr>
                      <a:r>
                        <a:rPr lang="en-US" sz="1200" dirty="0">
                          <a:effectLst/>
                          <a:latin typeface="Century Gothic" panose="020B0502020202020204" pitchFamily="34" charset="0"/>
                        </a:rPr>
                        <a:t>OPTION DESCRIPTION</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dirty="0">
                          <a:effectLst/>
                          <a:latin typeface="Century Gothic" panose="020B0502020202020204" pitchFamily="34" charset="0"/>
                        </a:rPr>
                        <a:t>BENEFITS</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dirty="0">
                          <a:effectLst/>
                          <a:latin typeface="Century Gothic" panose="020B0502020202020204" pitchFamily="34" charset="0"/>
                        </a:rPr>
                        <a:t>DISADVANTAGES</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dirty="0">
                          <a:effectLst/>
                          <a:latin typeface="Century Gothic" panose="020B0502020202020204" pitchFamily="34" charset="0"/>
                        </a:rPr>
                        <a:t>COSTS</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dirty="0">
                          <a:effectLst/>
                          <a:latin typeface="Century Gothic" panose="020B0502020202020204" pitchFamily="34" charset="0"/>
                        </a:rPr>
                        <a:t>RISKS</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729673668"/>
                  </a:ext>
                </a:extLst>
              </a:tr>
              <a:tr h="2135275">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50980997"/>
                  </a:ext>
                </a:extLst>
              </a:tr>
            </a:tbl>
          </a:graphicData>
        </a:graphic>
      </p:graphicFrame>
      <p:graphicFrame>
        <p:nvGraphicFramePr>
          <p:cNvPr id="3" name="Table 2">
            <a:extLst>
              <a:ext uri="{FF2B5EF4-FFF2-40B4-BE49-F238E27FC236}">
                <a16:creationId xmlns:a16="http://schemas.microsoft.com/office/drawing/2014/main" id="{DD78BE97-2BD4-3E44-8228-2C192A64029A}"/>
              </a:ext>
            </a:extLst>
          </p:cNvPr>
          <p:cNvGraphicFramePr>
            <a:graphicFrameLocks noGrp="1"/>
          </p:cNvGraphicFramePr>
          <p:nvPr>
            <p:extLst>
              <p:ext uri="{D42A27DB-BD31-4B8C-83A1-F6EECF244321}">
                <p14:modId xmlns:p14="http://schemas.microsoft.com/office/powerpoint/2010/main" val="4037541643"/>
              </p:ext>
            </p:extLst>
          </p:nvPr>
        </p:nvGraphicFramePr>
        <p:xfrm>
          <a:off x="213360" y="3367777"/>
          <a:ext cx="11658603" cy="2747663"/>
        </p:xfrm>
        <a:graphic>
          <a:graphicData uri="http://schemas.openxmlformats.org/drawingml/2006/table">
            <a:tbl>
              <a:tblPr>
                <a:tableStyleId>{5C22544A-7EE6-4342-B048-85BDC9FD1C3A}</a:tableStyleId>
              </a:tblPr>
              <a:tblGrid>
                <a:gridCol w="3602411">
                  <a:extLst>
                    <a:ext uri="{9D8B030D-6E8A-4147-A177-3AD203B41FA5}">
                      <a16:colId xmlns:a16="http://schemas.microsoft.com/office/drawing/2014/main" val="2475246706"/>
                    </a:ext>
                  </a:extLst>
                </a:gridCol>
                <a:gridCol w="1007024">
                  <a:extLst>
                    <a:ext uri="{9D8B030D-6E8A-4147-A177-3AD203B41FA5}">
                      <a16:colId xmlns:a16="http://schemas.microsoft.com/office/drawing/2014/main" val="2252496239"/>
                    </a:ext>
                  </a:extLst>
                </a:gridCol>
                <a:gridCol w="1007024">
                  <a:extLst>
                    <a:ext uri="{9D8B030D-6E8A-4147-A177-3AD203B41FA5}">
                      <a16:colId xmlns:a16="http://schemas.microsoft.com/office/drawing/2014/main" val="1112653088"/>
                    </a:ext>
                  </a:extLst>
                </a:gridCol>
                <a:gridCol w="1007024">
                  <a:extLst>
                    <a:ext uri="{9D8B030D-6E8A-4147-A177-3AD203B41FA5}">
                      <a16:colId xmlns:a16="http://schemas.microsoft.com/office/drawing/2014/main" val="3637647881"/>
                    </a:ext>
                  </a:extLst>
                </a:gridCol>
                <a:gridCol w="1007024">
                  <a:extLst>
                    <a:ext uri="{9D8B030D-6E8A-4147-A177-3AD203B41FA5}">
                      <a16:colId xmlns:a16="http://schemas.microsoft.com/office/drawing/2014/main" val="438694313"/>
                    </a:ext>
                  </a:extLst>
                </a:gridCol>
                <a:gridCol w="1007024">
                  <a:extLst>
                    <a:ext uri="{9D8B030D-6E8A-4147-A177-3AD203B41FA5}">
                      <a16:colId xmlns:a16="http://schemas.microsoft.com/office/drawing/2014/main" val="785828613"/>
                    </a:ext>
                  </a:extLst>
                </a:gridCol>
                <a:gridCol w="1007024">
                  <a:extLst>
                    <a:ext uri="{9D8B030D-6E8A-4147-A177-3AD203B41FA5}">
                      <a16:colId xmlns:a16="http://schemas.microsoft.com/office/drawing/2014/main" val="4004863617"/>
                    </a:ext>
                  </a:extLst>
                </a:gridCol>
                <a:gridCol w="1007024">
                  <a:extLst>
                    <a:ext uri="{9D8B030D-6E8A-4147-A177-3AD203B41FA5}">
                      <a16:colId xmlns:a16="http://schemas.microsoft.com/office/drawing/2014/main" val="2734040216"/>
                    </a:ext>
                  </a:extLst>
                </a:gridCol>
                <a:gridCol w="1007024">
                  <a:extLst>
                    <a:ext uri="{9D8B030D-6E8A-4147-A177-3AD203B41FA5}">
                      <a16:colId xmlns:a16="http://schemas.microsoft.com/office/drawing/2014/main" val="1234762274"/>
                    </a:ext>
                  </a:extLst>
                </a:gridCol>
              </a:tblGrid>
              <a:tr h="364223">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STAKEHOLDER IMPACT</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gridSpan="3">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POSITIVE IMPACT</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gridSpan="3">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NEGATIVE IMPACT</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extLst>
                  <a:ext uri="{0D108BD9-81ED-4DB2-BD59-A6C34878D82A}">
                    <a16:rowId xmlns:a16="http://schemas.microsoft.com/office/drawing/2014/main" val="3977410927"/>
                  </a:ext>
                </a:extLst>
              </a:tr>
              <a:tr h="489480">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STAKEHOLDER</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HIGH</a:t>
                      </a:r>
                    </a:p>
                    <a:p>
                      <a:pPr marL="0" marR="0" algn="ctr">
                        <a:spcBef>
                          <a:spcPts val="0"/>
                        </a:spcBef>
                        <a:spcAft>
                          <a:spcPts val="0"/>
                        </a:spcAft>
                      </a:pPr>
                      <a:r>
                        <a:rPr lang="en-US" sz="1200" b="1" dirty="0">
                          <a:solidFill>
                            <a:schemeClr val="bg1"/>
                          </a:solidFill>
                          <a:effectLst/>
                          <a:latin typeface="Century Gothic" panose="020B0502020202020204" pitchFamily="34" charset="0"/>
                        </a:rPr>
                        <a:t>( 3 )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MEDIUM</a:t>
                      </a:r>
                    </a:p>
                    <a:p>
                      <a:pPr marL="0" marR="0" algn="ctr">
                        <a:spcBef>
                          <a:spcPts val="0"/>
                        </a:spcBef>
                        <a:spcAft>
                          <a:spcPts val="0"/>
                        </a:spcAft>
                      </a:pPr>
                      <a:r>
                        <a:rPr lang="en-US" sz="1200" b="1" dirty="0">
                          <a:solidFill>
                            <a:schemeClr val="bg1"/>
                          </a:solidFill>
                          <a:effectLst/>
                          <a:latin typeface="Century Gothic" panose="020B0502020202020204" pitchFamily="34" charset="0"/>
                        </a:rPr>
                        <a:t>( 2 )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LOW</a:t>
                      </a:r>
                    </a:p>
                    <a:p>
                      <a:pPr marL="0" marR="0" algn="ctr">
                        <a:spcBef>
                          <a:spcPts val="0"/>
                        </a:spcBef>
                        <a:spcAft>
                          <a:spcPts val="0"/>
                        </a:spcAft>
                      </a:pPr>
                      <a:r>
                        <a:rPr lang="en-US" sz="1200" b="1" dirty="0">
                          <a:solidFill>
                            <a:schemeClr val="bg1"/>
                          </a:solidFill>
                          <a:effectLst/>
                          <a:latin typeface="Century Gothic" panose="020B0502020202020204" pitchFamily="34" charset="0"/>
                        </a:rPr>
                        <a:t>( 1 )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5B7191"/>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NO IMPACT</a:t>
                      </a:r>
                    </a:p>
                    <a:p>
                      <a:pPr marL="0" marR="0" algn="ctr">
                        <a:spcBef>
                          <a:spcPts val="0"/>
                        </a:spcBef>
                        <a:spcAft>
                          <a:spcPts val="0"/>
                        </a:spcAft>
                      </a:pPr>
                      <a:r>
                        <a:rPr lang="en-US" sz="1200" b="1" dirty="0">
                          <a:solidFill>
                            <a:schemeClr val="bg1"/>
                          </a:solidFill>
                          <a:effectLst/>
                          <a:latin typeface="Century Gothic" panose="020B0502020202020204" pitchFamily="34" charset="0"/>
                        </a:rPr>
                        <a:t>( 0 )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60000"/>
                        <a:lumOff val="40000"/>
                      </a:schemeClr>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LOW</a:t>
                      </a:r>
                    </a:p>
                    <a:p>
                      <a:pPr marL="0" marR="0" algn="ctr">
                        <a:spcBef>
                          <a:spcPts val="0"/>
                        </a:spcBef>
                        <a:spcAft>
                          <a:spcPts val="0"/>
                        </a:spcAft>
                      </a:pPr>
                      <a:r>
                        <a:rPr lang="en-US" sz="1200" b="1" dirty="0">
                          <a:solidFill>
                            <a:schemeClr val="bg1"/>
                          </a:solidFill>
                          <a:effectLst/>
                          <a:latin typeface="Century Gothic" panose="020B0502020202020204" pitchFamily="34" charset="0"/>
                        </a:rPr>
                        <a:t>( -1 )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MEDIUM</a:t>
                      </a:r>
                    </a:p>
                    <a:p>
                      <a:pPr marL="0" marR="0" algn="ctr">
                        <a:spcBef>
                          <a:spcPts val="0"/>
                        </a:spcBef>
                        <a:spcAft>
                          <a:spcPts val="0"/>
                        </a:spcAft>
                      </a:pPr>
                      <a:r>
                        <a:rPr lang="en-US" sz="1200" b="1" dirty="0">
                          <a:solidFill>
                            <a:schemeClr val="bg1"/>
                          </a:solidFill>
                          <a:effectLst/>
                          <a:latin typeface="Century Gothic" panose="020B0502020202020204" pitchFamily="34" charset="0"/>
                        </a:rPr>
                        <a:t>( -2 )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HIGH</a:t>
                      </a:r>
                    </a:p>
                    <a:p>
                      <a:pPr marL="0" marR="0" algn="ctr">
                        <a:spcBef>
                          <a:spcPts val="0"/>
                        </a:spcBef>
                        <a:spcAft>
                          <a:spcPts val="0"/>
                        </a:spcAft>
                      </a:pPr>
                      <a:r>
                        <a:rPr lang="en-US" sz="1200" b="1" dirty="0">
                          <a:solidFill>
                            <a:schemeClr val="bg1"/>
                          </a:solidFill>
                          <a:effectLst/>
                          <a:latin typeface="Century Gothic" panose="020B0502020202020204" pitchFamily="34" charset="0"/>
                        </a:rPr>
                        <a:t>( -3 )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RATING</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extLst>
                  <a:ext uri="{0D108BD9-81ED-4DB2-BD59-A6C34878D82A}">
                    <a16:rowId xmlns:a16="http://schemas.microsoft.com/office/drawing/2014/main" val="1586132925"/>
                  </a:ext>
                </a:extLst>
              </a:tr>
              <a:tr h="364223">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18593712"/>
                  </a:ext>
                </a:extLst>
              </a:tr>
              <a:tr h="364223">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69457010"/>
                  </a:ext>
                </a:extLst>
              </a:tr>
              <a:tr h="364223">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47408684"/>
                  </a:ext>
                </a:extLst>
              </a:tr>
              <a:tr h="364223">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1279456"/>
                  </a:ext>
                </a:extLst>
              </a:tr>
              <a:tr h="437068">
                <a:tc gridSpan="8">
                  <a:txBody>
                    <a:bodyPr/>
                    <a:lstStyle/>
                    <a:p>
                      <a:pPr marL="0" marR="0" algn="r">
                        <a:spcBef>
                          <a:spcPts val="0"/>
                        </a:spcBef>
                        <a:spcAft>
                          <a:spcPts val="0"/>
                        </a:spcAft>
                      </a:pPr>
                      <a:r>
                        <a:rPr lang="en-US" sz="1200" b="1" dirty="0">
                          <a:solidFill>
                            <a:schemeClr val="bg1"/>
                          </a:solidFill>
                          <a:effectLst/>
                          <a:latin typeface="Century Gothic" panose="020B0502020202020204" pitchFamily="34" charset="0"/>
                        </a:rPr>
                        <a:t>GRAND TOTAL</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8466937"/>
                  </a:ext>
                </a:extLst>
              </a:tr>
            </a:tbl>
          </a:graphicData>
        </a:graphic>
      </p:graphicFrame>
      <p:sp>
        <p:nvSpPr>
          <p:cNvPr id="4" name="Rectangle 1">
            <a:extLst>
              <a:ext uri="{FF2B5EF4-FFF2-40B4-BE49-F238E27FC236}">
                <a16:creationId xmlns:a16="http://schemas.microsoft.com/office/drawing/2014/main" id="{E1FCE9EB-2402-2D4B-BC61-8C1C4A36BA53}"/>
              </a:ext>
            </a:extLst>
          </p:cNvPr>
          <p:cNvSpPr>
            <a:spLocks noChangeArrowheads="1"/>
          </p:cNvSpPr>
          <p:nvPr/>
        </p:nvSpPr>
        <p:spPr bwMode="auto">
          <a:xfrm>
            <a:off x="412965" y="367963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6" name="TextBox 5">
            <a:extLst>
              <a:ext uri="{FF2B5EF4-FFF2-40B4-BE49-F238E27FC236}">
                <a16:creationId xmlns:a16="http://schemas.microsoft.com/office/drawing/2014/main" id="{F463635C-2748-2346-A657-972F6746CCC2}"/>
              </a:ext>
            </a:extLst>
          </p:cNvPr>
          <p:cNvSpPr txBox="1"/>
          <p:nvPr/>
        </p:nvSpPr>
        <p:spPr>
          <a:xfrm>
            <a:off x="196158" y="79644"/>
            <a:ext cx="2115403" cy="584775"/>
          </a:xfrm>
          <a:prstGeom prst="rect">
            <a:avLst/>
          </a:prstGeom>
          <a:noFill/>
        </p:spPr>
        <p:txBody>
          <a:bodyPr wrap="square" rtlCol="0">
            <a:spAutoFit/>
          </a:bodyPr>
          <a:lstStyle/>
          <a:p>
            <a:r>
              <a:rPr lang="en-US" sz="3200" dirty="0">
                <a:solidFill>
                  <a:schemeClr val="accent1"/>
                </a:solidFill>
                <a:latin typeface="Century Gothic" panose="020B0502020202020204" pitchFamily="34" charset="0"/>
              </a:rPr>
              <a:t>Option 1</a:t>
            </a:r>
          </a:p>
        </p:txBody>
      </p:sp>
    </p:spTree>
    <p:extLst>
      <p:ext uri="{BB962C8B-B14F-4D97-AF65-F5344CB8AC3E}">
        <p14:creationId xmlns:p14="http://schemas.microsoft.com/office/powerpoint/2010/main" val="2654247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dirty="0">
                <a:solidFill>
                  <a:schemeClr val="accent1"/>
                </a:solidFill>
                <a:latin typeface="Century Gothic" panose="020B0502020202020204" pitchFamily="34" charset="0"/>
                <a:ea typeface="Arial" charset="0"/>
                <a:cs typeface="Arial" charset="0"/>
              </a:rPr>
              <a:t>VIABLE OPTION 2</a:t>
            </a:r>
          </a:p>
        </p:txBody>
      </p:sp>
      <p:graphicFrame>
        <p:nvGraphicFramePr>
          <p:cNvPr id="2" name="Table 1">
            <a:extLst>
              <a:ext uri="{FF2B5EF4-FFF2-40B4-BE49-F238E27FC236}">
                <a16:creationId xmlns:a16="http://schemas.microsoft.com/office/drawing/2014/main" id="{D622B717-9ACF-234A-A15A-E76FB119CDBE}"/>
              </a:ext>
            </a:extLst>
          </p:cNvPr>
          <p:cNvGraphicFramePr>
            <a:graphicFrameLocks noGrp="1"/>
          </p:cNvGraphicFramePr>
          <p:nvPr/>
        </p:nvGraphicFramePr>
        <p:xfrm>
          <a:off x="196159" y="773645"/>
          <a:ext cx="11675800" cy="2426755"/>
        </p:xfrm>
        <a:graphic>
          <a:graphicData uri="http://schemas.openxmlformats.org/drawingml/2006/table">
            <a:tbl>
              <a:tblPr firstRow="1" firstCol="1" bandRow="1">
                <a:tableStyleId>{5C22544A-7EE6-4342-B048-85BDC9FD1C3A}</a:tableStyleId>
              </a:tblPr>
              <a:tblGrid>
                <a:gridCol w="2449497">
                  <a:extLst>
                    <a:ext uri="{9D8B030D-6E8A-4147-A177-3AD203B41FA5}">
                      <a16:colId xmlns:a16="http://schemas.microsoft.com/office/drawing/2014/main" val="80211780"/>
                    </a:ext>
                  </a:extLst>
                </a:gridCol>
                <a:gridCol w="2305975">
                  <a:extLst>
                    <a:ext uri="{9D8B030D-6E8A-4147-A177-3AD203B41FA5}">
                      <a16:colId xmlns:a16="http://schemas.microsoft.com/office/drawing/2014/main" val="3800851390"/>
                    </a:ext>
                  </a:extLst>
                </a:gridCol>
                <a:gridCol w="2306776">
                  <a:extLst>
                    <a:ext uri="{9D8B030D-6E8A-4147-A177-3AD203B41FA5}">
                      <a16:colId xmlns:a16="http://schemas.microsoft.com/office/drawing/2014/main" val="3272457919"/>
                    </a:ext>
                  </a:extLst>
                </a:gridCol>
                <a:gridCol w="2306776">
                  <a:extLst>
                    <a:ext uri="{9D8B030D-6E8A-4147-A177-3AD203B41FA5}">
                      <a16:colId xmlns:a16="http://schemas.microsoft.com/office/drawing/2014/main" val="3503263246"/>
                    </a:ext>
                  </a:extLst>
                </a:gridCol>
                <a:gridCol w="2306776">
                  <a:extLst>
                    <a:ext uri="{9D8B030D-6E8A-4147-A177-3AD203B41FA5}">
                      <a16:colId xmlns:a16="http://schemas.microsoft.com/office/drawing/2014/main" val="1450336681"/>
                    </a:ext>
                  </a:extLst>
                </a:gridCol>
              </a:tblGrid>
              <a:tr h="291480">
                <a:tc>
                  <a:txBody>
                    <a:bodyPr/>
                    <a:lstStyle/>
                    <a:p>
                      <a:pPr marL="0" marR="0">
                        <a:spcBef>
                          <a:spcPts val="0"/>
                        </a:spcBef>
                        <a:spcAft>
                          <a:spcPts val="0"/>
                        </a:spcAft>
                      </a:pPr>
                      <a:r>
                        <a:rPr lang="en-US" sz="1200" dirty="0">
                          <a:effectLst/>
                          <a:latin typeface="Century Gothic" panose="020B0502020202020204" pitchFamily="34" charset="0"/>
                        </a:rPr>
                        <a:t>OPTION DESCRIPTION</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dirty="0">
                          <a:effectLst/>
                          <a:latin typeface="Century Gothic" panose="020B0502020202020204" pitchFamily="34" charset="0"/>
                        </a:rPr>
                        <a:t>BENEFITS</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dirty="0">
                          <a:effectLst/>
                          <a:latin typeface="Century Gothic" panose="020B0502020202020204" pitchFamily="34" charset="0"/>
                        </a:rPr>
                        <a:t>DISADVANTAGES</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dirty="0">
                          <a:effectLst/>
                          <a:latin typeface="Century Gothic" panose="020B0502020202020204" pitchFamily="34" charset="0"/>
                        </a:rPr>
                        <a:t>COSTS</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dirty="0">
                          <a:effectLst/>
                          <a:latin typeface="Century Gothic" panose="020B0502020202020204" pitchFamily="34" charset="0"/>
                        </a:rPr>
                        <a:t>RISKS</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729673668"/>
                  </a:ext>
                </a:extLst>
              </a:tr>
              <a:tr h="2135275">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50980997"/>
                  </a:ext>
                </a:extLst>
              </a:tr>
            </a:tbl>
          </a:graphicData>
        </a:graphic>
      </p:graphicFrame>
      <p:graphicFrame>
        <p:nvGraphicFramePr>
          <p:cNvPr id="3" name="Table 2">
            <a:extLst>
              <a:ext uri="{FF2B5EF4-FFF2-40B4-BE49-F238E27FC236}">
                <a16:creationId xmlns:a16="http://schemas.microsoft.com/office/drawing/2014/main" id="{DD78BE97-2BD4-3E44-8228-2C192A64029A}"/>
              </a:ext>
            </a:extLst>
          </p:cNvPr>
          <p:cNvGraphicFramePr>
            <a:graphicFrameLocks noGrp="1"/>
          </p:cNvGraphicFramePr>
          <p:nvPr/>
        </p:nvGraphicFramePr>
        <p:xfrm>
          <a:off x="213360" y="3367777"/>
          <a:ext cx="11658603" cy="2747663"/>
        </p:xfrm>
        <a:graphic>
          <a:graphicData uri="http://schemas.openxmlformats.org/drawingml/2006/table">
            <a:tbl>
              <a:tblPr>
                <a:tableStyleId>{5C22544A-7EE6-4342-B048-85BDC9FD1C3A}</a:tableStyleId>
              </a:tblPr>
              <a:tblGrid>
                <a:gridCol w="3602411">
                  <a:extLst>
                    <a:ext uri="{9D8B030D-6E8A-4147-A177-3AD203B41FA5}">
                      <a16:colId xmlns:a16="http://schemas.microsoft.com/office/drawing/2014/main" val="2475246706"/>
                    </a:ext>
                  </a:extLst>
                </a:gridCol>
                <a:gridCol w="1007024">
                  <a:extLst>
                    <a:ext uri="{9D8B030D-6E8A-4147-A177-3AD203B41FA5}">
                      <a16:colId xmlns:a16="http://schemas.microsoft.com/office/drawing/2014/main" val="2252496239"/>
                    </a:ext>
                  </a:extLst>
                </a:gridCol>
                <a:gridCol w="1007024">
                  <a:extLst>
                    <a:ext uri="{9D8B030D-6E8A-4147-A177-3AD203B41FA5}">
                      <a16:colId xmlns:a16="http://schemas.microsoft.com/office/drawing/2014/main" val="1112653088"/>
                    </a:ext>
                  </a:extLst>
                </a:gridCol>
                <a:gridCol w="1007024">
                  <a:extLst>
                    <a:ext uri="{9D8B030D-6E8A-4147-A177-3AD203B41FA5}">
                      <a16:colId xmlns:a16="http://schemas.microsoft.com/office/drawing/2014/main" val="3637647881"/>
                    </a:ext>
                  </a:extLst>
                </a:gridCol>
                <a:gridCol w="1007024">
                  <a:extLst>
                    <a:ext uri="{9D8B030D-6E8A-4147-A177-3AD203B41FA5}">
                      <a16:colId xmlns:a16="http://schemas.microsoft.com/office/drawing/2014/main" val="438694313"/>
                    </a:ext>
                  </a:extLst>
                </a:gridCol>
                <a:gridCol w="1007024">
                  <a:extLst>
                    <a:ext uri="{9D8B030D-6E8A-4147-A177-3AD203B41FA5}">
                      <a16:colId xmlns:a16="http://schemas.microsoft.com/office/drawing/2014/main" val="785828613"/>
                    </a:ext>
                  </a:extLst>
                </a:gridCol>
                <a:gridCol w="1007024">
                  <a:extLst>
                    <a:ext uri="{9D8B030D-6E8A-4147-A177-3AD203B41FA5}">
                      <a16:colId xmlns:a16="http://schemas.microsoft.com/office/drawing/2014/main" val="4004863617"/>
                    </a:ext>
                  </a:extLst>
                </a:gridCol>
                <a:gridCol w="1007024">
                  <a:extLst>
                    <a:ext uri="{9D8B030D-6E8A-4147-A177-3AD203B41FA5}">
                      <a16:colId xmlns:a16="http://schemas.microsoft.com/office/drawing/2014/main" val="2734040216"/>
                    </a:ext>
                  </a:extLst>
                </a:gridCol>
                <a:gridCol w="1007024">
                  <a:extLst>
                    <a:ext uri="{9D8B030D-6E8A-4147-A177-3AD203B41FA5}">
                      <a16:colId xmlns:a16="http://schemas.microsoft.com/office/drawing/2014/main" val="1234762274"/>
                    </a:ext>
                  </a:extLst>
                </a:gridCol>
              </a:tblGrid>
              <a:tr h="364223">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STAKEHOLDER IMPACT</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gridSpan="3">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POSITIVE IMPACT</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gridSpan="3">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NEGATIVE IMPACT</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extLst>
                  <a:ext uri="{0D108BD9-81ED-4DB2-BD59-A6C34878D82A}">
                    <a16:rowId xmlns:a16="http://schemas.microsoft.com/office/drawing/2014/main" val="3977410927"/>
                  </a:ext>
                </a:extLst>
              </a:tr>
              <a:tr h="489480">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STAKEHOLDER</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HIGH</a:t>
                      </a:r>
                    </a:p>
                    <a:p>
                      <a:pPr marL="0" marR="0" algn="ctr">
                        <a:spcBef>
                          <a:spcPts val="0"/>
                        </a:spcBef>
                        <a:spcAft>
                          <a:spcPts val="0"/>
                        </a:spcAft>
                      </a:pPr>
                      <a:r>
                        <a:rPr lang="en-US" sz="1200" b="1" dirty="0">
                          <a:solidFill>
                            <a:schemeClr val="bg1"/>
                          </a:solidFill>
                          <a:effectLst/>
                          <a:latin typeface="Century Gothic" panose="020B0502020202020204" pitchFamily="34" charset="0"/>
                        </a:rPr>
                        <a:t>( 3 )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MEDIUM</a:t>
                      </a:r>
                    </a:p>
                    <a:p>
                      <a:pPr marL="0" marR="0" algn="ctr">
                        <a:spcBef>
                          <a:spcPts val="0"/>
                        </a:spcBef>
                        <a:spcAft>
                          <a:spcPts val="0"/>
                        </a:spcAft>
                      </a:pPr>
                      <a:r>
                        <a:rPr lang="en-US" sz="1200" b="1" dirty="0">
                          <a:solidFill>
                            <a:schemeClr val="bg1"/>
                          </a:solidFill>
                          <a:effectLst/>
                          <a:latin typeface="Century Gothic" panose="020B0502020202020204" pitchFamily="34" charset="0"/>
                        </a:rPr>
                        <a:t>( 2 )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LOW</a:t>
                      </a:r>
                    </a:p>
                    <a:p>
                      <a:pPr marL="0" marR="0" algn="ctr">
                        <a:spcBef>
                          <a:spcPts val="0"/>
                        </a:spcBef>
                        <a:spcAft>
                          <a:spcPts val="0"/>
                        </a:spcAft>
                      </a:pPr>
                      <a:r>
                        <a:rPr lang="en-US" sz="1200" b="1" dirty="0">
                          <a:solidFill>
                            <a:schemeClr val="bg1"/>
                          </a:solidFill>
                          <a:effectLst/>
                          <a:latin typeface="Century Gothic" panose="020B0502020202020204" pitchFamily="34" charset="0"/>
                        </a:rPr>
                        <a:t>( 1 )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5B7191"/>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NO IMPACT</a:t>
                      </a:r>
                    </a:p>
                    <a:p>
                      <a:pPr marL="0" marR="0" algn="ctr">
                        <a:spcBef>
                          <a:spcPts val="0"/>
                        </a:spcBef>
                        <a:spcAft>
                          <a:spcPts val="0"/>
                        </a:spcAft>
                      </a:pPr>
                      <a:r>
                        <a:rPr lang="en-US" sz="1200" b="1" dirty="0">
                          <a:solidFill>
                            <a:schemeClr val="bg1"/>
                          </a:solidFill>
                          <a:effectLst/>
                          <a:latin typeface="Century Gothic" panose="020B0502020202020204" pitchFamily="34" charset="0"/>
                        </a:rPr>
                        <a:t>( 0 )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60000"/>
                        <a:lumOff val="40000"/>
                      </a:schemeClr>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LOW</a:t>
                      </a:r>
                    </a:p>
                    <a:p>
                      <a:pPr marL="0" marR="0" algn="ctr">
                        <a:spcBef>
                          <a:spcPts val="0"/>
                        </a:spcBef>
                        <a:spcAft>
                          <a:spcPts val="0"/>
                        </a:spcAft>
                      </a:pPr>
                      <a:r>
                        <a:rPr lang="en-US" sz="1200" b="1" dirty="0">
                          <a:solidFill>
                            <a:schemeClr val="bg1"/>
                          </a:solidFill>
                          <a:effectLst/>
                          <a:latin typeface="Century Gothic" panose="020B0502020202020204" pitchFamily="34" charset="0"/>
                        </a:rPr>
                        <a:t>( -1 )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MEDIUM</a:t>
                      </a:r>
                    </a:p>
                    <a:p>
                      <a:pPr marL="0" marR="0" algn="ctr">
                        <a:spcBef>
                          <a:spcPts val="0"/>
                        </a:spcBef>
                        <a:spcAft>
                          <a:spcPts val="0"/>
                        </a:spcAft>
                      </a:pPr>
                      <a:r>
                        <a:rPr lang="en-US" sz="1200" b="1" dirty="0">
                          <a:solidFill>
                            <a:schemeClr val="bg1"/>
                          </a:solidFill>
                          <a:effectLst/>
                          <a:latin typeface="Century Gothic" panose="020B0502020202020204" pitchFamily="34" charset="0"/>
                        </a:rPr>
                        <a:t>( -2 )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HIGH</a:t>
                      </a:r>
                    </a:p>
                    <a:p>
                      <a:pPr marL="0" marR="0" algn="ctr">
                        <a:spcBef>
                          <a:spcPts val="0"/>
                        </a:spcBef>
                        <a:spcAft>
                          <a:spcPts val="0"/>
                        </a:spcAft>
                      </a:pPr>
                      <a:r>
                        <a:rPr lang="en-US" sz="1200" b="1" dirty="0">
                          <a:solidFill>
                            <a:schemeClr val="bg1"/>
                          </a:solidFill>
                          <a:effectLst/>
                          <a:latin typeface="Century Gothic" panose="020B0502020202020204" pitchFamily="34" charset="0"/>
                        </a:rPr>
                        <a:t>( -3 )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RATING</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extLst>
                  <a:ext uri="{0D108BD9-81ED-4DB2-BD59-A6C34878D82A}">
                    <a16:rowId xmlns:a16="http://schemas.microsoft.com/office/drawing/2014/main" val="1586132925"/>
                  </a:ext>
                </a:extLst>
              </a:tr>
              <a:tr h="364223">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18593712"/>
                  </a:ext>
                </a:extLst>
              </a:tr>
              <a:tr h="364223">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69457010"/>
                  </a:ext>
                </a:extLst>
              </a:tr>
              <a:tr h="364223">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47408684"/>
                  </a:ext>
                </a:extLst>
              </a:tr>
              <a:tr h="364223">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1279456"/>
                  </a:ext>
                </a:extLst>
              </a:tr>
              <a:tr h="437068">
                <a:tc gridSpan="8">
                  <a:txBody>
                    <a:bodyPr/>
                    <a:lstStyle/>
                    <a:p>
                      <a:pPr marL="0" marR="0" algn="r">
                        <a:spcBef>
                          <a:spcPts val="0"/>
                        </a:spcBef>
                        <a:spcAft>
                          <a:spcPts val="0"/>
                        </a:spcAft>
                      </a:pPr>
                      <a:r>
                        <a:rPr lang="en-US" sz="1200" b="1" dirty="0">
                          <a:solidFill>
                            <a:schemeClr val="bg1"/>
                          </a:solidFill>
                          <a:effectLst/>
                          <a:latin typeface="Century Gothic" panose="020B0502020202020204" pitchFamily="34" charset="0"/>
                        </a:rPr>
                        <a:t>GRAND TOTAL</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8466937"/>
                  </a:ext>
                </a:extLst>
              </a:tr>
            </a:tbl>
          </a:graphicData>
        </a:graphic>
      </p:graphicFrame>
      <p:sp>
        <p:nvSpPr>
          <p:cNvPr id="4" name="Rectangle 1">
            <a:extLst>
              <a:ext uri="{FF2B5EF4-FFF2-40B4-BE49-F238E27FC236}">
                <a16:creationId xmlns:a16="http://schemas.microsoft.com/office/drawing/2014/main" id="{E1FCE9EB-2402-2D4B-BC61-8C1C4A36BA53}"/>
              </a:ext>
            </a:extLst>
          </p:cNvPr>
          <p:cNvSpPr>
            <a:spLocks noChangeArrowheads="1"/>
          </p:cNvSpPr>
          <p:nvPr/>
        </p:nvSpPr>
        <p:spPr bwMode="auto">
          <a:xfrm>
            <a:off x="412965" y="367963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5" name="TextBox 4">
            <a:extLst>
              <a:ext uri="{FF2B5EF4-FFF2-40B4-BE49-F238E27FC236}">
                <a16:creationId xmlns:a16="http://schemas.microsoft.com/office/drawing/2014/main" id="{D04AEF3A-2D38-6CDF-848A-8D3096631E5F}"/>
              </a:ext>
            </a:extLst>
          </p:cNvPr>
          <p:cNvSpPr txBox="1"/>
          <p:nvPr/>
        </p:nvSpPr>
        <p:spPr>
          <a:xfrm>
            <a:off x="196158" y="79644"/>
            <a:ext cx="2115403" cy="584775"/>
          </a:xfrm>
          <a:prstGeom prst="rect">
            <a:avLst/>
          </a:prstGeom>
          <a:noFill/>
        </p:spPr>
        <p:txBody>
          <a:bodyPr wrap="square" rtlCol="0">
            <a:spAutoFit/>
          </a:bodyPr>
          <a:lstStyle/>
          <a:p>
            <a:r>
              <a:rPr lang="en-US" sz="3200" dirty="0">
                <a:solidFill>
                  <a:schemeClr val="accent1"/>
                </a:solidFill>
                <a:latin typeface="Century Gothic" panose="020B0502020202020204" pitchFamily="34" charset="0"/>
              </a:rPr>
              <a:t>Option 2</a:t>
            </a:r>
          </a:p>
        </p:txBody>
      </p:sp>
    </p:spTree>
    <p:extLst>
      <p:ext uri="{BB962C8B-B14F-4D97-AF65-F5344CB8AC3E}">
        <p14:creationId xmlns:p14="http://schemas.microsoft.com/office/powerpoint/2010/main" val="962105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dirty="0">
                <a:solidFill>
                  <a:schemeClr val="accent1"/>
                </a:solidFill>
                <a:latin typeface="Century Gothic" panose="020B0502020202020204" pitchFamily="34" charset="0"/>
                <a:ea typeface="Arial" charset="0"/>
                <a:cs typeface="Arial" charset="0"/>
              </a:rPr>
              <a:t>VIABLE OPTION 3</a:t>
            </a:r>
          </a:p>
        </p:txBody>
      </p:sp>
      <p:graphicFrame>
        <p:nvGraphicFramePr>
          <p:cNvPr id="2" name="Table 1">
            <a:extLst>
              <a:ext uri="{FF2B5EF4-FFF2-40B4-BE49-F238E27FC236}">
                <a16:creationId xmlns:a16="http://schemas.microsoft.com/office/drawing/2014/main" id="{D622B717-9ACF-234A-A15A-E76FB119CDBE}"/>
              </a:ext>
            </a:extLst>
          </p:cNvPr>
          <p:cNvGraphicFramePr>
            <a:graphicFrameLocks noGrp="1"/>
          </p:cNvGraphicFramePr>
          <p:nvPr/>
        </p:nvGraphicFramePr>
        <p:xfrm>
          <a:off x="196159" y="773645"/>
          <a:ext cx="11675800" cy="2426755"/>
        </p:xfrm>
        <a:graphic>
          <a:graphicData uri="http://schemas.openxmlformats.org/drawingml/2006/table">
            <a:tbl>
              <a:tblPr firstRow="1" firstCol="1" bandRow="1">
                <a:tableStyleId>{5C22544A-7EE6-4342-B048-85BDC9FD1C3A}</a:tableStyleId>
              </a:tblPr>
              <a:tblGrid>
                <a:gridCol w="2449497">
                  <a:extLst>
                    <a:ext uri="{9D8B030D-6E8A-4147-A177-3AD203B41FA5}">
                      <a16:colId xmlns:a16="http://schemas.microsoft.com/office/drawing/2014/main" val="80211780"/>
                    </a:ext>
                  </a:extLst>
                </a:gridCol>
                <a:gridCol w="2305975">
                  <a:extLst>
                    <a:ext uri="{9D8B030D-6E8A-4147-A177-3AD203B41FA5}">
                      <a16:colId xmlns:a16="http://schemas.microsoft.com/office/drawing/2014/main" val="3800851390"/>
                    </a:ext>
                  </a:extLst>
                </a:gridCol>
                <a:gridCol w="2306776">
                  <a:extLst>
                    <a:ext uri="{9D8B030D-6E8A-4147-A177-3AD203B41FA5}">
                      <a16:colId xmlns:a16="http://schemas.microsoft.com/office/drawing/2014/main" val="3272457919"/>
                    </a:ext>
                  </a:extLst>
                </a:gridCol>
                <a:gridCol w="2306776">
                  <a:extLst>
                    <a:ext uri="{9D8B030D-6E8A-4147-A177-3AD203B41FA5}">
                      <a16:colId xmlns:a16="http://schemas.microsoft.com/office/drawing/2014/main" val="3503263246"/>
                    </a:ext>
                  </a:extLst>
                </a:gridCol>
                <a:gridCol w="2306776">
                  <a:extLst>
                    <a:ext uri="{9D8B030D-6E8A-4147-A177-3AD203B41FA5}">
                      <a16:colId xmlns:a16="http://schemas.microsoft.com/office/drawing/2014/main" val="1450336681"/>
                    </a:ext>
                  </a:extLst>
                </a:gridCol>
              </a:tblGrid>
              <a:tr h="291480">
                <a:tc>
                  <a:txBody>
                    <a:bodyPr/>
                    <a:lstStyle/>
                    <a:p>
                      <a:pPr marL="0" marR="0">
                        <a:spcBef>
                          <a:spcPts val="0"/>
                        </a:spcBef>
                        <a:spcAft>
                          <a:spcPts val="0"/>
                        </a:spcAft>
                      </a:pPr>
                      <a:r>
                        <a:rPr lang="en-US" sz="1200" dirty="0">
                          <a:effectLst/>
                          <a:latin typeface="Century Gothic" panose="020B0502020202020204" pitchFamily="34" charset="0"/>
                        </a:rPr>
                        <a:t>OPTION DESCRIPTION</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dirty="0">
                          <a:effectLst/>
                          <a:latin typeface="Century Gothic" panose="020B0502020202020204" pitchFamily="34" charset="0"/>
                        </a:rPr>
                        <a:t>BENEFITS</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dirty="0">
                          <a:effectLst/>
                          <a:latin typeface="Century Gothic" panose="020B0502020202020204" pitchFamily="34" charset="0"/>
                        </a:rPr>
                        <a:t>DISADVANTAGES</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dirty="0">
                          <a:effectLst/>
                          <a:latin typeface="Century Gothic" panose="020B0502020202020204" pitchFamily="34" charset="0"/>
                        </a:rPr>
                        <a:t>COSTS</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spcBef>
                          <a:spcPts val="0"/>
                        </a:spcBef>
                        <a:spcAft>
                          <a:spcPts val="0"/>
                        </a:spcAft>
                      </a:pPr>
                      <a:r>
                        <a:rPr lang="en-US" sz="1200" dirty="0">
                          <a:effectLst/>
                          <a:latin typeface="Century Gothic" panose="020B0502020202020204" pitchFamily="34" charset="0"/>
                        </a:rPr>
                        <a:t>RISKS</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729673668"/>
                  </a:ext>
                </a:extLst>
              </a:tr>
              <a:tr h="2135275">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AF6"/>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50980997"/>
                  </a:ext>
                </a:extLst>
              </a:tr>
            </a:tbl>
          </a:graphicData>
        </a:graphic>
      </p:graphicFrame>
      <p:graphicFrame>
        <p:nvGraphicFramePr>
          <p:cNvPr id="3" name="Table 2">
            <a:extLst>
              <a:ext uri="{FF2B5EF4-FFF2-40B4-BE49-F238E27FC236}">
                <a16:creationId xmlns:a16="http://schemas.microsoft.com/office/drawing/2014/main" id="{DD78BE97-2BD4-3E44-8228-2C192A64029A}"/>
              </a:ext>
            </a:extLst>
          </p:cNvPr>
          <p:cNvGraphicFramePr>
            <a:graphicFrameLocks noGrp="1"/>
          </p:cNvGraphicFramePr>
          <p:nvPr/>
        </p:nvGraphicFramePr>
        <p:xfrm>
          <a:off x="213360" y="3367777"/>
          <a:ext cx="11658603" cy="2747663"/>
        </p:xfrm>
        <a:graphic>
          <a:graphicData uri="http://schemas.openxmlformats.org/drawingml/2006/table">
            <a:tbl>
              <a:tblPr>
                <a:tableStyleId>{5C22544A-7EE6-4342-B048-85BDC9FD1C3A}</a:tableStyleId>
              </a:tblPr>
              <a:tblGrid>
                <a:gridCol w="3602411">
                  <a:extLst>
                    <a:ext uri="{9D8B030D-6E8A-4147-A177-3AD203B41FA5}">
                      <a16:colId xmlns:a16="http://schemas.microsoft.com/office/drawing/2014/main" val="2475246706"/>
                    </a:ext>
                  </a:extLst>
                </a:gridCol>
                <a:gridCol w="1007024">
                  <a:extLst>
                    <a:ext uri="{9D8B030D-6E8A-4147-A177-3AD203B41FA5}">
                      <a16:colId xmlns:a16="http://schemas.microsoft.com/office/drawing/2014/main" val="2252496239"/>
                    </a:ext>
                  </a:extLst>
                </a:gridCol>
                <a:gridCol w="1007024">
                  <a:extLst>
                    <a:ext uri="{9D8B030D-6E8A-4147-A177-3AD203B41FA5}">
                      <a16:colId xmlns:a16="http://schemas.microsoft.com/office/drawing/2014/main" val="1112653088"/>
                    </a:ext>
                  </a:extLst>
                </a:gridCol>
                <a:gridCol w="1007024">
                  <a:extLst>
                    <a:ext uri="{9D8B030D-6E8A-4147-A177-3AD203B41FA5}">
                      <a16:colId xmlns:a16="http://schemas.microsoft.com/office/drawing/2014/main" val="3637647881"/>
                    </a:ext>
                  </a:extLst>
                </a:gridCol>
                <a:gridCol w="1007024">
                  <a:extLst>
                    <a:ext uri="{9D8B030D-6E8A-4147-A177-3AD203B41FA5}">
                      <a16:colId xmlns:a16="http://schemas.microsoft.com/office/drawing/2014/main" val="438694313"/>
                    </a:ext>
                  </a:extLst>
                </a:gridCol>
                <a:gridCol w="1007024">
                  <a:extLst>
                    <a:ext uri="{9D8B030D-6E8A-4147-A177-3AD203B41FA5}">
                      <a16:colId xmlns:a16="http://schemas.microsoft.com/office/drawing/2014/main" val="785828613"/>
                    </a:ext>
                  </a:extLst>
                </a:gridCol>
                <a:gridCol w="1007024">
                  <a:extLst>
                    <a:ext uri="{9D8B030D-6E8A-4147-A177-3AD203B41FA5}">
                      <a16:colId xmlns:a16="http://schemas.microsoft.com/office/drawing/2014/main" val="4004863617"/>
                    </a:ext>
                  </a:extLst>
                </a:gridCol>
                <a:gridCol w="1007024">
                  <a:extLst>
                    <a:ext uri="{9D8B030D-6E8A-4147-A177-3AD203B41FA5}">
                      <a16:colId xmlns:a16="http://schemas.microsoft.com/office/drawing/2014/main" val="2734040216"/>
                    </a:ext>
                  </a:extLst>
                </a:gridCol>
                <a:gridCol w="1007024">
                  <a:extLst>
                    <a:ext uri="{9D8B030D-6E8A-4147-A177-3AD203B41FA5}">
                      <a16:colId xmlns:a16="http://schemas.microsoft.com/office/drawing/2014/main" val="1234762274"/>
                    </a:ext>
                  </a:extLst>
                </a:gridCol>
              </a:tblGrid>
              <a:tr h="364223">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STAKEHOLDER IMPACT</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gridSpan="3">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POSITIVE IMPACT</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gridSpan="3">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NEGATIVE IMPACT</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extLst>
                  <a:ext uri="{0D108BD9-81ED-4DB2-BD59-A6C34878D82A}">
                    <a16:rowId xmlns:a16="http://schemas.microsoft.com/office/drawing/2014/main" val="3977410927"/>
                  </a:ext>
                </a:extLst>
              </a:tr>
              <a:tr h="489480">
                <a:tc>
                  <a:txBody>
                    <a:bodyPr/>
                    <a:lstStyle/>
                    <a:p>
                      <a:pPr marL="0" marR="0">
                        <a:spcBef>
                          <a:spcPts val="0"/>
                        </a:spcBef>
                        <a:spcAft>
                          <a:spcPts val="0"/>
                        </a:spcAft>
                      </a:pPr>
                      <a:r>
                        <a:rPr lang="en-US" sz="1200" b="1" dirty="0">
                          <a:solidFill>
                            <a:schemeClr val="bg1"/>
                          </a:solidFill>
                          <a:effectLst/>
                          <a:latin typeface="Century Gothic" panose="020B0502020202020204" pitchFamily="34" charset="0"/>
                        </a:rPr>
                        <a:t>STAKEHOLDER</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HIGH</a:t>
                      </a:r>
                    </a:p>
                    <a:p>
                      <a:pPr marL="0" marR="0" algn="ctr">
                        <a:spcBef>
                          <a:spcPts val="0"/>
                        </a:spcBef>
                        <a:spcAft>
                          <a:spcPts val="0"/>
                        </a:spcAft>
                      </a:pPr>
                      <a:r>
                        <a:rPr lang="en-US" sz="1200" b="1" dirty="0">
                          <a:solidFill>
                            <a:schemeClr val="bg1"/>
                          </a:solidFill>
                          <a:effectLst/>
                          <a:latin typeface="Century Gothic" panose="020B0502020202020204" pitchFamily="34" charset="0"/>
                        </a:rPr>
                        <a:t>( 3 )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MEDIUM</a:t>
                      </a:r>
                    </a:p>
                    <a:p>
                      <a:pPr marL="0" marR="0" algn="ctr">
                        <a:spcBef>
                          <a:spcPts val="0"/>
                        </a:spcBef>
                        <a:spcAft>
                          <a:spcPts val="0"/>
                        </a:spcAft>
                      </a:pPr>
                      <a:r>
                        <a:rPr lang="en-US" sz="1200" b="1" dirty="0">
                          <a:solidFill>
                            <a:schemeClr val="bg1"/>
                          </a:solidFill>
                          <a:effectLst/>
                          <a:latin typeface="Century Gothic" panose="020B0502020202020204" pitchFamily="34" charset="0"/>
                        </a:rPr>
                        <a:t>( 2 )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LOW</a:t>
                      </a:r>
                    </a:p>
                    <a:p>
                      <a:pPr marL="0" marR="0" algn="ctr">
                        <a:spcBef>
                          <a:spcPts val="0"/>
                        </a:spcBef>
                        <a:spcAft>
                          <a:spcPts val="0"/>
                        </a:spcAft>
                      </a:pPr>
                      <a:r>
                        <a:rPr lang="en-US" sz="1200" b="1" dirty="0">
                          <a:solidFill>
                            <a:schemeClr val="bg1"/>
                          </a:solidFill>
                          <a:effectLst/>
                          <a:latin typeface="Century Gothic" panose="020B0502020202020204" pitchFamily="34" charset="0"/>
                        </a:rPr>
                        <a:t>( 1 )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5B7191"/>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NO IMPACT</a:t>
                      </a:r>
                    </a:p>
                    <a:p>
                      <a:pPr marL="0" marR="0" algn="ctr">
                        <a:spcBef>
                          <a:spcPts val="0"/>
                        </a:spcBef>
                        <a:spcAft>
                          <a:spcPts val="0"/>
                        </a:spcAft>
                      </a:pPr>
                      <a:r>
                        <a:rPr lang="en-US" sz="1200" b="1" dirty="0">
                          <a:solidFill>
                            <a:schemeClr val="bg1"/>
                          </a:solidFill>
                          <a:effectLst/>
                          <a:latin typeface="Century Gothic" panose="020B0502020202020204" pitchFamily="34" charset="0"/>
                        </a:rPr>
                        <a:t>( 0 )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60000"/>
                        <a:lumOff val="40000"/>
                      </a:schemeClr>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LOW</a:t>
                      </a:r>
                    </a:p>
                    <a:p>
                      <a:pPr marL="0" marR="0" algn="ctr">
                        <a:spcBef>
                          <a:spcPts val="0"/>
                        </a:spcBef>
                        <a:spcAft>
                          <a:spcPts val="0"/>
                        </a:spcAft>
                      </a:pPr>
                      <a:r>
                        <a:rPr lang="en-US" sz="1200" b="1" dirty="0">
                          <a:solidFill>
                            <a:schemeClr val="bg1"/>
                          </a:solidFill>
                          <a:effectLst/>
                          <a:latin typeface="Century Gothic" panose="020B0502020202020204" pitchFamily="34" charset="0"/>
                        </a:rPr>
                        <a:t>( -1 )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MEDIUM</a:t>
                      </a:r>
                    </a:p>
                    <a:p>
                      <a:pPr marL="0" marR="0" algn="ctr">
                        <a:spcBef>
                          <a:spcPts val="0"/>
                        </a:spcBef>
                        <a:spcAft>
                          <a:spcPts val="0"/>
                        </a:spcAft>
                      </a:pPr>
                      <a:r>
                        <a:rPr lang="en-US" sz="1200" b="1" dirty="0">
                          <a:solidFill>
                            <a:schemeClr val="bg1"/>
                          </a:solidFill>
                          <a:effectLst/>
                          <a:latin typeface="Century Gothic" panose="020B0502020202020204" pitchFamily="34" charset="0"/>
                        </a:rPr>
                        <a:t>( -2 )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HIGH</a:t>
                      </a:r>
                    </a:p>
                    <a:p>
                      <a:pPr marL="0" marR="0" algn="ctr">
                        <a:spcBef>
                          <a:spcPts val="0"/>
                        </a:spcBef>
                        <a:spcAft>
                          <a:spcPts val="0"/>
                        </a:spcAft>
                      </a:pPr>
                      <a:r>
                        <a:rPr lang="en-US" sz="1200" b="1" dirty="0">
                          <a:solidFill>
                            <a:schemeClr val="bg1"/>
                          </a:solidFill>
                          <a:effectLst/>
                          <a:latin typeface="Century Gothic" panose="020B0502020202020204" pitchFamily="34" charset="0"/>
                        </a:rPr>
                        <a:t>( -3 )</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RATING</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extLst>
                  <a:ext uri="{0D108BD9-81ED-4DB2-BD59-A6C34878D82A}">
                    <a16:rowId xmlns:a16="http://schemas.microsoft.com/office/drawing/2014/main" val="1586132925"/>
                  </a:ext>
                </a:extLst>
              </a:tr>
              <a:tr h="364223">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18593712"/>
                  </a:ext>
                </a:extLst>
              </a:tr>
              <a:tr h="364223">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69457010"/>
                  </a:ext>
                </a:extLst>
              </a:tr>
              <a:tr h="364223">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47408684"/>
                  </a:ext>
                </a:extLst>
              </a:tr>
              <a:tr h="364223">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dash"/>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1279456"/>
                  </a:ext>
                </a:extLst>
              </a:tr>
              <a:tr h="437068">
                <a:tc gridSpan="8">
                  <a:txBody>
                    <a:bodyPr/>
                    <a:lstStyle/>
                    <a:p>
                      <a:pPr marL="0" marR="0" algn="r">
                        <a:spcBef>
                          <a:spcPts val="0"/>
                        </a:spcBef>
                        <a:spcAft>
                          <a:spcPts val="0"/>
                        </a:spcAft>
                      </a:pPr>
                      <a:r>
                        <a:rPr lang="en-US" sz="1200" b="1" dirty="0">
                          <a:solidFill>
                            <a:schemeClr val="bg1"/>
                          </a:solidFill>
                          <a:effectLst/>
                          <a:latin typeface="Century Gothic" panose="020B0502020202020204" pitchFamily="34" charset="0"/>
                        </a:rPr>
                        <a:t>GRAND TOTAL</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8466937"/>
                  </a:ext>
                </a:extLst>
              </a:tr>
            </a:tbl>
          </a:graphicData>
        </a:graphic>
      </p:graphicFrame>
      <p:sp>
        <p:nvSpPr>
          <p:cNvPr id="4" name="Rectangle 1">
            <a:extLst>
              <a:ext uri="{FF2B5EF4-FFF2-40B4-BE49-F238E27FC236}">
                <a16:creationId xmlns:a16="http://schemas.microsoft.com/office/drawing/2014/main" id="{E1FCE9EB-2402-2D4B-BC61-8C1C4A36BA53}"/>
              </a:ext>
            </a:extLst>
          </p:cNvPr>
          <p:cNvSpPr>
            <a:spLocks noChangeArrowheads="1"/>
          </p:cNvSpPr>
          <p:nvPr/>
        </p:nvSpPr>
        <p:spPr bwMode="auto">
          <a:xfrm>
            <a:off x="412965" y="367963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5" name="TextBox 4">
            <a:extLst>
              <a:ext uri="{FF2B5EF4-FFF2-40B4-BE49-F238E27FC236}">
                <a16:creationId xmlns:a16="http://schemas.microsoft.com/office/drawing/2014/main" id="{6F13ED66-983B-083C-A302-4D8C46E77BC5}"/>
              </a:ext>
            </a:extLst>
          </p:cNvPr>
          <p:cNvSpPr txBox="1"/>
          <p:nvPr/>
        </p:nvSpPr>
        <p:spPr>
          <a:xfrm>
            <a:off x="196158" y="79644"/>
            <a:ext cx="2115403" cy="584775"/>
          </a:xfrm>
          <a:prstGeom prst="rect">
            <a:avLst/>
          </a:prstGeom>
          <a:noFill/>
        </p:spPr>
        <p:txBody>
          <a:bodyPr wrap="square" rtlCol="0">
            <a:spAutoFit/>
          </a:bodyPr>
          <a:lstStyle/>
          <a:p>
            <a:r>
              <a:rPr lang="en-US" sz="3200" dirty="0">
                <a:solidFill>
                  <a:schemeClr val="accent1"/>
                </a:solidFill>
                <a:latin typeface="Century Gothic" panose="020B0502020202020204" pitchFamily="34" charset="0"/>
              </a:rPr>
              <a:t>Option 3</a:t>
            </a:r>
          </a:p>
        </p:txBody>
      </p:sp>
    </p:spTree>
    <p:extLst>
      <p:ext uri="{BB962C8B-B14F-4D97-AF65-F5344CB8AC3E}">
        <p14:creationId xmlns:p14="http://schemas.microsoft.com/office/powerpoint/2010/main" val="2698683351"/>
      </p:ext>
    </p:extLst>
  </p:cSld>
  <p:clrMapOvr>
    <a:masterClrMapping/>
  </p:clrMapOvr>
</p:sld>
</file>

<file path=ppt/theme/theme1.xml><?xml version="1.0" encoding="utf-8"?>
<a:theme xmlns:a="http://schemas.openxmlformats.org/drawingml/2006/main" name="IC-Business-Case-Presentation-Template_PowerPoint">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2862567C-C62C-432D-A104-9E979115F1AC}" vid="{99036166-040A-41BC-B1E9-5A48DC53C5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IC-Business-Case-Presentation-9296_PowerPoint</Template>
  <TotalTime>22</TotalTime>
  <Words>1369</Words>
  <Application>Microsoft Office PowerPoint</Application>
  <PresentationFormat>Widescreen</PresentationFormat>
  <Paragraphs>604</Paragraphs>
  <Slides>22</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Century Gothic</vt:lpstr>
      <vt:lpstr>Wingdings</vt:lpstr>
      <vt:lpstr>IC-Business-Case-Presentation-Template_PowerPoint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Walsh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Bess</cp:lastModifiedBy>
  <cp:revision>3</cp:revision>
  <dcterms:created xsi:type="dcterms:W3CDTF">2025-08-25T19:12:52Z</dcterms:created>
  <dcterms:modified xsi:type="dcterms:W3CDTF">2025-08-25T22:07:57Z</dcterms:modified>
</cp:coreProperties>
</file>