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63" r:id="rId2"/>
    <p:sldId id="369" r:id="rId3"/>
    <p:sldId id="368"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DCC5"/>
    <a:srgbClr val="DAEFBB"/>
    <a:srgbClr val="BFEAED"/>
    <a:srgbClr val="C4E2F0"/>
    <a:srgbClr val="F1C9C5"/>
    <a:srgbClr val="A1EAED"/>
    <a:srgbClr val="8CCECF"/>
    <a:srgbClr val="CCCFF1"/>
    <a:srgbClr val="C8F2D8"/>
    <a:srgbClr val="F2D5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20" autoAdjust="0"/>
    <p:restoredTop sz="86447"/>
  </p:normalViewPr>
  <p:slideViewPr>
    <p:cSldViewPr snapToGrid="0" snapToObjects="1">
      <p:cViewPr varScale="1">
        <p:scale>
          <a:sx n="66" d="100"/>
          <a:sy n="66" d="100"/>
        </p:scale>
        <p:origin x="78" y="79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C576E443-D856-40B7-87DE-DD82EACE0ABD}"/>
    <pc:docChg chg="modSld sldOrd">
      <pc:chgData name="Bess Dunlevy" userId="dd4b9a8537dbe9d0" providerId="LiveId" clId="{C576E443-D856-40B7-87DE-DD82EACE0ABD}" dt="2024-09-08T14:25:49.414" v="4"/>
      <pc:docMkLst>
        <pc:docMk/>
      </pc:docMkLst>
      <pc:sldChg chg="modSp mod">
        <pc:chgData name="Bess Dunlevy" userId="dd4b9a8537dbe9d0" providerId="LiveId" clId="{C576E443-D856-40B7-87DE-DD82EACE0ABD}" dt="2024-09-08T14:25:47.826" v="2" actId="1076"/>
        <pc:sldMkLst>
          <pc:docMk/>
          <pc:sldMk cId="2010791182" sldId="363"/>
        </pc:sldMkLst>
        <pc:spChg chg="mod">
          <ac:chgData name="Bess Dunlevy" userId="dd4b9a8537dbe9d0" providerId="LiveId" clId="{C576E443-D856-40B7-87DE-DD82EACE0ABD}" dt="2024-09-08T14:25:47.826" v="2" actId="1076"/>
          <ac:spMkLst>
            <pc:docMk/>
            <pc:sldMk cId="2010791182" sldId="363"/>
            <ac:spMk id="8" creationId="{2809F379-14D2-6F53-AF8E-9D24FAE0AED5}"/>
          </ac:spMkLst>
        </pc:spChg>
      </pc:sldChg>
      <pc:sldChg chg="ord">
        <pc:chgData name="Bess Dunlevy" userId="dd4b9a8537dbe9d0" providerId="LiveId" clId="{C576E443-D856-40B7-87DE-DD82EACE0ABD}" dt="2024-09-08T14:25:49.414" v="4"/>
        <pc:sldMkLst>
          <pc:docMk/>
          <pc:sldMk cId="1032561390" sldId="36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4/11/2025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4000">
              <a:schemeClr val="accent3">
                <a:lumMod val="20000"/>
                <a:lumOff val="80000"/>
              </a:schemeClr>
            </a:gs>
            <a:gs pos="68000">
              <a:schemeClr val="accent3">
                <a:lumMod val="40000"/>
                <a:lumOff val="60000"/>
              </a:schemeClr>
            </a:gs>
            <a:gs pos="98000">
              <a:schemeClr val="accent3">
                <a:lumMod val="60000"/>
                <a:lumOff val="40000"/>
              </a:schemeClr>
            </a:gs>
          </a:gsLst>
          <a:lin ang="81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4/11/2025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7386856-139F-9A77-EB96-941DAFAF982E}"/>
              </a:ext>
            </a:extLst>
          </p:cNvPr>
          <p:cNvSpPr/>
          <p:nvPr/>
        </p:nvSpPr>
        <p:spPr>
          <a:xfrm>
            <a:off x="0" y="0"/>
            <a:ext cx="12192000" cy="6858000"/>
          </a:xfrm>
          <a:prstGeom prst="rect">
            <a:avLst/>
          </a:prstGeom>
          <a:solidFill>
            <a:srgbClr val="F1DCC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Google Shape;90;p1">
            <a:extLst>
              <a:ext uri="{FF2B5EF4-FFF2-40B4-BE49-F238E27FC236}">
                <a16:creationId xmlns:a16="http://schemas.microsoft.com/office/drawing/2014/main" id="{2809F379-14D2-6F53-AF8E-9D24FAE0AED5}"/>
              </a:ext>
            </a:extLst>
          </p:cNvPr>
          <p:cNvSpPr txBox="1"/>
          <p:nvPr/>
        </p:nvSpPr>
        <p:spPr>
          <a:xfrm>
            <a:off x="95854" y="286129"/>
            <a:ext cx="6202309"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3200" b="1">
                <a:solidFill>
                  <a:srgbClr val="595959"/>
                </a:solidFill>
                <a:latin typeface="Century Gothic"/>
                <a:ea typeface="Century Gothic"/>
                <a:cs typeface="Century Gothic"/>
                <a:sym typeface="Century Gothic"/>
              </a:rPr>
              <a:t>Modelo de matriz RACI PDCA</a:t>
            </a:r>
          </a:p>
        </p:txBody>
      </p:sp>
      <p:pic>
        <p:nvPicPr>
          <p:cNvPr id="4" name="Picture 3">
            <a:extLst>
              <a:ext uri="{FF2B5EF4-FFF2-40B4-BE49-F238E27FC236}">
                <a16:creationId xmlns:a16="http://schemas.microsoft.com/office/drawing/2014/main" id="{745FF10A-3B81-4A30-14B7-1D099241B477}"/>
              </a:ext>
            </a:extLst>
          </p:cNvPr>
          <p:cNvPicPr>
            <a:picLocks noChangeAspect="1"/>
          </p:cNvPicPr>
          <p:nvPr/>
        </p:nvPicPr>
        <p:blipFill>
          <a:blip r:embed="rId2"/>
          <a:srcRect/>
          <a:stretch/>
        </p:blipFill>
        <p:spPr>
          <a:xfrm>
            <a:off x="199593" y="1386977"/>
            <a:ext cx="8654648" cy="4892526"/>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2010791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3BE2CC1-03AB-E67A-F7BC-8D672F55C54F}"/>
              </a:ext>
            </a:extLst>
          </p:cNvPr>
          <p:cNvGraphicFramePr>
            <a:graphicFrameLocks noGrp="1"/>
          </p:cNvGraphicFramePr>
          <p:nvPr>
            <p:extLst>
              <p:ext uri="{D42A27DB-BD31-4B8C-83A1-F6EECF244321}">
                <p14:modId xmlns:p14="http://schemas.microsoft.com/office/powerpoint/2010/main" val="2173184916"/>
              </p:ext>
            </p:extLst>
          </p:nvPr>
        </p:nvGraphicFramePr>
        <p:xfrm>
          <a:off x="310552" y="484874"/>
          <a:ext cx="11628406" cy="5586998"/>
        </p:xfrm>
        <a:graphic>
          <a:graphicData uri="http://schemas.openxmlformats.org/drawingml/2006/table">
            <a:tbl>
              <a:tblPr/>
              <a:tblGrid>
                <a:gridCol w="2786331">
                  <a:extLst>
                    <a:ext uri="{9D8B030D-6E8A-4147-A177-3AD203B41FA5}">
                      <a16:colId xmlns:a16="http://schemas.microsoft.com/office/drawing/2014/main" val="3965731155"/>
                    </a:ext>
                  </a:extLst>
                </a:gridCol>
                <a:gridCol w="1768415">
                  <a:extLst>
                    <a:ext uri="{9D8B030D-6E8A-4147-A177-3AD203B41FA5}">
                      <a16:colId xmlns:a16="http://schemas.microsoft.com/office/drawing/2014/main" val="751780877"/>
                    </a:ext>
                  </a:extLst>
                </a:gridCol>
                <a:gridCol w="1768415">
                  <a:extLst>
                    <a:ext uri="{9D8B030D-6E8A-4147-A177-3AD203B41FA5}">
                      <a16:colId xmlns:a16="http://schemas.microsoft.com/office/drawing/2014/main" val="2076726327"/>
                    </a:ext>
                  </a:extLst>
                </a:gridCol>
                <a:gridCol w="1768415">
                  <a:extLst>
                    <a:ext uri="{9D8B030D-6E8A-4147-A177-3AD203B41FA5}">
                      <a16:colId xmlns:a16="http://schemas.microsoft.com/office/drawing/2014/main" val="4281320811"/>
                    </a:ext>
                  </a:extLst>
                </a:gridCol>
                <a:gridCol w="1768415">
                  <a:extLst>
                    <a:ext uri="{9D8B030D-6E8A-4147-A177-3AD203B41FA5}">
                      <a16:colId xmlns:a16="http://schemas.microsoft.com/office/drawing/2014/main" val="732612092"/>
                    </a:ext>
                  </a:extLst>
                </a:gridCol>
                <a:gridCol w="1768415">
                  <a:extLst>
                    <a:ext uri="{9D8B030D-6E8A-4147-A177-3AD203B41FA5}">
                      <a16:colId xmlns:a16="http://schemas.microsoft.com/office/drawing/2014/main" val="3244518522"/>
                    </a:ext>
                  </a:extLst>
                </a:gridCol>
              </a:tblGrid>
              <a:tr h="452724">
                <a:tc>
                  <a:txBody>
                    <a:bodyPr/>
                    <a:lstStyle/>
                    <a:p>
                      <a:pPr rtl="0" fontAlgn="t">
                        <a:spcBef>
                          <a:spcPts val="0"/>
                        </a:spcBef>
                        <a:spcAft>
                          <a:spcPts val="0"/>
                        </a:spcAft>
                      </a:pPr>
                      <a:r>
                        <a:rPr lang="pt-BR" sz="1200" b="1" i="0" u="none" strike="noStrike">
                          <a:solidFill>
                            <a:schemeClr val="tx1">
                              <a:lumMod val="65000"/>
                              <a:lumOff val="35000"/>
                            </a:schemeClr>
                          </a:solidFill>
                          <a:effectLst/>
                          <a:latin typeface="Century Gothic" panose="020B0502020202020204" pitchFamily="34" charset="0"/>
                        </a:rPr>
                        <a:t>Atividade</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pt-BR" sz="1200" b="1" i="0" u="none" strike="noStrike">
                          <a:solidFill>
                            <a:schemeClr val="tx1">
                              <a:lumMod val="65000"/>
                              <a:lumOff val="35000"/>
                            </a:schemeClr>
                          </a:solidFill>
                          <a:effectLst/>
                          <a:latin typeface="Century Gothic" panose="020B0502020202020204" pitchFamily="34" charset="0"/>
                        </a:rPr>
                        <a:t>Gerente de produto</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pt-BR" sz="1200" b="1" i="0" u="none" strike="noStrike">
                          <a:solidFill>
                            <a:schemeClr val="tx1">
                              <a:lumMod val="65000"/>
                              <a:lumOff val="35000"/>
                            </a:schemeClr>
                          </a:solidFill>
                          <a:effectLst/>
                          <a:latin typeface="Century Gothic" panose="020B0502020202020204" pitchFamily="34" charset="0"/>
                        </a:rPr>
                        <a:t>Parte interessada 2</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pt-BR" sz="1200" b="1" i="0" u="none" strike="noStrike">
                          <a:solidFill>
                            <a:schemeClr val="tx1">
                              <a:lumMod val="65000"/>
                              <a:lumOff val="35000"/>
                            </a:schemeClr>
                          </a:solidFill>
                          <a:effectLst/>
                          <a:latin typeface="Century Gothic" panose="020B0502020202020204" pitchFamily="34" charset="0"/>
                        </a:rPr>
                        <a:t>Parte interessada 3</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pt-BR" sz="1200" b="1" i="0" u="none" strike="noStrike">
                          <a:solidFill>
                            <a:schemeClr val="tx1">
                              <a:lumMod val="65000"/>
                              <a:lumOff val="35000"/>
                            </a:schemeClr>
                          </a:solidFill>
                          <a:effectLst/>
                          <a:latin typeface="Century Gothic" panose="020B0502020202020204" pitchFamily="34" charset="0"/>
                        </a:rPr>
                        <a:t>Parte interessada 4</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pt-BR" sz="1200" b="1" i="0" u="none" strike="noStrike">
                          <a:solidFill>
                            <a:schemeClr val="tx1">
                              <a:lumMod val="65000"/>
                              <a:lumOff val="35000"/>
                            </a:schemeClr>
                          </a:solidFill>
                          <a:effectLst/>
                          <a:latin typeface="Century Gothic" panose="020B0502020202020204" pitchFamily="34" charset="0"/>
                        </a:rPr>
                        <a:t>Parte interessada 5</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281760357"/>
                  </a:ext>
                </a:extLst>
              </a:tr>
              <a:tr h="434001">
                <a:tc gridSpan="6">
                  <a:txBody>
                    <a:bodyPr/>
                    <a:lstStyle/>
                    <a:p>
                      <a:pPr rtl="0" fontAlgn="t">
                        <a:spcBef>
                          <a:spcPts val="0"/>
                        </a:spcBef>
                        <a:spcAft>
                          <a:spcPts val="0"/>
                        </a:spcAft>
                      </a:pPr>
                      <a:r>
                        <a:rPr lang="pt-BR" sz="2200" b="1" i="0" u="none" strike="noStrike">
                          <a:solidFill>
                            <a:schemeClr val="tx1">
                              <a:lumMod val="65000"/>
                              <a:lumOff val="35000"/>
                            </a:schemeClr>
                          </a:solidFill>
                          <a:effectLst/>
                          <a:latin typeface="Century Gothic" panose="020B0502020202020204" pitchFamily="34" charset="0"/>
                        </a:rPr>
                        <a:t>Planejar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1">
                        <a:lumMod val="20000"/>
                        <a:lumOff val="80000"/>
                      </a:schemeClr>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249976149"/>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46694154"/>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47068564"/>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pt-BR" sz="900" b="1" i="0" u="none" strike="noStrike" kern="1200" cap="none" spc="0" normalizeH="0" baseline="0">
                          <a:ln>
                            <a:noFill/>
                          </a:ln>
                          <a:solidFill>
                            <a:prstClr val="black">
                              <a:lumMod val="65000"/>
                              <a:lumOff val="35000"/>
                            </a:prstClr>
                          </a:solidFill>
                          <a:effectLst/>
                          <a:uLnTx/>
                          <a:uFillTx/>
                          <a:latin typeface="Century Gothic" panose="020B0502020202020204" pitchFamily="34" charset="0"/>
                          <a:ea typeface="+mn-ea"/>
                          <a:cs typeface="+mn-cs"/>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55635369"/>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63491606"/>
                  </a:ext>
                </a:extLst>
              </a:tr>
              <a:tr h="433796">
                <a:tc gridSpan="6">
                  <a:txBody>
                    <a:bodyPr/>
                    <a:lstStyle/>
                    <a:p>
                      <a:pPr rtl="0" fontAlgn="t">
                        <a:spcBef>
                          <a:spcPts val="0"/>
                        </a:spcBef>
                        <a:spcAft>
                          <a:spcPts val="0"/>
                        </a:spcAft>
                      </a:pPr>
                      <a:r>
                        <a:rPr lang="pt-BR" sz="2200" b="1" i="0" u="none" strike="noStrike">
                          <a:solidFill>
                            <a:schemeClr val="tx1">
                              <a:lumMod val="65000"/>
                              <a:lumOff val="35000"/>
                            </a:schemeClr>
                          </a:solidFill>
                          <a:effectLst/>
                          <a:latin typeface="Century Gothic" panose="020B0502020202020204" pitchFamily="34" charset="0"/>
                        </a:rPr>
                        <a:t>Fazer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lumMod val="95000"/>
                      </a:schemeClr>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797198418"/>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52377418"/>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4515677"/>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732238"/>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9363217"/>
                  </a:ext>
                </a:extLst>
              </a:tr>
              <a:tr h="312820">
                <a:tc gridSpan="6">
                  <a:txBody>
                    <a:bodyPr/>
                    <a:lstStyle/>
                    <a:p>
                      <a:pPr rtl="0" fontAlgn="t">
                        <a:spcBef>
                          <a:spcPts val="0"/>
                        </a:spcBef>
                        <a:spcAft>
                          <a:spcPts val="0"/>
                        </a:spcAft>
                      </a:pPr>
                      <a:r>
                        <a:rPr lang="pt-BR" sz="2200" b="1" i="0" u="none" strike="noStrike">
                          <a:solidFill>
                            <a:schemeClr val="tx1">
                              <a:lumMod val="65000"/>
                              <a:lumOff val="35000"/>
                            </a:schemeClr>
                          </a:solidFill>
                          <a:effectLst/>
                          <a:latin typeface="Century Gothic" panose="020B0502020202020204" pitchFamily="34" charset="0"/>
                        </a:rPr>
                        <a:t>Verificar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BFEAED"/>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668056585"/>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713470"/>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04995626"/>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86638866"/>
                  </a:ext>
                </a:extLst>
              </a:tr>
              <a:tr h="428143">
                <a:tc gridSpan="6">
                  <a:txBody>
                    <a:bodyPr/>
                    <a:lstStyle/>
                    <a:p>
                      <a:pPr rtl="0" fontAlgn="t">
                        <a:spcBef>
                          <a:spcPts val="0"/>
                        </a:spcBef>
                        <a:spcAft>
                          <a:spcPts val="0"/>
                        </a:spcAft>
                      </a:pPr>
                      <a:r>
                        <a:rPr lang="pt-BR" sz="2200" b="1" i="0" u="none" strike="noStrike">
                          <a:solidFill>
                            <a:schemeClr val="tx1">
                              <a:lumMod val="65000"/>
                              <a:lumOff val="35000"/>
                            </a:schemeClr>
                          </a:solidFill>
                          <a:effectLst/>
                          <a:latin typeface="Century Gothic" panose="020B0502020202020204" pitchFamily="34" charset="0"/>
                        </a:rPr>
                        <a:t>Agir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DAEFBB"/>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498519203"/>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87401851"/>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59458794"/>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62746069"/>
                  </a:ext>
                </a:extLst>
              </a:tr>
            </a:tbl>
          </a:graphicData>
        </a:graphic>
      </p:graphicFrame>
      <p:sp>
        <p:nvSpPr>
          <p:cNvPr id="3" name="Rectangle 1">
            <a:extLst>
              <a:ext uri="{FF2B5EF4-FFF2-40B4-BE49-F238E27FC236}">
                <a16:creationId xmlns:a16="http://schemas.microsoft.com/office/drawing/2014/main" id="{C500D345-A034-D35A-BBB2-91CBCEF16051}"/>
              </a:ext>
            </a:extLst>
          </p:cNvPr>
          <p:cNvSpPr>
            <a:spLocks noChangeArrowheads="1"/>
          </p:cNvSpPr>
          <p:nvPr/>
        </p:nvSpPr>
        <p:spPr bwMode="auto">
          <a:xfrm>
            <a:off x="1705083" y="3839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7" name="Table 6">
            <a:extLst>
              <a:ext uri="{FF2B5EF4-FFF2-40B4-BE49-F238E27FC236}">
                <a16:creationId xmlns:a16="http://schemas.microsoft.com/office/drawing/2014/main" id="{82B28EB7-93E3-5A52-B9B8-9EB039B9565A}"/>
              </a:ext>
            </a:extLst>
          </p:cNvPr>
          <p:cNvGraphicFramePr>
            <a:graphicFrameLocks noGrp="1"/>
          </p:cNvGraphicFramePr>
          <p:nvPr/>
        </p:nvGraphicFramePr>
        <p:xfrm>
          <a:off x="310552" y="6474949"/>
          <a:ext cx="11628408" cy="244925"/>
        </p:xfrm>
        <a:graphic>
          <a:graphicData uri="http://schemas.openxmlformats.org/drawingml/2006/table">
            <a:tbl>
              <a:tblPr/>
              <a:tblGrid>
                <a:gridCol w="2907102">
                  <a:extLst>
                    <a:ext uri="{9D8B030D-6E8A-4147-A177-3AD203B41FA5}">
                      <a16:colId xmlns:a16="http://schemas.microsoft.com/office/drawing/2014/main" val="1597829097"/>
                    </a:ext>
                  </a:extLst>
                </a:gridCol>
                <a:gridCol w="2907102">
                  <a:extLst>
                    <a:ext uri="{9D8B030D-6E8A-4147-A177-3AD203B41FA5}">
                      <a16:colId xmlns:a16="http://schemas.microsoft.com/office/drawing/2014/main" val="3326678652"/>
                    </a:ext>
                  </a:extLst>
                </a:gridCol>
                <a:gridCol w="2907102">
                  <a:extLst>
                    <a:ext uri="{9D8B030D-6E8A-4147-A177-3AD203B41FA5}">
                      <a16:colId xmlns:a16="http://schemas.microsoft.com/office/drawing/2014/main" val="3566298512"/>
                    </a:ext>
                  </a:extLst>
                </a:gridCol>
                <a:gridCol w="2907102">
                  <a:extLst>
                    <a:ext uri="{9D8B030D-6E8A-4147-A177-3AD203B41FA5}">
                      <a16:colId xmlns:a16="http://schemas.microsoft.com/office/drawing/2014/main" val="3034274644"/>
                    </a:ext>
                  </a:extLst>
                </a:gridCol>
              </a:tblGrid>
              <a:tr h="244925">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148509438"/>
                  </a:ext>
                </a:extLst>
              </a:tr>
            </a:tbl>
          </a:graphicData>
        </a:graphic>
      </p:graphicFrame>
      <p:sp>
        <p:nvSpPr>
          <p:cNvPr id="10" name="Google Shape;90;p1">
            <a:extLst>
              <a:ext uri="{FF2B5EF4-FFF2-40B4-BE49-F238E27FC236}">
                <a16:creationId xmlns:a16="http://schemas.microsoft.com/office/drawing/2014/main" id="{F30AFFCE-6DE2-C905-F373-E9CD174E5789}"/>
              </a:ext>
            </a:extLst>
          </p:cNvPr>
          <p:cNvSpPr txBox="1"/>
          <p:nvPr/>
        </p:nvSpPr>
        <p:spPr>
          <a:xfrm>
            <a:off x="310553" y="64890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900" b="1">
                <a:solidFill>
                  <a:srgbClr val="595959"/>
                </a:solidFill>
                <a:latin typeface="Century Gothic"/>
                <a:ea typeface="Century Gothic"/>
                <a:cs typeface="Century Gothic"/>
                <a:sym typeface="Century Gothic"/>
              </a:rPr>
              <a:t>Responsável</a:t>
            </a:r>
          </a:p>
        </p:txBody>
      </p:sp>
      <p:sp>
        <p:nvSpPr>
          <p:cNvPr id="11" name="Google Shape;90;p1">
            <a:extLst>
              <a:ext uri="{FF2B5EF4-FFF2-40B4-BE49-F238E27FC236}">
                <a16:creationId xmlns:a16="http://schemas.microsoft.com/office/drawing/2014/main" id="{A9325D91-17BF-3422-4208-487A4341E8C3}"/>
              </a:ext>
            </a:extLst>
          </p:cNvPr>
          <p:cNvSpPr txBox="1"/>
          <p:nvPr/>
        </p:nvSpPr>
        <p:spPr>
          <a:xfrm>
            <a:off x="3200401" y="64890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900" b="1">
                <a:solidFill>
                  <a:srgbClr val="595959"/>
                </a:solidFill>
                <a:latin typeface="Century Gothic"/>
                <a:ea typeface="Century Gothic"/>
                <a:cs typeface="Century Gothic"/>
                <a:sym typeface="Century Gothic"/>
              </a:rPr>
              <a:t>Encarregado</a:t>
            </a:r>
          </a:p>
        </p:txBody>
      </p:sp>
      <p:sp>
        <p:nvSpPr>
          <p:cNvPr id="12" name="Google Shape;90;p1">
            <a:extLst>
              <a:ext uri="{FF2B5EF4-FFF2-40B4-BE49-F238E27FC236}">
                <a16:creationId xmlns:a16="http://schemas.microsoft.com/office/drawing/2014/main" id="{9A80EA50-8DB0-6A37-4F7F-EA349602E44B}"/>
              </a:ext>
            </a:extLst>
          </p:cNvPr>
          <p:cNvSpPr txBox="1"/>
          <p:nvPr/>
        </p:nvSpPr>
        <p:spPr>
          <a:xfrm>
            <a:off x="6124756" y="64890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900" b="1">
                <a:solidFill>
                  <a:srgbClr val="595959"/>
                </a:solidFill>
                <a:latin typeface="Century Gothic"/>
                <a:ea typeface="Century Gothic"/>
                <a:cs typeface="Century Gothic"/>
                <a:sym typeface="Century Gothic"/>
              </a:rPr>
              <a:t>Consultado</a:t>
            </a:r>
          </a:p>
        </p:txBody>
      </p:sp>
      <p:sp>
        <p:nvSpPr>
          <p:cNvPr id="13" name="Google Shape;90;p1">
            <a:extLst>
              <a:ext uri="{FF2B5EF4-FFF2-40B4-BE49-F238E27FC236}">
                <a16:creationId xmlns:a16="http://schemas.microsoft.com/office/drawing/2014/main" id="{9B25FA9B-E1CE-FB1D-4DA4-B4161C5ADD04}"/>
              </a:ext>
            </a:extLst>
          </p:cNvPr>
          <p:cNvSpPr txBox="1"/>
          <p:nvPr/>
        </p:nvSpPr>
        <p:spPr>
          <a:xfrm>
            <a:off x="9014604" y="64890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900" b="1">
                <a:solidFill>
                  <a:srgbClr val="595959"/>
                </a:solidFill>
                <a:latin typeface="Century Gothic"/>
                <a:ea typeface="Century Gothic"/>
                <a:cs typeface="Century Gothic"/>
                <a:sym typeface="Century Gothic"/>
              </a:rPr>
              <a:t>Informado</a:t>
            </a:r>
          </a:p>
        </p:txBody>
      </p:sp>
      <p:sp>
        <p:nvSpPr>
          <p:cNvPr id="17" name="Google Shape;90;p1">
            <a:extLst>
              <a:ext uri="{FF2B5EF4-FFF2-40B4-BE49-F238E27FC236}">
                <a16:creationId xmlns:a16="http://schemas.microsoft.com/office/drawing/2014/main" id="{1AE4F216-3C91-10C6-EDFC-56F7C7A2E033}"/>
              </a:ext>
            </a:extLst>
          </p:cNvPr>
          <p:cNvSpPr txBox="1"/>
          <p:nvPr/>
        </p:nvSpPr>
        <p:spPr>
          <a:xfrm>
            <a:off x="253040" y="6119791"/>
            <a:ext cx="4701397" cy="36929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a:solidFill>
                  <a:srgbClr val="595959"/>
                </a:solidFill>
                <a:latin typeface="Century Gothic"/>
                <a:ea typeface="Century Gothic"/>
                <a:cs typeface="Century Gothic"/>
                <a:sym typeface="Century Gothic"/>
              </a:rPr>
              <a:t>Legenda RACI</a:t>
            </a:r>
          </a:p>
        </p:txBody>
      </p:sp>
    </p:spTree>
    <p:extLst>
      <p:ext uri="{BB962C8B-B14F-4D97-AF65-F5344CB8AC3E}">
        <p14:creationId xmlns:p14="http://schemas.microsoft.com/office/powerpoint/2010/main" val="1465005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3BE2CC1-03AB-E67A-F7BC-8D672F55C54F}"/>
              </a:ext>
            </a:extLst>
          </p:cNvPr>
          <p:cNvGraphicFramePr>
            <a:graphicFrameLocks noGrp="1"/>
          </p:cNvGraphicFramePr>
          <p:nvPr>
            <p:extLst>
              <p:ext uri="{D42A27DB-BD31-4B8C-83A1-F6EECF244321}">
                <p14:modId xmlns:p14="http://schemas.microsoft.com/office/powerpoint/2010/main" val="3735307877"/>
              </p:ext>
            </p:extLst>
          </p:nvPr>
        </p:nvGraphicFramePr>
        <p:xfrm>
          <a:off x="310552" y="484874"/>
          <a:ext cx="11628406" cy="5419481"/>
        </p:xfrm>
        <a:graphic>
          <a:graphicData uri="http://schemas.openxmlformats.org/drawingml/2006/table">
            <a:tbl>
              <a:tblPr/>
              <a:tblGrid>
                <a:gridCol w="2786331">
                  <a:extLst>
                    <a:ext uri="{9D8B030D-6E8A-4147-A177-3AD203B41FA5}">
                      <a16:colId xmlns:a16="http://schemas.microsoft.com/office/drawing/2014/main" val="3965731155"/>
                    </a:ext>
                  </a:extLst>
                </a:gridCol>
                <a:gridCol w="1768415">
                  <a:extLst>
                    <a:ext uri="{9D8B030D-6E8A-4147-A177-3AD203B41FA5}">
                      <a16:colId xmlns:a16="http://schemas.microsoft.com/office/drawing/2014/main" val="751780877"/>
                    </a:ext>
                  </a:extLst>
                </a:gridCol>
                <a:gridCol w="1768415">
                  <a:extLst>
                    <a:ext uri="{9D8B030D-6E8A-4147-A177-3AD203B41FA5}">
                      <a16:colId xmlns:a16="http://schemas.microsoft.com/office/drawing/2014/main" val="2076726327"/>
                    </a:ext>
                  </a:extLst>
                </a:gridCol>
                <a:gridCol w="1768415">
                  <a:extLst>
                    <a:ext uri="{9D8B030D-6E8A-4147-A177-3AD203B41FA5}">
                      <a16:colId xmlns:a16="http://schemas.microsoft.com/office/drawing/2014/main" val="4281320811"/>
                    </a:ext>
                  </a:extLst>
                </a:gridCol>
                <a:gridCol w="1768415">
                  <a:extLst>
                    <a:ext uri="{9D8B030D-6E8A-4147-A177-3AD203B41FA5}">
                      <a16:colId xmlns:a16="http://schemas.microsoft.com/office/drawing/2014/main" val="732612092"/>
                    </a:ext>
                  </a:extLst>
                </a:gridCol>
                <a:gridCol w="1768415">
                  <a:extLst>
                    <a:ext uri="{9D8B030D-6E8A-4147-A177-3AD203B41FA5}">
                      <a16:colId xmlns:a16="http://schemas.microsoft.com/office/drawing/2014/main" val="3244518522"/>
                    </a:ext>
                  </a:extLst>
                </a:gridCol>
              </a:tblGrid>
              <a:tr h="437905">
                <a:tc>
                  <a:txBody>
                    <a:bodyPr/>
                    <a:lstStyle/>
                    <a:p>
                      <a:pPr rtl="0" fontAlgn="t">
                        <a:spcBef>
                          <a:spcPts val="0"/>
                        </a:spcBef>
                        <a:spcAft>
                          <a:spcPts val="0"/>
                        </a:spcAft>
                      </a:pPr>
                      <a:r>
                        <a:rPr lang="pt-BR" sz="1200" b="1" i="0" u="none" strike="noStrike">
                          <a:solidFill>
                            <a:schemeClr val="tx1">
                              <a:lumMod val="65000"/>
                              <a:lumOff val="35000"/>
                            </a:schemeClr>
                          </a:solidFill>
                          <a:effectLst/>
                          <a:latin typeface="Century Gothic" panose="020B0502020202020204" pitchFamily="34" charset="0"/>
                        </a:rPr>
                        <a:t>Atividade</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pt-BR" sz="1200" b="1" i="0" u="none" strike="noStrike">
                          <a:solidFill>
                            <a:schemeClr val="tx1">
                              <a:lumMod val="65000"/>
                              <a:lumOff val="35000"/>
                            </a:schemeClr>
                          </a:solidFill>
                          <a:effectLst/>
                          <a:latin typeface="Century Gothic" panose="020B0502020202020204" pitchFamily="34" charset="0"/>
                        </a:rPr>
                        <a:t>Gerente de produto</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pt-BR" sz="1200" b="1" i="0" u="none" strike="noStrike">
                          <a:solidFill>
                            <a:schemeClr val="tx1">
                              <a:lumMod val="65000"/>
                              <a:lumOff val="35000"/>
                            </a:schemeClr>
                          </a:solidFill>
                          <a:effectLst/>
                          <a:latin typeface="Century Gothic" panose="020B0502020202020204" pitchFamily="34" charset="0"/>
                        </a:rPr>
                        <a:t>Gerente de sucesso do cliente</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pt-BR" sz="1200" b="1" i="0" u="none" strike="noStrike" spc="-40" baseline="0" dirty="0">
                          <a:solidFill>
                            <a:schemeClr val="tx1">
                              <a:lumMod val="65000"/>
                              <a:lumOff val="35000"/>
                            </a:schemeClr>
                          </a:solidFill>
                          <a:effectLst/>
                          <a:latin typeface="Century Gothic" panose="020B0502020202020204" pitchFamily="34" charset="0"/>
                        </a:rPr>
                        <a:t>Designer de experiência do usuário (UX)</a:t>
                      </a:r>
                    </a:p>
                  </a:txBody>
                  <a:tcPr marL="37052" marR="18288"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pt-BR" sz="1200" b="1" i="0" u="none" strike="noStrike">
                          <a:solidFill>
                            <a:schemeClr val="tx1">
                              <a:lumMod val="65000"/>
                              <a:lumOff val="35000"/>
                            </a:schemeClr>
                          </a:solidFill>
                          <a:effectLst/>
                          <a:latin typeface="Century Gothic" panose="020B0502020202020204" pitchFamily="34" charset="0"/>
                        </a:rPr>
                        <a:t>Equipe de marketing</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pt-BR" sz="1200" b="1" i="0" u="none" strike="noStrike">
                          <a:solidFill>
                            <a:schemeClr val="tx1">
                              <a:lumMod val="65000"/>
                              <a:lumOff val="35000"/>
                            </a:schemeClr>
                          </a:solidFill>
                          <a:effectLst/>
                          <a:latin typeface="Century Gothic" panose="020B0502020202020204" pitchFamily="34" charset="0"/>
                        </a:rPr>
                        <a:t>Analista de dados</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281760357"/>
                  </a:ext>
                </a:extLst>
              </a:tr>
              <a:tr h="419795">
                <a:tc gridSpan="6">
                  <a:txBody>
                    <a:bodyPr/>
                    <a:lstStyle/>
                    <a:p>
                      <a:pPr rtl="0" fontAlgn="t">
                        <a:spcBef>
                          <a:spcPts val="0"/>
                        </a:spcBef>
                        <a:spcAft>
                          <a:spcPts val="0"/>
                        </a:spcAft>
                      </a:pPr>
                      <a:r>
                        <a:rPr lang="pt-BR" sz="2200" b="1" i="0" u="none" strike="noStrike">
                          <a:solidFill>
                            <a:schemeClr val="tx1">
                              <a:lumMod val="65000"/>
                              <a:lumOff val="35000"/>
                            </a:schemeClr>
                          </a:solidFill>
                          <a:effectLst/>
                          <a:latin typeface="Century Gothic" panose="020B0502020202020204" pitchFamily="34" charset="0"/>
                        </a:rPr>
                        <a:t>Planejar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1">
                        <a:lumMod val="20000"/>
                        <a:lumOff val="80000"/>
                      </a:schemeClr>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249976149"/>
                  </a:ext>
                </a:extLst>
              </a:tr>
              <a:tr h="236908">
                <a:tc>
                  <a:txBody>
                    <a:bodyPr/>
                    <a:lstStyle/>
                    <a:p>
                      <a:pPr rtl="0" fontAlgn="t">
                        <a:spcBef>
                          <a:spcPts val="0"/>
                        </a:spcBef>
                        <a:spcAft>
                          <a:spcPts val="0"/>
                        </a:spcAft>
                      </a:pPr>
                      <a:r>
                        <a:rPr lang="pt-BR" sz="900" b="0" i="0" u="none" strike="noStrike">
                          <a:solidFill>
                            <a:schemeClr val="tx1">
                              <a:lumMod val="65000"/>
                              <a:lumOff val="35000"/>
                            </a:schemeClr>
                          </a:solidFill>
                          <a:effectLst/>
                          <a:latin typeface="Century Gothic" panose="020B0502020202020204" pitchFamily="34" charset="0"/>
                        </a:rPr>
                        <a:t>Analisar as atuais etapas de integração</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246694154"/>
                  </a:ext>
                </a:extLst>
              </a:tr>
              <a:tr h="236908">
                <a:tc>
                  <a:txBody>
                    <a:bodyPr/>
                    <a:lstStyle/>
                    <a:p>
                      <a:pPr rtl="0" fontAlgn="t">
                        <a:spcBef>
                          <a:spcPts val="0"/>
                        </a:spcBef>
                        <a:spcAft>
                          <a:spcPts val="0"/>
                        </a:spcAft>
                      </a:pPr>
                      <a:r>
                        <a:rPr lang="pt-BR" sz="900" b="0" i="0" u="none" strike="noStrike" spc="-30" baseline="0" dirty="0">
                          <a:solidFill>
                            <a:schemeClr val="tx1">
                              <a:lumMod val="65000"/>
                              <a:lumOff val="35000"/>
                            </a:schemeClr>
                          </a:solidFill>
                          <a:effectLst/>
                          <a:latin typeface="Century Gothic" panose="020B0502020202020204" pitchFamily="34" charset="0"/>
                        </a:rPr>
                        <a:t>Realizar brainstorming de melhorias na integração</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3247068564"/>
                  </a:ext>
                </a:extLst>
              </a:tr>
              <a:tr h="236908">
                <a:tc>
                  <a:txBody>
                    <a:bodyPr/>
                    <a:lstStyle/>
                    <a:p>
                      <a:pPr rtl="0" fontAlgn="t">
                        <a:spcBef>
                          <a:spcPts val="0"/>
                        </a:spcBef>
                        <a:spcAft>
                          <a:spcPts val="0"/>
                        </a:spcAft>
                      </a:pPr>
                      <a:r>
                        <a:rPr lang="pt-BR" sz="900" b="0" i="0" u="none" strike="noStrike">
                          <a:solidFill>
                            <a:schemeClr val="tx1">
                              <a:lumMod val="65000"/>
                              <a:lumOff val="35000"/>
                            </a:schemeClr>
                          </a:solidFill>
                          <a:effectLst/>
                          <a:latin typeface="Century Gothic" panose="020B0502020202020204" pitchFamily="34" charset="0"/>
                        </a:rPr>
                        <a:t>Definir as alterações mais eficazes</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pt-BR" sz="900" b="1" i="0" u="none" strike="noStrike" kern="1200" cap="none" spc="0" normalizeH="0" baseline="0">
                          <a:ln>
                            <a:noFill/>
                          </a:ln>
                          <a:solidFill>
                            <a:prstClr val="black">
                              <a:lumMod val="65000"/>
                              <a:lumOff val="35000"/>
                            </a:prstClr>
                          </a:solidFill>
                          <a:effectLst/>
                          <a:uLnTx/>
                          <a:uFillTx/>
                          <a:latin typeface="Century Gothic" panose="020B0502020202020204" pitchFamily="34" charset="0"/>
                          <a:ea typeface="+mn-ea"/>
                          <a:cs typeface="+mn-cs"/>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655635369"/>
                  </a:ext>
                </a:extLst>
              </a:tr>
              <a:tr h="236908">
                <a:tc>
                  <a:txBody>
                    <a:bodyPr/>
                    <a:lstStyle/>
                    <a:p>
                      <a:pPr rtl="0" fontAlgn="t">
                        <a:spcBef>
                          <a:spcPts val="0"/>
                        </a:spcBef>
                        <a:spcAft>
                          <a:spcPts val="0"/>
                        </a:spcAft>
                      </a:pPr>
                      <a:r>
                        <a:rPr lang="pt-BR" sz="900" b="0" i="0" u="none" strike="noStrike">
                          <a:solidFill>
                            <a:schemeClr val="tx1">
                              <a:lumMod val="65000"/>
                              <a:lumOff val="35000"/>
                            </a:schemeClr>
                          </a:solidFill>
                          <a:effectLst/>
                          <a:latin typeface="Century Gothic" panose="020B0502020202020204" pitchFamily="34" charset="0"/>
                        </a:rPr>
                        <a:t>Desenvolver a linha do tempo do projeto</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363491606"/>
                  </a:ext>
                </a:extLst>
              </a:tr>
              <a:tr h="419597">
                <a:tc gridSpan="6">
                  <a:txBody>
                    <a:bodyPr/>
                    <a:lstStyle/>
                    <a:p>
                      <a:pPr rtl="0" fontAlgn="t">
                        <a:spcBef>
                          <a:spcPts val="0"/>
                        </a:spcBef>
                        <a:spcAft>
                          <a:spcPts val="0"/>
                        </a:spcAft>
                      </a:pPr>
                      <a:r>
                        <a:rPr lang="pt-BR" sz="2200" b="1" i="0" u="none" strike="noStrike">
                          <a:solidFill>
                            <a:schemeClr val="tx1">
                              <a:lumMod val="65000"/>
                              <a:lumOff val="35000"/>
                            </a:schemeClr>
                          </a:solidFill>
                          <a:effectLst/>
                          <a:latin typeface="Century Gothic" panose="020B0502020202020204" pitchFamily="34" charset="0"/>
                        </a:rPr>
                        <a:t>Fazer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lumMod val="95000"/>
                      </a:schemeClr>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797198418"/>
                  </a:ext>
                </a:extLst>
              </a:tr>
              <a:tr h="236908">
                <a:tc>
                  <a:txBody>
                    <a:bodyPr/>
                    <a:lstStyle/>
                    <a:p>
                      <a:pPr rtl="0" fontAlgn="t">
                        <a:spcBef>
                          <a:spcPts val="0"/>
                        </a:spcBef>
                        <a:spcAft>
                          <a:spcPts val="0"/>
                        </a:spcAft>
                      </a:pPr>
                      <a:r>
                        <a:rPr lang="pt-BR" sz="900" b="0" i="0" u="none" strike="noStrike">
                          <a:solidFill>
                            <a:schemeClr val="tx1">
                              <a:lumMod val="65000"/>
                              <a:lumOff val="35000"/>
                            </a:schemeClr>
                          </a:solidFill>
                          <a:effectLst/>
                          <a:latin typeface="Century Gothic" panose="020B0502020202020204" pitchFamily="34" charset="0"/>
                        </a:rPr>
                        <a:t>Criar um novo fluxo de integração</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552377418"/>
                  </a:ext>
                </a:extLst>
              </a:tr>
              <a:tr h="236908">
                <a:tc>
                  <a:txBody>
                    <a:bodyPr/>
                    <a:lstStyle/>
                    <a:p>
                      <a:pPr rtl="0" fontAlgn="t">
                        <a:spcBef>
                          <a:spcPts val="0"/>
                        </a:spcBef>
                        <a:spcAft>
                          <a:spcPts val="0"/>
                        </a:spcAft>
                      </a:pPr>
                      <a:r>
                        <a:rPr lang="pt-BR" sz="900" b="0" i="0" u="none" strike="noStrike">
                          <a:solidFill>
                            <a:schemeClr val="tx1">
                              <a:lumMod val="65000"/>
                              <a:lumOff val="35000"/>
                            </a:schemeClr>
                          </a:solidFill>
                          <a:effectLst/>
                          <a:latin typeface="Century Gothic" panose="020B0502020202020204" pitchFamily="34" charset="0"/>
                        </a:rPr>
                        <a:t>Implementar mudanças na integração</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64515677"/>
                  </a:ext>
                </a:extLst>
              </a:tr>
              <a:tr h="236908">
                <a:tc>
                  <a:txBody>
                    <a:bodyPr/>
                    <a:lstStyle/>
                    <a:p>
                      <a:pPr rtl="0" fontAlgn="t">
                        <a:spcBef>
                          <a:spcPts val="0"/>
                        </a:spcBef>
                        <a:spcAft>
                          <a:spcPts val="0"/>
                        </a:spcAft>
                      </a:pPr>
                      <a:r>
                        <a:rPr lang="pt-BR" sz="900" b="0" i="0" u="none" strike="noStrike">
                          <a:solidFill>
                            <a:schemeClr val="tx1">
                              <a:lumMod val="65000"/>
                              <a:lumOff val="35000"/>
                            </a:schemeClr>
                          </a:solidFill>
                          <a:effectLst/>
                          <a:latin typeface="Century Gothic" panose="020B0502020202020204" pitchFamily="34" charset="0"/>
                        </a:rPr>
                        <a:t>Comunicar atualizações aos clientes</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417732238"/>
                  </a:ext>
                </a:extLst>
              </a:tr>
              <a:tr h="236908">
                <a:tc>
                  <a:txBody>
                    <a:bodyPr/>
                    <a:lstStyle/>
                    <a:p>
                      <a:pPr rtl="0" fontAlgn="t">
                        <a:spcBef>
                          <a:spcPts val="0"/>
                        </a:spcBef>
                        <a:spcAft>
                          <a:spcPts val="0"/>
                        </a:spcAft>
                      </a:pPr>
                      <a:r>
                        <a:rPr lang="pt-BR" sz="900" b="0" i="0" u="none" strike="noStrike">
                          <a:solidFill>
                            <a:schemeClr val="tx1">
                              <a:lumMod val="65000"/>
                              <a:lumOff val="35000"/>
                            </a:schemeClr>
                          </a:solidFill>
                          <a:effectLst/>
                          <a:latin typeface="Century Gothic" panose="020B0502020202020204" pitchFamily="34" charset="0"/>
                        </a:rPr>
                        <a:t>Reunir o feedback dos novos usuários</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209363217"/>
                  </a:ext>
                </a:extLst>
              </a:tr>
              <a:tr h="395984">
                <a:tc gridSpan="6">
                  <a:txBody>
                    <a:bodyPr/>
                    <a:lstStyle/>
                    <a:p>
                      <a:pPr rtl="0" fontAlgn="t">
                        <a:spcBef>
                          <a:spcPts val="0"/>
                        </a:spcBef>
                        <a:spcAft>
                          <a:spcPts val="0"/>
                        </a:spcAft>
                      </a:pPr>
                      <a:r>
                        <a:rPr lang="pt-BR" sz="2200" b="1" i="0" u="none" strike="noStrike">
                          <a:solidFill>
                            <a:schemeClr val="tx1">
                              <a:lumMod val="65000"/>
                              <a:lumOff val="35000"/>
                            </a:schemeClr>
                          </a:solidFill>
                          <a:effectLst/>
                          <a:latin typeface="Century Gothic" panose="020B0502020202020204" pitchFamily="34" charset="0"/>
                        </a:rPr>
                        <a:t>Verificar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BFEAED"/>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668056585"/>
                  </a:ext>
                </a:extLst>
              </a:tr>
              <a:tr h="236908">
                <a:tc>
                  <a:txBody>
                    <a:bodyPr/>
                    <a:lstStyle/>
                    <a:p>
                      <a:pPr rtl="0" fontAlgn="t">
                        <a:spcBef>
                          <a:spcPts val="0"/>
                        </a:spcBef>
                        <a:spcAft>
                          <a:spcPts val="0"/>
                        </a:spcAft>
                      </a:pPr>
                      <a:r>
                        <a:rPr lang="pt-BR" sz="900" b="0" i="0" u="none" strike="noStrike">
                          <a:solidFill>
                            <a:schemeClr val="tx1">
                              <a:lumMod val="65000"/>
                              <a:lumOff val="35000"/>
                            </a:schemeClr>
                          </a:solidFill>
                          <a:effectLst/>
                          <a:latin typeface="Century Gothic" panose="020B0502020202020204" pitchFamily="34" charset="0"/>
                        </a:rPr>
                        <a:t>Analisar o feedback dos clientes</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38713470"/>
                  </a:ext>
                </a:extLst>
              </a:tr>
              <a:tr h="236908">
                <a:tc>
                  <a:txBody>
                    <a:bodyPr/>
                    <a:lstStyle/>
                    <a:p>
                      <a:pPr rtl="0" fontAlgn="t">
                        <a:spcBef>
                          <a:spcPts val="0"/>
                        </a:spcBef>
                        <a:spcAft>
                          <a:spcPts val="0"/>
                        </a:spcAft>
                      </a:pPr>
                      <a:r>
                        <a:rPr lang="pt-BR" sz="900" b="0" i="0" u="none" strike="noStrike">
                          <a:solidFill>
                            <a:schemeClr val="tx1">
                              <a:lumMod val="65000"/>
                              <a:lumOff val="35000"/>
                            </a:schemeClr>
                          </a:solidFill>
                          <a:effectLst/>
                          <a:latin typeface="Century Gothic" panose="020B0502020202020204" pitchFamily="34" charset="0"/>
                        </a:rPr>
                        <a:t>Avaliar o impacto nas métricas de integração</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704995626"/>
                  </a:ext>
                </a:extLst>
              </a:tr>
              <a:tr h="236908">
                <a:tc>
                  <a:txBody>
                    <a:bodyPr/>
                    <a:lstStyle/>
                    <a:p>
                      <a:pPr rtl="0" fontAlgn="t">
                        <a:spcBef>
                          <a:spcPts val="0"/>
                        </a:spcBef>
                        <a:spcAft>
                          <a:spcPts val="0"/>
                        </a:spcAft>
                      </a:pPr>
                      <a:r>
                        <a:rPr lang="pt-BR" sz="900" b="0" i="0" u="none" strike="noStrike">
                          <a:solidFill>
                            <a:schemeClr val="tx1">
                              <a:lumMod val="65000"/>
                              <a:lumOff val="35000"/>
                            </a:schemeClr>
                          </a:solidFill>
                          <a:effectLst/>
                          <a:latin typeface="Century Gothic" panose="020B0502020202020204" pitchFamily="34" charset="0"/>
                        </a:rPr>
                        <a:t>Identificar realizações rápidas para melhoria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586638866"/>
                  </a:ext>
                </a:extLst>
              </a:tr>
              <a:tr h="414129">
                <a:tc gridSpan="6">
                  <a:txBody>
                    <a:bodyPr/>
                    <a:lstStyle/>
                    <a:p>
                      <a:pPr rtl="0" fontAlgn="t">
                        <a:spcBef>
                          <a:spcPts val="0"/>
                        </a:spcBef>
                        <a:spcAft>
                          <a:spcPts val="0"/>
                        </a:spcAft>
                      </a:pPr>
                      <a:r>
                        <a:rPr lang="pt-BR" sz="2200" b="1" i="0" u="none" strike="noStrike" dirty="0">
                          <a:solidFill>
                            <a:schemeClr val="tx1">
                              <a:lumMod val="65000"/>
                              <a:lumOff val="35000"/>
                            </a:schemeClr>
                          </a:solidFill>
                          <a:effectLst/>
                          <a:latin typeface="Century Gothic" panose="020B0502020202020204" pitchFamily="34" charset="0"/>
                        </a:rPr>
                        <a:t>Agir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DAEFBB"/>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498519203"/>
                  </a:ext>
                </a:extLst>
              </a:tr>
              <a:tr h="236908">
                <a:tc>
                  <a:txBody>
                    <a:bodyPr/>
                    <a:lstStyle/>
                    <a:p>
                      <a:pPr rtl="0" fontAlgn="t">
                        <a:spcBef>
                          <a:spcPts val="0"/>
                        </a:spcBef>
                        <a:spcAft>
                          <a:spcPts val="0"/>
                        </a:spcAft>
                      </a:pPr>
                      <a:r>
                        <a:rPr lang="pt-BR" sz="900" b="0" i="0" u="none" strike="noStrike" spc="-30" baseline="0" dirty="0">
                          <a:solidFill>
                            <a:schemeClr val="tx1">
                              <a:lumMod val="65000"/>
                              <a:lumOff val="35000"/>
                            </a:schemeClr>
                          </a:solidFill>
                          <a:effectLst/>
                          <a:latin typeface="Century Gothic" panose="020B0502020202020204" pitchFamily="34" charset="0"/>
                        </a:rPr>
                        <a:t>Ajustar o fluxo de integração com base nos dados</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187401851"/>
                  </a:ext>
                </a:extLst>
              </a:tr>
              <a:tr h="236908">
                <a:tc>
                  <a:txBody>
                    <a:bodyPr/>
                    <a:lstStyle/>
                    <a:p>
                      <a:pPr rtl="0" fontAlgn="t">
                        <a:spcBef>
                          <a:spcPts val="0"/>
                        </a:spcBef>
                        <a:spcAft>
                          <a:spcPts val="0"/>
                        </a:spcAft>
                      </a:pPr>
                      <a:r>
                        <a:rPr lang="pt-BR" sz="900" b="0" i="0" u="none" strike="noStrike">
                          <a:solidFill>
                            <a:schemeClr val="tx1">
                              <a:lumMod val="65000"/>
                              <a:lumOff val="35000"/>
                            </a:schemeClr>
                          </a:solidFill>
                          <a:effectLst/>
                          <a:latin typeface="Century Gothic" panose="020B0502020202020204" pitchFamily="34" charset="0"/>
                        </a:rPr>
                        <a:t>Atualizar a documentação de integração</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3059458794"/>
                  </a:ext>
                </a:extLst>
              </a:tr>
              <a:tr h="236908">
                <a:tc>
                  <a:txBody>
                    <a:bodyPr/>
                    <a:lstStyle/>
                    <a:p>
                      <a:pPr rtl="0" fontAlgn="t">
                        <a:spcBef>
                          <a:spcPts val="0"/>
                        </a:spcBef>
                        <a:spcAft>
                          <a:spcPts val="0"/>
                        </a:spcAft>
                      </a:pPr>
                      <a:r>
                        <a:rPr lang="pt-BR" sz="900" b="0" i="0" u="none" strike="noStrike">
                          <a:solidFill>
                            <a:schemeClr val="tx1">
                              <a:lumMod val="65000"/>
                              <a:lumOff val="35000"/>
                            </a:schemeClr>
                          </a:solidFill>
                          <a:effectLst/>
                          <a:latin typeface="Century Gothic" panose="020B0502020202020204" pitchFamily="34" charset="0"/>
                        </a:rPr>
                        <a:t>Iniciar pesquisa de integração com os clientes</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pt-BR" sz="900" b="1" i="0" u="none" strike="noStrike" dirty="0">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662746069"/>
                  </a:ext>
                </a:extLst>
              </a:tr>
            </a:tbl>
          </a:graphicData>
        </a:graphic>
      </p:graphicFrame>
      <p:sp>
        <p:nvSpPr>
          <p:cNvPr id="3" name="Rectangle 1">
            <a:extLst>
              <a:ext uri="{FF2B5EF4-FFF2-40B4-BE49-F238E27FC236}">
                <a16:creationId xmlns:a16="http://schemas.microsoft.com/office/drawing/2014/main" id="{C500D345-A034-D35A-BBB2-91CBCEF16051}"/>
              </a:ext>
            </a:extLst>
          </p:cNvPr>
          <p:cNvSpPr>
            <a:spLocks noChangeArrowheads="1"/>
          </p:cNvSpPr>
          <p:nvPr/>
        </p:nvSpPr>
        <p:spPr bwMode="auto">
          <a:xfrm>
            <a:off x="1705083" y="3839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7" name="Table 6">
            <a:extLst>
              <a:ext uri="{FF2B5EF4-FFF2-40B4-BE49-F238E27FC236}">
                <a16:creationId xmlns:a16="http://schemas.microsoft.com/office/drawing/2014/main" id="{82B28EB7-93E3-5A52-B9B8-9EB039B9565A}"/>
              </a:ext>
            </a:extLst>
          </p:cNvPr>
          <p:cNvGraphicFramePr>
            <a:graphicFrameLocks noGrp="1"/>
          </p:cNvGraphicFramePr>
          <p:nvPr>
            <p:extLst>
              <p:ext uri="{D42A27DB-BD31-4B8C-83A1-F6EECF244321}">
                <p14:modId xmlns:p14="http://schemas.microsoft.com/office/powerpoint/2010/main" val="1110792431"/>
              </p:ext>
            </p:extLst>
          </p:nvPr>
        </p:nvGraphicFramePr>
        <p:xfrm>
          <a:off x="310552" y="6271749"/>
          <a:ext cx="11628408" cy="244925"/>
        </p:xfrm>
        <a:graphic>
          <a:graphicData uri="http://schemas.openxmlformats.org/drawingml/2006/table">
            <a:tbl>
              <a:tblPr/>
              <a:tblGrid>
                <a:gridCol w="2907102">
                  <a:extLst>
                    <a:ext uri="{9D8B030D-6E8A-4147-A177-3AD203B41FA5}">
                      <a16:colId xmlns:a16="http://schemas.microsoft.com/office/drawing/2014/main" val="1597829097"/>
                    </a:ext>
                  </a:extLst>
                </a:gridCol>
                <a:gridCol w="2907102">
                  <a:extLst>
                    <a:ext uri="{9D8B030D-6E8A-4147-A177-3AD203B41FA5}">
                      <a16:colId xmlns:a16="http://schemas.microsoft.com/office/drawing/2014/main" val="3326678652"/>
                    </a:ext>
                  </a:extLst>
                </a:gridCol>
                <a:gridCol w="2907102">
                  <a:extLst>
                    <a:ext uri="{9D8B030D-6E8A-4147-A177-3AD203B41FA5}">
                      <a16:colId xmlns:a16="http://schemas.microsoft.com/office/drawing/2014/main" val="3566298512"/>
                    </a:ext>
                  </a:extLst>
                </a:gridCol>
                <a:gridCol w="2907102">
                  <a:extLst>
                    <a:ext uri="{9D8B030D-6E8A-4147-A177-3AD203B41FA5}">
                      <a16:colId xmlns:a16="http://schemas.microsoft.com/office/drawing/2014/main" val="3034274644"/>
                    </a:ext>
                  </a:extLst>
                </a:gridCol>
              </a:tblGrid>
              <a:tr h="244925">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148509438"/>
                  </a:ext>
                </a:extLst>
              </a:tr>
            </a:tbl>
          </a:graphicData>
        </a:graphic>
      </p:graphicFrame>
      <p:sp>
        <p:nvSpPr>
          <p:cNvPr id="10" name="Google Shape;90;p1">
            <a:extLst>
              <a:ext uri="{FF2B5EF4-FFF2-40B4-BE49-F238E27FC236}">
                <a16:creationId xmlns:a16="http://schemas.microsoft.com/office/drawing/2014/main" id="{F30AFFCE-6DE2-C905-F373-E9CD174E5789}"/>
              </a:ext>
            </a:extLst>
          </p:cNvPr>
          <p:cNvSpPr txBox="1"/>
          <p:nvPr/>
        </p:nvSpPr>
        <p:spPr>
          <a:xfrm>
            <a:off x="310553" y="62858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900" b="1">
                <a:solidFill>
                  <a:srgbClr val="595959"/>
                </a:solidFill>
                <a:latin typeface="Century Gothic"/>
                <a:ea typeface="Century Gothic"/>
                <a:cs typeface="Century Gothic"/>
                <a:sym typeface="Century Gothic"/>
              </a:rPr>
              <a:t>Responsável</a:t>
            </a:r>
          </a:p>
        </p:txBody>
      </p:sp>
      <p:sp>
        <p:nvSpPr>
          <p:cNvPr id="11" name="Google Shape;90;p1">
            <a:extLst>
              <a:ext uri="{FF2B5EF4-FFF2-40B4-BE49-F238E27FC236}">
                <a16:creationId xmlns:a16="http://schemas.microsoft.com/office/drawing/2014/main" id="{A9325D91-17BF-3422-4208-487A4341E8C3}"/>
              </a:ext>
            </a:extLst>
          </p:cNvPr>
          <p:cNvSpPr txBox="1"/>
          <p:nvPr/>
        </p:nvSpPr>
        <p:spPr>
          <a:xfrm>
            <a:off x="3200401" y="62858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900" b="1">
                <a:solidFill>
                  <a:srgbClr val="595959"/>
                </a:solidFill>
                <a:latin typeface="Century Gothic"/>
                <a:ea typeface="Century Gothic"/>
                <a:cs typeface="Century Gothic"/>
                <a:sym typeface="Century Gothic"/>
              </a:rPr>
              <a:t>Encarregado</a:t>
            </a:r>
          </a:p>
        </p:txBody>
      </p:sp>
      <p:sp>
        <p:nvSpPr>
          <p:cNvPr id="12" name="Google Shape;90;p1">
            <a:extLst>
              <a:ext uri="{FF2B5EF4-FFF2-40B4-BE49-F238E27FC236}">
                <a16:creationId xmlns:a16="http://schemas.microsoft.com/office/drawing/2014/main" id="{9A80EA50-8DB0-6A37-4F7F-EA349602E44B}"/>
              </a:ext>
            </a:extLst>
          </p:cNvPr>
          <p:cNvSpPr txBox="1"/>
          <p:nvPr/>
        </p:nvSpPr>
        <p:spPr>
          <a:xfrm>
            <a:off x="6124756" y="62858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900" b="1">
                <a:solidFill>
                  <a:srgbClr val="595959"/>
                </a:solidFill>
                <a:latin typeface="Century Gothic"/>
                <a:ea typeface="Century Gothic"/>
                <a:cs typeface="Century Gothic"/>
                <a:sym typeface="Century Gothic"/>
              </a:rPr>
              <a:t>Consultado</a:t>
            </a:r>
          </a:p>
        </p:txBody>
      </p:sp>
      <p:sp>
        <p:nvSpPr>
          <p:cNvPr id="13" name="Google Shape;90;p1">
            <a:extLst>
              <a:ext uri="{FF2B5EF4-FFF2-40B4-BE49-F238E27FC236}">
                <a16:creationId xmlns:a16="http://schemas.microsoft.com/office/drawing/2014/main" id="{9B25FA9B-E1CE-FB1D-4DA4-B4161C5ADD04}"/>
              </a:ext>
            </a:extLst>
          </p:cNvPr>
          <p:cNvSpPr txBox="1"/>
          <p:nvPr/>
        </p:nvSpPr>
        <p:spPr>
          <a:xfrm>
            <a:off x="9014604" y="62858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900" b="1">
                <a:solidFill>
                  <a:srgbClr val="595959"/>
                </a:solidFill>
                <a:latin typeface="Century Gothic"/>
                <a:ea typeface="Century Gothic"/>
                <a:cs typeface="Century Gothic"/>
                <a:sym typeface="Century Gothic"/>
              </a:rPr>
              <a:t>Informado</a:t>
            </a:r>
          </a:p>
        </p:txBody>
      </p:sp>
      <p:sp>
        <p:nvSpPr>
          <p:cNvPr id="16" name="Google Shape;90;p1">
            <a:extLst>
              <a:ext uri="{FF2B5EF4-FFF2-40B4-BE49-F238E27FC236}">
                <a16:creationId xmlns:a16="http://schemas.microsoft.com/office/drawing/2014/main" id="{EFA6790B-8B3A-9414-F189-5E84ACBAF58B}"/>
              </a:ext>
            </a:extLst>
          </p:cNvPr>
          <p:cNvSpPr txBox="1"/>
          <p:nvPr/>
        </p:nvSpPr>
        <p:spPr>
          <a:xfrm>
            <a:off x="310551" y="51881"/>
            <a:ext cx="4701397" cy="43084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2200">
                <a:solidFill>
                  <a:srgbClr val="595959"/>
                </a:solidFill>
                <a:latin typeface="Century Gothic"/>
                <a:ea typeface="Century Gothic"/>
                <a:cs typeface="Century Gothic"/>
                <a:sym typeface="Century Gothic"/>
              </a:rPr>
              <a:t>Modelo de exemplo</a:t>
            </a:r>
          </a:p>
        </p:txBody>
      </p:sp>
      <p:sp>
        <p:nvSpPr>
          <p:cNvPr id="17" name="Google Shape;90;p1">
            <a:extLst>
              <a:ext uri="{FF2B5EF4-FFF2-40B4-BE49-F238E27FC236}">
                <a16:creationId xmlns:a16="http://schemas.microsoft.com/office/drawing/2014/main" id="{1AE4F216-3C91-10C6-EDFC-56F7C7A2E033}"/>
              </a:ext>
            </a:extLst>
          </p:cNvPr>
          <p:cNvSpPr txBox="1"/>
          <p:nvPr/>
        </p:nvSpPr>
        <p:spPr>
          <a:xfrm>
            <a:off x="253040" y="5916591"/>
            <a:ext cx="4701397" cy="36929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dirty="0">
                <a:solidFill>
                  <a:srgbClr val="595959"/>
                </a:solidFill>
                <a:latin typeface="Century Gothic"/>
                <a:ea typeface="Century Gothic"/>
                <a:cs typeface="Century Gothic"/>
                <a:sym typeface="Century Gothic"/>
              </a:rPr>
              <a:t>Legenda RACI</a:t>
            </a:r>
          </a:p>
        </p:txBody>
      </p:sp>
      <p:sp>
        <p:nvSpPr>
          <p:cNvPr id="4" name="Text Box 1">
            <a:extLst>
              <a:ext uri="{FF2B5EF4-FFF2-40B4-BE49-F238E27FC236}">
                <a16:creationId xmlns:a16="http://schemas.microsoft.com/office/drawing/2014/main" id="{A9C42DA4-D841-0761-1F17-D167F11DB9A4}"/>
              </a:ext>
            </a:extLst>
          </p:cNvPr>
          <p:cNvSpPr txBox="1">
            <a:spLocks noChangeArrowheads="1"/>
          </p:cNvSpPr>
          <p:nvPr/>
        </p:nvSpPr>
        <p:spPr bwMode="auto">
          <a:xfrm>
            <a:off x="0" y="6569483"/>
            <a:ext cx="12192000" cy="353695"/>
          </a:xfrm>
          <a:prstGeom prst="rect">
            <a:avLst/>
          </a:prstGeom>
          <a:noFill/>
          <a:ln w="9525">
            <a:noFill/>
            <a:miter lim="800000"/>
            <a:headEnd/>
            <a:tailEnd/>
          </a:ln>
        </p:spPr>
        <p:txBody>
          <a:bodyPr rot="0" vert="horz" wrap="square" lIns="91440" tIns="45720" rIns="91440" bIns="45720" anchor="t" anchorCtr="0">
            <a:noAutofit/>
          </a:bodyPr>
          <a:lstStyle/>
          <a:p>
            <a:pPr algn="ctr">
              <a:lnSpc>
                <a:spcPct val="115000"/>
              </a:lnSpc>
              <a:spcAft>
                <a:spcPts val="800"/>
              </a:spcAft>
            </a:pPr>
            <a:r>
              <a:rPr lang="pt-BR" sz="1200" i="1" kern="100" dirty="0">
                <a:solidFill>
                  <a:srgbClr val="001033"/>
                </a:solidFill>
                <a:effectLst/>
                <a:latin typeface="Century Gothic" panose="020B0502020202020204" pitchFamily="34" charset="0"/>
                <a:ea typeface="等线" panose="02010600030101010101" pitchFamily="2" charset="-122"/>
                <a:cs typeface="Arial" panose="020B0604020202020204" pitchFamily="34" charset="0"/>
              </a:rPr>
              <a:t>Fornecido pela Smartsheet, Inc.</a:t>
            </a:r>
            <a:endParaRPr lang="en-US" sz="1200" kern="100" dirty="0">
              <a:solidFill>
                <a:srgbClr val="001033"/>
              </a:solidFill>
              <a:effectLst/>
              <a:latin typeface="Century Gothic" panose="020B0502020202020204" pitchFamily="34" charset="0"/>
              <a:ea typeface="等线" panose="02010600030101010101" pitchFamily="2" charset="-122"/>
              <a:cs typeface="Arial" panose="020B0604020202020204" pitchFamily="34" charset="0"/>
            </a:endParaRPr>
          </a:p>
        </p:txBody>
      </p:sp>
    </p:spTree>
    <p:extLst>
      <p:ext uri="{BB962C8B-B14F-4D97-AF65-F5344CB8AC3E}">
        <p14:creationId xmlns:p14="http://schemas.microsoft.com/office/powerpoint/2010/main" val="1032561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600" b="0">
                          <a:solidFill>
                            <a:schemeClr val="tx1"/>
                          </a:solidFill>
                          <a:effectLst/>
                          <a:latin typeface="Century Gothic" panose="020B0502020202020204" pitchFamily="34" charset="0"/>
                        </a:rPr>
                        <a:t>Artigos, modelos ou informações disponibilizados pela Smartsheet no site são apenas para referência. Trabalhamos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relacionados contidos no site. Portanto, toda confiança que você depositar nas informações será estritamente por sua própria conta e risco.</a:t>
                      </a: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3156</TotalTime>
  <Words>330</Words>
  <Application>Microsoft Office PowerPoint</Application>
  <PresentationFormat>Widescreen</PresentationFormat>
  <Paragraphs>133</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Admin</cp:lastModifiedBy>
  <cp:revision>93</cp:revision>
  <dcterms:created xsi:type="dcterms:W3CDTF">2022-05-22T18:55:25Z</dcterms:created>
  <dcterms:modified xsi:type="dcterms:W3CDTF">2025-04-11T02:56:22Z</dcterms:modified>
</cp:coreProperties>
</file>