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04" r:id="rId2"/>
    <p:sldId id="256" r:id="rId3"/>
    <p:sldId id="257" r:id="rId4"/>
    <p:sldId id="258" r:id="rId5"/>
    <p:sldId id="305" r:id="rId6"/>
    <p:sldId id="306" r:id="rId7"/>
    <p:sldId id="307" r:id="rId8"/>
    <p:sldId id="308" r:id="rId9"/>
    <p:sldId id="309" r:id="rId10"/>
    <p:sldId id="310" r:id="rId11"/>
    <p:sldId id="311" r:id="rId12"/>
    <p:sldId id="312" r:id="rId13"/>
    <p:sldId id="313" r:id="rId14"/>
    <p:sldId id="314" r:id="rId15"/>
    <p:sldId id="315" r:id="rId16"/>
    <p:sldId id="317" r:id="rId17"/>
    <p:sldId id="318" r:id="rId18"/>
    <p:sldId id="29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3FA"/>
    <a:srgbClr val="43B5C1"/>
    <a:srgbClr val="9DD9DF"/>
    <a:srgbClr val="98B1E4"/>
    <a:srgbClr val="BEE3F4"/>
    <a:srgbClr val="FFF3CD"/>
    <a:srgbClr val="EEB500"/>
    <a:srgbClr val="E3E335"/>
    <a:srgbClr val="FAF9D3"/>
    <a:srgbClr val="9A97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A1CC9C-A04B-4293-9E6D-015A51AC7A56}" v="1" dt="2025-08-28T01:33:00.8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116" d="100"/>
          <a:sy n="116" d="100"/>
        </p:scale>
        <p:origin x="10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9A1CC9C-A04B-4293-9E6D-015A51AC7A56}"/>
    <pc:docChg chg="modSld">
      <pc:chgData name="Bess Dunlevy" userId="dd4b9a8537dbe9d0" providerId="LiveId" clId="{09A1CC9C-A04B-4293-9E6D-015A51AC7A56}" dt="2025-08-28T01:33:08.904" v="1" actId="2165"/>
      <pc:docMkLst>
        <pc:docMk/>
      </pc:docMkLst>
      <pc:sldChg chg="addSp modSp mod">
        <pc:chgData name="Bess Dunlevy" userId="dd4b9a8537dbe9d0" providerId="LiveId" clId="{09A1CC9C-A04B-4293-9E6D-015A51AC7A56}" dt="2025-08-28T01:33:08.904" v="1" actId="2165"/>
        <pc:sldMkLst>
          <pc:docMk/>
          <pc:sldMk cId="2868115336" sldId="318"/>
        </pc:sldMkLst>
        <pc:spChg chg="add mod">
          <ac:chgData name="Bess Dunlevy" userId="dd4b9a8537dbe9d0" providerId="LiveId" clId="{09A1CC9C-A04B-4293-9E6D-015A51AC7A56}" dt="2025-08-28T01:33:00.875" v="0"/>
          <ac:spMkLst>
            <pc:docMk/>
            <pc:sldMk cId="2868115336" sldId="318"/>
            <ac:spMk id="3" creationId="{62AEFD99-8F59-D9E4-6EE5-2D655578DF5D}"/>
          </ac:spMkLst>
        </pc:spChg>
        <pc:graphicFrameChg chg="modGraphic">
          <ac:chgData name="Bess Dunlevy" userId="dd4b9a8537dbe9d0" providerId="LiveId" clId="{09A1CC9C-A04B-4293-9E6D-015A51AC7A56}" dt="2025-08-28T01:33:08.904" v="1" actId="2165"/>
          <ac:graphicFrameMkLst>
            <pc:docMk/>
            <pc:sldMk cId="2868115336" sldId="318"/>
            <ac:graphicFrameMk id="5" creationId="{4B779E6B-58FE-4103-30CB-F44824DB6AC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8/27/2025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8/27/2025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8/27/2025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87001-E213-BB41-C5FA-7E7C84C4EB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81DF6A8-C561-46F6-7D01-0315277F25C7}"/>
              </a:ext>
            </a:extLst>
          </p:cNvPr>
          <p:cNvSpPr txBox="1"/>
          <p:nvPr/>
        </p:nvSpPr>
        <p:spPr>
          <a:xfrm>
            <a:off x="417250" y="372862"/>
            <a:ext cx="6116715"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Project Business Case Template</a:t>
            </a:r>
          </a:p>
        </p:txBody>
      </p:sp>
      <p:sp>
        <p:nvSpPr>
          <p:cNvPr id="5" name="TextBox 4">
            <a:extLst>
              <a:ext uri="{FF2B5EF4-FFF2-40B4-BE49-F238E27FC236}">
                <a16:creationId xmlns:a16="http://schemas.microsoft.com/office/drawing/2014/main" id="{E075D651-1078-83FC-0174-E4FDF6C9169E}"/>
              </a:ext>
            </a:extLst>
          </p:cNvPr>
          <p:cNvSpPr txBox="1"/>
          <p:nvPr/>
        </p:nvSpPr>
        <p:spPr>
          <a:xfrm>
            <a:off x="396152" y="6054251"/>
            <a:ext cx="5563974"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Business Case</a:t>
            </a:r>
          </a:p>
        </p:txBody>
      </p:sp>
      <p:pic>
        <p:nvPicPr>
          <p:cNvPr id="3" name="Graphic 2" descr="One solid circle, one ring, and one circle filled with diagonal lines">
            <a:extLst>
              <a:ext uri="{FF2B5EF4-FFF2-40B4-BE49-F238E27FC236}">
                <a16:creationId xmlns:a16="http://schemas.microsoft.com/office/drawing/2014/main" id="{08489E2A-B6C8-F930-A393-3D46172C09B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60126" y="372862"/>
            <a:ext cx="6006548" cy="6006548"/>
          </a:xfrm>
          <a:prstGeom prst="rect">
            <a:avLst/>
          </a:prstGeom>
        </p:spPr>
      </p:pic>
      <p:sp>
        <p:nvSpPr>
          <p:cNvPr id="6" name="TextBox 5">
            <a:extLst>
              <a:ext uri="{FF2B5EF4-FFF2-40B4-BE49-F238E27FC236}">
                <a16:creationId xmlns:a16="http://schemas.microsoft.com/office/drawing/2014/main" id="{138D0052-CB40-37A4-5E94-022312EE29B4}"/>
              </a:ext>
            </a:extLst>
          </p:cNvPr>
          <p:cNvSpPr txBox="1"/>
          <p:nvPr/>
        </p:nvSpPr>
        <p:spPr>
          <a:xfrm>
            <a:off x="396152" y="5115532"/>
            <a:ext cx="5563974" cy="938719"/>
          </a:xfrm>
          <a:prstGeom prst="rect">
            <a:avLst/>
          </a:prstGeom>
          <a:noFill/>
        </p:spPr>
        <p:txBody>
          <a:bodyPr wrap="square" rtlCol="0">
            <a:spAutoFit/>
          </a:bodyPr>
          <a:lstStyle/>
          <a:p>
            <a:r>
              <a:rPr lang="en-US" sz="5500" dirty="0">
                <a:solidFill>
                  <a:schemeClr val="accent1"/>
                </a:solidFill>
                <a:latin typeface="Century Gothic" panose="020B0502020202020204" pitchFamily="34" charset="0"/>
              </a:rPr>
              <a:t>Title</a:t>
            </a:r>
          </a:p>
        </p:txBody>
      </p:sp>
      <p:pic>
        <p:nvPicPr>
          <p:cNvPr id="2" name="Graphic 1" descr="One solid circle, one ring, and one circle filled with diagonal lines">
            <a:extLst>
              <a:ext uri="{FF2B5EF4-FFF2-40B4-BE49-F238E27FC236}">
                <a16:creationId xmlns:a16="http://schemas.microsoft.com/office/drawing/2014/main" id="{01A2CD0F-40B3-940F-E2A0-2A9F822308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9551465" y="0"/>
            <a:ext cx="2415209" cy="2415209"/>
          </a:xfrm>
          <a:prstGeom prst="rect">
            <a:avLst/>
          </a:prstGeom>
        </p:spPr>
      </p:pic>
    </p:spTree>
    <p:extLst>
      <p:ext uri="{BB962C8B-B14F-4D97-AF65-F5344CB8AC3E}">
        <p14:creationId xmlns:p14="http://schemas.microsoft.com/office/powerpoint/2010/main" val="774198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D1BEC-7775-426C-0B4D-6E45AEE621E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21826A90-7D80-B329-D9B9-FCB722CEC353}"/>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6FEA662C-9C67-FF46-BF29-F8E01E5C8FCA}"/>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Viable Alternatives: </a:t>
            </a:r>
            <a:r>
              <a:rPr lang="en-US" sz="2600" dirty="0">
                <a:solidFill>
                  <a:schemeClr val="accent6"/>
                </a:solidFill>
                <a:latin typeface="Century Gothic" panose="020B0502020202020204" pitchFamily="34" charset="0"/>
              </a:rPr>
              <a:t>Option 2</a:t>
            </a:r>
          </a:p>
        </p:txBody>
      </p:sp>
      <p:sp>
        <p:nvSpPr>
          <p:cNvPr id="7" name="Rectangle 6">
            <a:extLst>
              <a:ext uri="{FF2B5EF4-FFF2-40B4-BE49-F238E27FC236}">
                <a16:creationId xmlns:a16="http://schemas.microsoft.com/office/drawing/2014/main" id="{0AF9D019-1E22-44A1-1250-1A1117474D00}"/>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8A0DC82-7647-24F7-B850-B6BF46127BDF}"/>
              </a:ext>
            </a:extLst>
          </p:cNvPr>
          <p:cNvSpPr txBox="1"/>
          <p:nvPr/>
        </p:nvSpPr>
        <p:spPr>
          <a:xfrm>
            <a:off x="119269" y="769278"/>
            <a:ext cx="11956774" cy="1384995"/>
          </a:xfrm>
          <a:prstGeom prst="rect">
            <a:avLst/>
          </a:prstGeom>
          <a:noFill/>
        </p:spPr>
        <p:txBody>
          <a:bodyPr wrap="square">
            <a:spAutoFit/>
          </a:bodyPr>
          <a:lstStyle/>
          <a:p>
            <a:r>
              <a:rPr lang="en-US" sz="1200" dirty="0">
                <a:solidFill>
                  <a:schemeClr val="accent1"/>
                </a:solidFill>
                <a:latin typeface="Century Gothic" panose="020B0502020202020204" pitchFamily="34" charset="0"/>
              </a:rPr>
              <a:t>Provide an overview of options other than the proposed solution. In business cases, one option may be to maintain the status quo.</a:t>
            </a:r>
          </a:p>
          <a:p>
            <a:r>
              <a:rPr lang="en-US" sz="1200" dirty="0">
                <a:solidFill>
                  <a:schemeClr val="accent1"/>
                </a:solidFill>
                <a:latin typeface="Century Gothic" panose="020B0502020202020204" pitchFamily="34" charset="0"/>
              </a:rPr>
              <a:t>For each option, the following information should be provided: </a:t>
            </a:r>
          </a:p>
          <a:p>
            <a:r>
              <a:rPr lang="en-US" sz="1200" dirty="0">
                <a:solidFill>
                  <a:schemeClr val="accent1"/>
                </a:solidFill>
                <a:latin typeface="Century Gothic" panose="020B0502020202020204" pitchFamily="34" charset="0"/>
              </a:rPr>
              <a:t>+ Benefits and disadvantages</a:t>
            </a:r>
          </a:p>
          <a:p>
            <a:r>
              <a:rPr lang="en-US" sz="1200" dirty="0">
                <a:solidFill>
                  <a:schemeClr val="accent1"/>
                </a:solidFill>
                <a:latin typeface="Century Gothic" panose="020B0502020202020204" pitchFamily="34" charset="0"/>
              </a:rPr>
              <a:t>+ Costs: Include total costs for all deliverables, risk buffers, and project management activities as well as all other direct and indirect costs.</a:t>
            </a:r>
          </a:p>
          <a:p>
            <a:r>
              <a:rPr lang="en-US" sz="1200" dirty="0">
                <a:solidFill>
                  <a:schemeClr val="accent1"/>
                </a:solidFill>
                <a:latin typeface="Century Gothic" panose="020B0502020202020204" pitchFamily="34" charset="0"/>
              </a:rPr>
              <a:t>+ Risks: Include such risks as loss of customer demand, equipment and facility issues, lack of insurance bonding, regulatory changes, and other pertinent risks.</a:t>
            </a:r>
          </a:p>
          <a:p>
            <a:r>
              <a:rPr lang="en-US" sz="1200" dirty="0">
                <a:solidFill>
                  <a:schemeClr val="accent1"/>
                </a:solidFill>
                <a:latin typeface="Century Gothic" panose="020B0502020202020204" pitchFamily="34" charset="0"/>
              </a:rPr>
              <a:t>+ Stakeholder Impact: For some criteria, no numeric evaluation (e.g., cost or time) exists. For each option, assign a number to indicate the level of impact for each stakeholder, and then total the ratings.</a:t>
            </a:r>
          </a:p>
        </p:txBody>
      </p:sp>
      <p:graphicFrame>
        <p:nvGraphicFramePr>
          <p:cNvPr id="10" name="Table 9">
            <a:extLst>
              <a:ext uri="{FF2B5EF4-FFF2-40B4-BE49-F238E27FC236}">
                <a16:creationId xmlns:a16="http://schemas.microsoft.com/office/drawing/2014/main" id="{3CB46425-4952-3A93-76E5-1F2F04E62CA7}"/>
              </a:ext>
            </a:extLst>
          </p:cNvPr>
          <p:cNvGraphicFramePr>
            <a:graphicFrameLocks noGrp="1"/>
          </p:cNvGraphicFramePr>
          <p:nvPr>
            <p:extLst>
              <p:ext uri="{D42A27DB-BD31-4B8C-83A1-F6EECF244321}">
                <p14:modId xmlns:p14="http://schemas.microsoft.com/office/powerpoint/2010/main" val="3550645387"/>
              </p:ext>
            </p:extLst>
          </p:nvPr>
        </p:nvGraphicFramePr>
        <p:xfrm>
          <a:off x="1206500" y="2507947"/>
          <a:ext cx="9779000" cy="3821430"/>
        </p:xfrm>
        <a:graphic>
          <a:graphicData uri="http://schemas.openxmlformats.org/drawingml/2006/table">
            <a:tbl>
              <a:tblPr/>
              <a:tblGrid>
                <a:gridCol w="1955800">
                  <a:extLst>
                    <a:ext uri="{9D8B030D-6E8A-4147-A177-3AD203B41FA5}">
                      <a16:colId xmlns:a16="http://schemas.microsoft.com/office/drawing/2014/main" val="3874216566"/>
                    </a:ext>
                  </a:extLst>
                </a:gridCol>
                <a:gridCol w="1955800">
                  <a:extLst>
                    <a:ext uri="{9D8B030D-6E8A-4147-A177-3AD203B41FA5}">
                      <a16:colId xmlns:a16="http://schemas.microsoft.com/office/drawing/2014/main" val="2523268294"/>
                    </a:ext>
                  </a:extLst>
                </a:gridCol>
                <a:gridCol w="1955800">
                  <a:extLst>
                    <a:ext uri="{9D8B030D-6E8A-4147-A177-3AD203B41FA5}">
                      <a16:colId xmlns:a16="http://schemas.microsoft.com/office/drawing/2014/main" val="1847101603"/>
                    </a:ext>
                  </a:extLst>
                </a:gridCol>
                <a:gridCol w="1955800">
                  <a:extLst>
                    <a:ext uri="{9D8B030D-6E8A-4147-A177-3AD203B41FA5}">
                      <a16:colId xmlns:a16="http://schemas.microsoft.com/office/drawing/2014/main" val="456607391"/>
                    </a:ext>
                  </a:extLst>
                </a:gridCol>
                <a:gridCol w="1955800">
                  <a:extLst>
                    <a:ext uri="{9D8B030D-6E8A-4147-A177-3AD203B41FA5}">
                      <a16:colId xmlns:a16="http://schemas.microsoft.com/office/drawing/2014/main" val="245894714"/>
                    </a:ext>
                  </a:extLst>
                </a:gridCol>
              </a:tblGrid>
              <a:tr h="407670">
                <a:tc gridSpan="5">
                  <a:txBody>
                    <a:bodyPr/>
                    <a:lstStyle/>
                    <a:p>
                      <a:pPr algn="l" fontAlgn="ctr">
                        <a:buNone/>
                      </a:pPr>
                      <a:r>
                        <a:rPr lang="en-US" sz="1400" b="0" i="0" u="none" strike="noStrike" dirty="0">
                          <a:solidFill>
                            <a:schemeClr val="accent6"/>
                          </a:solidFill>
                          <a:effectLst/>
                          <a:latin typeface="Century Gothic" panose="020B0502020202020204" pitchFamily="34" charset="0"/>
                        </a:rPr>
                        <a:t>Option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53442076"/>
                  </a:ext>
                </a:extLst>
              </a:tr>
              <a:tr h="278765">
                <a:tc>
                  <a:txBody>
                    <a:bodyPr/>
                    <a:lstStyle/>
                    <a:p>
                      <a:pPr algn="l" fontAlgn="ctr">
                        <a:buNone/>
                      </a:pPr>
                      <a:r>
                        <a:rPr lang="en-US" sz="1000" b="1" i="0" u="none" strike="noStrike" dirty="0">
                          <a:solidFill>
                            <a:srgbClr val="595959"/>
                          </a:solidFill>
                          <a:effectLst/>
                          <a:latin typeface="Century Gothic" panose="020B0502020202020204" pitchFamily="34" charset="0"/>
                        </a:rPr>
                        <a:t>Description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Disadvantages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45675972"/>
                  </a:ext>
                </a:extLst>
              </a:tr>
              <a:tr h="571500">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41709971"/>
                  </a:ext>
                </a:extLst>
              </a:tr>
              <a:tr h="407670">
                <a:tc gridSpan="5">
                  <a:txBody>
                    <a:bodyPr/>
                    <a:lstStyle/>
                    <a:p>
                      <a:pPr algn="l" fontAlgn="ctr">
                        <a:buNone/>
                      </a:pPr>
                      <a:r>
                        <a:rPr lang="en-US" sz="1400" b="0" i="0" u="none" strike="noStrike" dirty="0">
                          <a:solidFill>
                            <a:schemeClr val="accent6"/>
                          </a:solidFill>
                          <a:effectLst/>
                          <a:latin typeface="Century Gothic" panose="020B0502020202020204" pitchFamily="34" charset="0"/>
                        </a:rPr>
                        <a:t>Option 2: Stakeholder Impact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7896964"/>
                  </a:ext>
                </a:extLst>
              </a:tr>
              <a:tr h="723900">
                <a:tc gridSpan="2">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ctr">
                        <a:buNone/>
                      </a:pPr>
                      <a:r>
                        <a:rPr lang="en-US" sz="1000" b="1" i="0" u="none" strike="noStrike" dirty="0">
                          <a:solidFill>
                            <a:srgbClr val="595959"/>
                          </a:solidFill>
                          <a:effectLst/>
                          <a:latin typeface="Century Gothic" panose="020B0502020202020204" pitchFamily="34" charset="0"/>
                        </a:rPr>
                        <a:t>Positive Impact</a:t>
                      </a:r>
                      <a:br>
                        <a:rPr lang="en-US" sz="1000" b="0"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3 = High</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2 = Medium</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1 = Low</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0 = No Impact</a:t>
                      </a:r>
                      <a:endParaRPr lang="en-US" sz="1000" b="0" i="0" u="none" strike="noStrike" dirty="0">
                        <a:solidFill>
                          <a:srgbClr val="595959"/>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Negative Impact</a:t>
                      </a:r>
                      <a:br>
                        <a:rPr lang="en-US" sz="1000" b="0"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-3 = High</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-2 = Medium</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-1 = Low</a:t>
                      </a:r>
                      <a:br>
                        <a:rPr lang="en-US" sz="700" b="1" i="0" u="none" strike="noStrike" dirty="0">
                          <a:solidFill>
                            <a:srgbClr val="595959"/>
                          </a:solidFill>
                          <a:effectLst/>
                          <a:latin typeface="Century Gothic" panose="020B0502020202020204" pitchFamily="34" charset="0"/>
                        </a:rPr>
                      </a:br>
                      <a:endParaRPr lang="en-US" sz="1000" b="0" i="0" u="none" strike="noStrike" dirty="0">
                        <a:solidFill>
                          <a:srgbClr val="595959"/>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Total Ratings</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357329373"/>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41745936"/>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89801148"/>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895213419"/>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4138630085"/>
                  </a:ext>
                </a:extLst>
              </a:tr>
              <a:tr h="316865">
                <a:tc gridSpan="4">
                  <a:txBody>
                    <a:bodyPr/>
                    <a:lstStyle/>
                    <a:p>
                      <a:pPr algn="r" fontAlgn="ctr">
                        <a:buNone/>
                      </a:pPr>
                      <a:r>
                        <a:rPr lang="en-US" sz="1000" b="0" i="0" u="none" strike="noStrike" dirty="0">
                          <a:solidFill>
                            <a:srgbClr val="000000"/>
                          </a:solidFill>
                          <a:effectLst/>
                          <a:latin typeface="Century Gothic" panose="020B0502020202020204" pitchFamily="34" charset="0"/>
                        </a:rPr>
                        <a:t>Grand Total</a:t>
                      </a:r>
                    </a:p>
                  </a:txBody>
                  <a:tcPr marL="9525" marR="1143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550785134"/>
                  </a:ext>
                </a:extLst>
              </a:tr>
            </a:tbl>
          </a:graphicData>
        </a:graphic>
      </p:graphicFrame>
    </p:spTree>
    <p:extLst>
      <p:ext uri="{BB962C8B-B14F-4D97-AF65-F5344CB8AC3E}">
        <p14:creationId xmlns:p14="http://schemas.microsoft.com/office/powerpoint/2010/main" val="3565924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7A921-FCEE-31F2-36AF-AE34365A62BF}"/>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2E4C0EE-973F-BC4E-9CDE-B4006449FC90}"/>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6408B59-8A30-0639-AEA5-3738A0D0C834}"/>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Viable Alternatives: </a:t>
            </a:r>
            <a:r>
              <a:rPr lang="en-US" sz="2600" dirty="0">
                <a:solidFill>
                  <a:srgbClr val="43B5C1"/>
                </a:solidFill>
                <a:latin typeface="Century Gothic" panose="020B0502020202020204" pitchFamily="34" charset="0"/>
              </a:rPr>
              <a:t>Option 3</a:t>
            </a:r>
          </a:p>
        </p:txBody>
      </p:sp>
      <p:sp>
        <p:nvSpPr>
          <p:cNvPr id="7" name="Rectangle 6">
            <a:extLst>
              <a:ext uri="{FF2B5EF4-FFF2-40B4-BE49-F238E27FC236}">
                <a16:creationId xmlns:a16="http://schemas.microsoft.com/office/drawing/2014/main" id="{11D3BBE9-35B1-BBEE-4104-5D3A1F4FEA68}"/>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3A24C593-A914-D56C-89A0-1A124AD4649E}"/>
              </a:ext>
            </a:extLst>
          </p:cNvPr>
          <p:cNvSpPr txBox="1"/>
          <p:nvPr/>
        </p:nvSpPr>
        <p:spPr>
          <a:xfrm>
            <a:off x="119269" y="769278"/>
            <a:ext cx="11956774" cy="1384995"/>
          </a:xfrm>
          <a:prstGeom prst="rect">
            <a:avLst/>
          </a:prstGeom>
          <a:noFill/>
        </p:spPr>
        <p:txBody>
          <a:bodyPr wrap="square">
            <a:spAutoFit/>
          </a:bodyPr>
          <a:lstStyle/>
          <a:p>
            <a:r>
              <a:rPr lang="en-US" sz="1200" dirty="0">
                <a:solidFill>
                  <a:schemeClr val="accent1"/>
                </a:solidFill>
                <a:latin typeface="Century Gothic" panose="020B0502020202020204" pitchFamily="34" charset="0"/>
              </a:rPr>
              <a:t>Provide an overview of options other than the proposed solution. In business cases, one option may be to maintain the status quo.</a:t>
            </a:r>
          </a:p>
          <a:p>
            <a:r>
              <a:rPr lang="en-US" sz="1200" dirty="0">
                <a:solidFill>
                  <a:schemeClr val="accent1"/>
                </a:solidFill>
                <a:latin typeface="Century Gothic" panose="020B0502020202020204" pitchFamily="34" charset="0"/>
              </a:rPr>
              <a:t>For each option, the following information should be provided: </a:t>
            </a:r>
          </a:p>
          <a:p>
            <a:r>
              <a:rPr lang="en-US" sz="1200" dirty="0">
                <a:solidFill>
                  <a:schemeClr val="accent1"/>
                </a:solidFill>
                <a:latin typeface="Century Gothic" panose="020B0502020202020204" pitchFamily="34" charset="0"/>
              </a:rPr>
              <a:t>+ Benefits and disadvantages</a:t>
            </a:r>
          </a:p>
          <a:p>
            <a:r>
              <a:rPr lang="en-US" sz="1200" dirty="0">
                <a:solidFill>
                  <a:schemeClr val="accent1"/>
                </a:solidFill>
                <a:latin typeface="Century Gothic" panose="020B0502020202020204" pitchFamily="34" charset="0"/>
              </a:rPr>
              <a:t>+ Costs: Include total costs for all deliverables, risk buffers, and project management activities as well as all other direct and indirect costs.</a:t>
            </a:r>
          </a:p>
          <a:p>
            <a:r>
              <a:rPr lang="en-US" sz="1200" dirty="0">
                <a:solidFill>
                  <a:schemeClr val="accent1"/>
                </a:solidFill>
                <a:latin typeface="Century Gothic" panose="020B0502020202020204" pitchFamily="34" charset="0"/>
              </a:rPr>
              <a:t>+ Risks: Include such risks as loss of customer demand, equipment and facility issues, lack of insurance bonding, regulatory changes, and other pertinent risks.</a:t>
            </a:r>
          </a:p>
          <a:p>
            <a:r>
              <a:rPr lang="en-US" sz="1200" dirty="0">
                <a:solidFill>
                  <a:schemeClr val="accent1"/>
                </a:solidFill>
                <a:latin typeface="Century Gothic" panose="020B0502020202020204" pitchFamily="34" charset="0"/>
              </a:rPr>
              <a:t>+ Stakeholder Impact: For some criteria, no numeric evaluation (e.g., cost or time) exists. For each option, assign a number to indicate the level of impact for each stakeholder, and then total the ratings.</a:t>
            </a:r>
          </a:p>
        </p:txBody>
      </p:sp>
      <p:graphicFrame>
        <p:nvGraphicFramePr>
          <p:cNvPr id="10" name="Table 9">
            <a:extLst>
              <a:ext uri="{FF2B5EF4-FFF2-40B4-BE49-F238E27FC236}">
                <a16:creationId xmlns:a16="http://schemas.microsoft.com/office/drawing/2014/main" id="{346C9345-DEC3-2B73-FC95-9E95AC3EDA16}"/>
              </a:ext>
            </a:extLst>
          </p:cNvPr>
          <p:cNvGraphicFramePr>
            <a:graphicFrameLocks noGrp="1"/>
          </p:cNvGraphicFramePr>
          <p:nvPr>
            <p:extLst>
              <p:ext uri="{D42A27DB-BD31-4B8C-83A1-F6EECF244321}">
                <p14:modId xmlns:p14="http://schemas.microsoft.com/office/powerpoint/2010/main" val="480567216"/>
              </p:ext>
            </p:extLst>
          </p:nvPr>
        </p:nvGraphicFramePr>
        <p:xfrm>
          <a:off x="1206500" y="2507947"/>
          <a:ext cx="9779000" cy="3821430"/>
        </p:xfrm>
        <a:graphic>
          <a:graphicData uri="http://schemas.openxmlformats.org/drawingml/2006/table">
            <a:tbl>
              <a:tblPr/>
              <a:tblGrid>
                <a:gridCol w="1955800">
                  <a:extLst>
                    <a:ext uri="{9D8B030D-6E8A-4147-A177-3AD203B41FA5}">
                      <a16:colId xmlns:a16="http://schemas.microsoft.com/office/drawing/2014/main" val="3874216566"/>
                    </a:ext>
                  </a:extLst>
                </a:gridCol>
                <a:gridCol w="1955800">
                  <a:extLst>
                    <a:ext uri="{9D8B030D-6E8A-4147-A177-3AD203B41FA5}">
                      <a16:colId xmlns:a16="http://schemas.microsoft.com/office/drawing/2014/main" val="2523268294"/>
                    </a:ext>
                  </a:extLst>
                </a:gridCol>
                <a:gridCol w="1955800">
                  <a:extLst>
                    <a:ext uri="{9D8B030D-6E8A-4147-A177-3AD203B41FA5}">
                      <a16:colId xmlns:a16="http://schemas.microsoft.com/office/drawing/2014/main" val="1847101603"/>
                    </a:ext>
                  </a:extLst>
                </a:gridCol>
                <a:gridCol w="1955800">
                  <a:extLst>
                    <a:ext uri="{9D8B030D-6E8A-4147-A177-3AD203B41FA5}">
                      <a16:colId xmlns:a16="http://schemas.microsoft.com/office/drawing/2014/main" val="456607391"/>
                    </a:ext>
                  </a:extLst>
                </a:gridCol>
                <a:gridCol w="1955800">
                  <a:extLst>
                    <a:ext uri="{9D8B030D-6E8A-4147-A177-3AD203B41FA5}">
                      <a16:colId xmlns:a16="http://schemas.microsoft.com/office/drawing/2014/main" val="245894714"/>
                    </a:ext>
                  </a:extLst>
                </a:gridCol>
              </a:tblGrid>
              <a:tr h="407670">
                <a:tc gridSpan="5">
                  <a:txBody>
                    <a:bodyPr/>
                    <a:lstStyle/>
                    <a:p>
                      <a:pPr algn="l" fontAlgn="ctr">
                        <a:buNone/>
                      </a:pPr>
                      <a:r>
                        <a:rPr lang="en-US" sz="1400" b="0" i="0" u="none" strike="noStrike" dirty="0">
                          <a:solidFill>
                            <a:srgbClr val="43B5C1"/>
                          </a:solidFill>
                          <a:effectLst/>
                          <a:latin typeface="Century Gothic" panose="020B0502020202020204" pitchFamily="34" charset="0"/>
                        </a:rPr>
                        <a:t>Option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53442076"/>
                  </a:ext>
                </a:extLst>
              </a:tr>
              <a:tr h="278765">
                <a:tc>
                  <a:txBody>
                    <a:bodyPr/>
                    <a:lstStyle/>
                    <a:p>
                      <a:pPr algn="l" fontAlgn="ctr">
                        <a:buNone/>
                      </a:pPr>
                      <a:r>
                        <a:rPr lang="en-US" sz="1000" b="1" i="0" u="none" strike="noStrike" dirty="0">
                          <a:solidFill>
                            <a:srgbClr val="595959"/>
                          </a:solidFill>
                          <a:effectLst/>
                          <a:latin typeface="Century Gothic" panose="020B0502020202020204" pitchFamily="34" charset="0"/>
                        </a:rPr>
                        <a:t>Description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Disadvantages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extLst>
                  <a:ext uri="{0D108BD9-81ED-4DB2-BD59-A6C34878D82A}">
                    <a16:rowId xmlns:a16="http://schemas.microsoft.com/office/drawing/2014/main" val="3945675972"/>
                  </a:ext>
                </a:extLst>
              </a:tr>
              <a:tr h="571500">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41709971"/>
                  </a:ext>
                </a:extLst>
              </a:tr>
              <a:tr h="407670">
                <a:tc gridSpan="5">
                  <a:txBody>
                    <a:bodyPr/>
                    <a:lstStyle/>
                    <a:p>
                      <a:pPr algn="l" fontAlgn="ctr">
                        <a:buNone/>
                      </a:pPr>
                      <a:r>
                        <a:rPr lang="en-US" sz="1400" b="0" i="0" u="none" strike="noStrike" dirty="0">
                          <a:solidFill>
                            <a:srgbClr val="43B5C1"/>
                          </a:solidFill>
                          <a:effectLst/>
                          <a:latin typeface="Century Gothic" panose="020B0502020202020204" pitchFamily="34" charset="0"/>
                        </a:rPr>
                        <a:t>Option 3: Stakeholder Impact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7896964"/>
                  </a:ext>
                </a:extLst>
              </a:tr>
              <a:tr h="723900">
                <a:tc gridSpan="2">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ctr">
                        <a:buNone/>
                      </a:pPr>
                      <a:r>
                        <a:rPr lang="en-US" sz="1000" b="1" i="0" u="none" strike="noStrike" dirty="0">
                          <a:solidFill>
                            <a:srgbClr val="595959"/>
                          </a:solidFill>
                          <a:effectLst/>
                          <a:latin typeface="Century Gothic" panose="020B0502020202020204" pitchFamily="34" charset="0"/>
                        </a:rPr>
                        <a:t>Positive Impact</a:t>
                      </a:r>
                      <a:br>
                        <a:rPr lang="en-US" sz="1000" b="0"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3 = High</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2 = Medium</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1 = Low</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0 = No Impact</a:t>
                      </a:r>
                      <a:endParaRPr lang="en-US" sz="1000" b="0" i="0" u="none" strike="noStrike" dirty="0">
                        <a:solidFill>
                          <a:srgbClr val="595959"/>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tc>
                  <a:txBody>
                    <a:bodyPr/>
                    <a:lstStyle/>
                    <a:p>
                      <a:pPr algn="l" fontAlgn="ctr">
                        <a:buNone/>
                      </a:pPr>
                      <a:r>
                        <a:rPr lang="en-US" sz="1000" b="1" i="0" u="none" strike="noStrike" dirty="0">
                          <a:solidFill>
                            <a:srgbClr val="595959"/>
                          </a:solidFill>
                          <a:effectLst/>
                          <a:latin typeface="Century Gothic" panose="020B0502020202020204" pitchFamily="34" charset="0"/>
                        </a:rPr>
                        <a:t>Negative Impact</a:t>
                      </a:r>
                      <a:br>
                        <a:rPr lang="en-US" sz="1000" b="0"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-3 = High</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-2 = Medium</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-1 = Low</a:t>
                      </a:r>
                      <a:br>
                        <a:rPr lang="en-US" sz="700" b="1" i="0" u="none" strike="noStrike" dirty="0">
                          <a:solidFill>
                            <a:srgbClr val="595959"/>
                          </a:solidFill>
                          <a:effectLst/>
                          <a:latin typeface="Century Gothic" panose="020B0502020202020204" pitchFamily="34" charset="0"/>
                        </a:rPr>
                      </a:br>
                      <a:endParaRPr lang="en-US" sz="1000" b="0" i="0" u="none" strike="noStrike" dirty="0">
                        <a:solidFill>
                          <a:srgbClr val="595959"/>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Total Ratings</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extLst>
                  <a:ext uri="{0D108BD9-81ED-4DB2-BD59-A6C34878D82A}">
                    <a16:rowId xmlns:a16="http://schemas.microsoft.com/office/drawing/2014/main" val="2357329373"/>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41745936"/>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89801148"/>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895213419"/>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4138630085"/>
                  </a:ext>
                </a:extLst>
              </a:tr>
              <a:tr h="316865">
                <a:tc gridSpan="4">
                  <a:txBody>
                    <a:bodyPr/>
                    <a:lstStyle/>
                    <a:p>
                      <a:pPr algn="r" fontAlgn="ctr">
                        <a:buNone/>
                      </a:pPr>
                      <a:r>
                        <a:rPr lang="en-US" sz="1000" b="0" i="0" u="none" strike="noStrike" dirty="0">
                          <a:solidFill>
                            <a:srgbClr val="000000"/>
                          </a:solidFill>
                          <a:effectLst/>
                          <a:latin typeface="Century Gothic" panose="020B0502020202020204" pitchFamily="34" charset="0"/>
                        </a:rPr>
                        <a:t>Grand Total</a:t>
                      </a:r>
                    </a:p>
                  </a:txBody>
                  <a:tcPr marL="9525" marR="1143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F3FA"/>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550785134"/>
                  </a:ext>
                </a:extLst>
              </a:tr>
            </a:tbl>
          </a:graphicData>
        </a:graphic>
      </p:graphicFrame>
    </p:spTree>
    <p:extLst>
      <p:ext uri="{BB962C8B-B14F-4D97-AF65-F5344CB8AC3E}">
        <p14:creationId xmlns:p14="http://schemas.microsoft.com/office/powerpoint/2010/main" val="3105595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79F13-8909-4F2F-D914-1DE80C02704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7AB166A-944D-648E-A755-5A7926E9FFA9}"/>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16870BC-D763-8340-C839-A1699F13EDE2}"/>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Comparison of Options</a:t>
            </a:r>
            <a:endParaRPr lang="en-US" sz="2600" dirty="0">
              <a:solidFill>
                <a:srgbClr val="43B5C1"/>
              </a:solidFill>
              <a:latin typeface="Century Gothic" panose="020B0502020202020204" pitchFamily="34" charset="0"/>
            </a:endParaRPr>
          </a:p>
        </p:txBody>
      </p:sp>
      <p:sp>
        <p:nvSpPr>
          <p:cNvPr id="7" name="Rectangle 6">
            <a:extLst>
              <a:ext uri="{FF2B5EF4-FFF2-40B4-BE49-F238E27FC236}">
                <a16:creationId xmlns:a16="http://schemas.microsoft.com/office/drawing/2014/main" id="{B5A741CC-4855-09D2-A287-2A08D3A4A24E}"/>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4EE2F5-01A5-4B9A-13C4-89EDF9BD78BB}"/>
              </a:ext>
            </a:extLst>
          </p:cNvPr>
          <p:cNvSpPr txBox="1"/>
          <p:nvPr/>
        </p:nvSpPr>
        <p:spPr>
          <a:xfrm>
            <a:off x="119269" y="769278"/>
            <a:ext cx="11956774" cy="276999"/>
          </a:xfrm>
          <a:prstGeom prst="rect">
            <a:avLst/>
          </a:prstGeom>
          <a:noFill/>
        </p:spPr>
        <p:txBody>
          <a:bodyPr wrap="square">
            <a:spAutoFit/>
          </a:bodyPr>
          <a:lstStyle/>
          <a:p>
            <a:r>
              <a:rPr lang="en-US" sz="1200" dirty="0">
                <a:solidFill>
                  <a:schemeClr val="accent1"/>
                </a:solidFill>
                <a:latin typeface="Century Gothic" panose="020B0502020202020204" pitchFamily="34" charset="0"/>
              </a:rPr>
              <a:t>Summarize the details of each option in a table.</a:t>
            </a:r>
          </a:p>
        </p:txBody>
      </p:sp>
      <p:graphicFrame>
        <p:nvGraphicFramePr>
          <p:cNvPr id="2" name="Table 1">
            <a:extLst>
              <a:ext uri="{FF2B5EF4-FFF2-40B4-BE49-F238E27FC236}">
                <a16:creationId xmlns:a16="http://schemas.microsoft.com/office/drawing/2014/main" id="{7CAFD651-44B6-49CF-0F59-6F519B44DD4B}"/>
              </a:ext>
            </a:extLst>
          </p:cNvPr>
          <p:cNvGraphicFramePr>
            <a:graphicFrameLocks noGrp="1"/>
          </p:cNvGraphicFramePr>
          <p:nvPr>
            <p:extLst>
              <p:ext uri="{D42A27DB-BD31-4B8C-83A1-F6EECF244321}">
                <p14:modId xmlns:p14="http://schemas.microsoft.com/office/powerpoint/2010/main" val="1505330159"/>
              </p:ext>
            </p:extLst>
          </p:nvPr>
        </p:nvGraphicFramePr>
        <p:xfrm>
          <a:off x="180008" y="1175764"/>
          <a:ext cx="11896035" cy="5493392"/>
        </p:xfrm>
        <a:graphic>
          <a:graphicData uri="http://schemas.openxmlformats.org/drawingml/2006/table">
            <a:tbl>
              <a:tblPr/>
              <a:tblGrid>
                <a:gridCol w="1599096">
                  <a:extLst>
                    <a:ext uri="{9D8B030D-6E8A-4147-A177-3AD203B41FA5}">
                      <a16:colId xmlns:a16="http://schemas.microsoft.com/office/drawing/2014/main" val="1750604100"/>
                    </a:ext>
                  </a:extLst>
                </a:gridCol>
                <a:gridCol w="3432313">
                  <a:extLst>
                    <a:ext uri="{9D8B030D-6E8A-4147-A177-3AD203B41FA5}">
                      <a16:colId xmlns:a16="http://schemas.microsoft.com/office/drawing/2014/main" val="1090536027"/>
                    </a:ext>
                  </a:extLst>
                </a:gridCol>
                <a:gridCol w="3432313">
                  <a:extLst>
                    <a:ext uri="{9D8B030D-6E8A-4147-A177-3AD203B41FA5}">
                      <a16:colId xmlns:a16="http://schemas.microsoft.com/office/drawing/2014/main" val="2159857242"/>
                    </a:ext>
                  </a:extLst>
                </a:gridCol>
                <a:gridCol w="3432313">
                  <a:extLst>
                    <a:ext uri="{9D8B030D-6E8A-4147-A177-3AD203B41FA5}">
                      <a16:colId xmlns:a16="http://schemas.microsoft.com/office/drawing/2014/main" val="304576138"/>
                    </a:ext>
                  </a:extLst>
                </a:gridCol>
              </a:tblGrid>
              <a:tr h="488277">
                <a:tc>
                  <a:txBody>
                    <a:bodyPr/>
                    <a:lstStyle/>
                    <a:p>
                      <a:pPr algn="l" fontAlgn="ctr">
                        <a:buNone/>
                      </a:pPr>
                      <a:r>
                        <a:rPr lang="en-US" sz="1500" b="1" i="0" u="none" strike="noStrike" dirty="0">
                          <a:solidFill>
                            <a:srgbClr val="595959"/>
                          </a:solidFill>
                          <a:effectLst/>
                          <a:latin typeface="Century Gothic" panose="020B0502020202020204" pitchFamily="34" charset="0"/>
                        </a:rPr>
                        <a:t>Criteria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buNone/>
                      </a:pPr>
                      <a:r>
                        <a:rPr lang="en-US" sz="1500" b="1" i="0" u="none" strike="noStrike" dirty="0">
                          <a:solidFill>
                            <a:srgbClr val="595959"/>
                          </a:solidFill>
                          <a:effectLst/>
                          <a:latin typeface="Century Gothic" panose="020B0502020202020204" pitchFamily="34" charset="0"/>
                        </a:rPr>
                        <a:t>Option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500" b="1" i="0" u="none" strike="noStrike">
                          <a:solidFill>
                            <a:srgbClr val="595959"/>
                          </a:solidFill>
                          <a:effectLst/>
                          <a:latin typeface="Century Gothic" panose="020B0502020202020204" pitchFamily="34" charset="0"/>
                        </a:rPr>
                        <a:t>Option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buNone/>
                      </a:pPr>
                      <a:r>
                        <a:rPr lang="en-US" sz="1500" b="1" i="0" u="none" strike="noStrike" dirty="0">
                          <a:solidFill>
                            <a:srgbClr val="595959"/>
                          </a:solidFill>
                          <a:effectLst/>
                          <a:latin typeface="Century Gothic" panose="020B0502020202020204" pitchFamily="34" charset="0"/>
                        </a:rPr>
                        <a:t>Option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extLst>
                  <a:ext uri="{0D108BD9-81ED-4DB2-BD59-A6C34878D82A}">
                    <a16:rowId xmlns:a16="http://schemas.microsoft.com/office/drawing/2014/main" val="814174681"/>
                  </a:ext>
                </a:extLst>
              </a:tr>
              <a:tr h="1001023">
                <a:tc>
                  <a:txBody>
                    <a:bodyPr/>
                    <a:lstStyle/>
                    <a:p>
                      <a:pPr algn="l" fontAlgn="ctr">
                        <a:buNone/>
                      </a:pPr>
                      <a:r>
                        <a:rPr lang="en-US" sz="1500" b="0" i="0" u="none" strike="noStrike">
                          <a:solidFill>
                            <a:srgbClr val="595959"/>
                          </a:solidFill>
                          <a:effectLst/>
                          <a:latin typeface="Century Gothic" panose="020B0502020202020204" pitchFamily="34" charset="0"/>
                        </a:rPr>
                        <a:t>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82007144"/>
                  </a:ext>
                </a:extLst>
              </a:tr>
              <a:tr h="1001023">
                <a:tc>
                  <a:txBody>
                    <a:bodyPr/>
                    <a:lstStyle/>
                    <a:p>
                      <a:pPr algn="l" fontAlgn="ctr">
                        <a:buNone/>
                      </a:pPr>
                      <a:r>
                        <a:rPr lang="en-US" sz="1500" b="0" i="0" u="none" strike="noStrike">
                          <a:solidFill>
                            <a:srgbClr val="595959"/>
                          </a:solidFill>
                          <a:effectLst/>
                          <a:latin typeface="Century Gothic" panose="020B0502020202020204" pitchFamily="34" charset="0"/>
                        </a:rPr>
                        <a:t>Disadvantages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71896395"/>
                  </a:ext>
                </a:extLst>
              </a:tr>
              <a:tr h="1001023">
                <a:tc>
                  <a:txBody>
                    <a:bodyPr/>
                    <a:lstStyle/>
                    <a:p>
                      <a:pPr algn="l" fontAlgn="ctr">
                        <a:buNone/>
                      </a:pPr>
                      <a:r>
                        <a:rPr lang="en-US" sz="1500" b="0" i="0" u="none" strike="noStrike">
                          <a:solidFill>
                            <a:srgbClr val="595959"/>
                          </a:solidFill>
                          <a:effectLst/>
                          <a:latin typeface="Century Gothic" panose="020B0502020202020204" pitchFamily="34" charset="0"/>
                        </a:rPr>
                        <a:t>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90407856"/>
                  </a:ext>
                </a:extLst>
              </a:tr>
              <a:tr h="1001023">
                <a:tc>
                  <a:txBody>
                    <a:bodyPr/>
                    <a:lstStyle/>
                    <a:p>
                      <a:pPr algn="l" fontAlgn="ctr">
                        <a:buNone/>
                      </a:pPr>
                      <a:r>
                        <a:rPr lang="en-US" sz="1500" b="0" i="0" u="none" strike="noStrike">
                          <a:solidFill>
                            <a:srgbClr val="595959"/>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9663015"/>
                  </a:ext>
                </a:extLst>
              </a:tr>
              <a:tr h="1001023">
                <a:tc>
                  <a:txBody>
                    <a:bodyPr/>
                    <a:lstStyle/>
                    <a:p>
                      <a:pPr algn="l" fontAlgn="ctr">
                        <a:buNone/>
                      </a:pPr>
                      <a:r>
                        <a:rPr lang="en-US" sz="1500" b="0" i="0" u="none" strike="noStrike">
                          <a:solidFill>
                            <a:srgbClr val="595959"/>
                          </a:solidFill>
                          <a:effectLst/>
                          <a:latin typeface="Century Gothic" panose="020B0502020202020204" pitchFamily="34" charset="0"/>
                        </a:rPr>
                        <a:t>Notes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88491313"/>
                  </a:ext>
                </a:extLst>
              </a:tr>
            </a:tbl>
          </a:graphicData>
        </a:graphic>
      </p:graphicFrame>
    </p:spTree>
    <p:extLst>
      <p:ext uri="{BB962C8B-B14F-4D97-AF65-F5344CB8AC3E}">
        <p14:creationId xmlns:p14="http://schemas.microsoft.com/office/powerpoint/2010/main" val="313074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81F12-38D5-4174-7A67-70519EA5C70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11CB711-BE16-2F0D-CE88-907A0937E5AC}"/>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2098CB6-961A-0AAB-E44D-7A274AD6B504}"/>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Summary of Options by Stakeholder</a:t>
            </a:r>
            <a:endParaRPr lang="en-US" sz="2600" dirty="0">
              <a:solidFill>
                <a:srgbClr val="43B5C1"/>
              </a:solidFill>
              <a:latin typeface="Century Gothic" panose="020B0502020202020204" pitchFamily="34" charset="0"/>
            </a:endParaRPr>
          </a:p>
        </p:txBody>
      </p:sp>
      <p:sp>
        <p:nvSpPr>
          <p:cNvPr id="7" name="Rectangle 6">
            <a:extLst>
              <a:ext uri="{FF2B5EF4-FFF2-40B4-BE49-F238E27FC236}">
                <a16:creationId xmlns:a16="http://schemas.microsoft.com/office/drawing/2014/main" id="{8745815D-F71B-BA9E-7136-3A43E286618C}"/>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FDBECB-B5C9-1207-FAEB-0CF5C7740D2F}"/>
              </a:ext>
            </a:extLst>
          </p:cNvPr>
          <p:cNvSpPr txBox="1"/>
          <p:nvPr/>
        </p:nvSpPr>
        <p:spPr>
          <a:xfrm>
            <a:off x="119269" y="769278"/>
            <a:ext cx="11956774" cy="276999"/>
          </a:xfrm>
          <a:prstGeom prst="rect">
            <a:avLst/>
          </a:prstGeom>
          <a:noFill/>
        </p:spPr>
        <p:txBody>
          <a:bodyPr wrap="square">
            <a:spAutoFit/>
          </a:bodyPr>
          <a:lstStyle/>
          <a:p>
            <a:r>
              <a:rPr lang="en-US" sz="1200" dirty="0">
                <a:solidFill>
                  <a:schemeClr val="accent1"/>
                </a:solidFill>
                <a:latin typeface="Century Gothic" panose="020B0502020202020204" pitchFamily="34" charset="0"/>
              </a:rPr>
              <a:t>Incorporate the stakeholder ratings for each option.</a:t>
            </a:r>
          </a:p>
        </p:txBody>
      </p:sp>
      <p:graphicFrame>
        <p:nvGraphicFramePr>
          <p:cNvPr id="2" name="Table 1">
            <a:extLst>
              <a:ext uri="{FF2B5EF4-FFF2-40B4-BE49-F238E27FC236}">
                <a16:creationId xmlns:a16="http://schemas.microsoft.com/office/drawing/2014/main" id="{80BDD21D-F7BD-75BD-4D53-6BD38048C4E4}"/>
              </a:ext>
            </a:extLst>
          </p:cNvPr>
          <p:cNvGraphicFramePr>
            <a:graphicFrameLocks noGrp="1"/>
          </p:cNvGraphicFramePr>
          <p:nvPr>
            <p:extLst>
              <p:ext uri="{D42A27DB-BD31-4B8C-83A1-F6EECF244321}">
                <p14:modId xmlns:p14="http://schemas.microsoft.com/office/powerpoint/2010/main" val="269005214"/>
              </p:ext>
            </p:extLst>
          </p:nvPr>
        </p:nvGraphicFramePr>
        <p:xfrm>
          <a:off x="180008" y="1175764"/>
          <a:ext cx="11896035" cy="5493392"/>
        </p:xfrm>
        <a:graphic>
          <a:graphicData uri="http://schemas.openxmlformats.org/drawingml/2006/table">
            <a:tbl>
              <a:tblPr/>
              <a:tblGrid>
                <a:gridCol w="1599096">
                  <a:extLst>
                    <a:ext uri="{9D8B030D-6E8A-4147-A177-3AD203B41FA5}">
                      <a16:colId xmlns:a16="http://schemas.microsoft.com/office/drawing/2014/main" val="1750604100"/>
                    </a:ext>
                  </a:extLst>
                </a:gridCol>
                <a:gridCol w="3432313">
                  <a:extLst>
                    <a:ext uri="{9D8B030D-6E8A-4147-A177-3AD203B41FA5}">
                      <a16:colId xmlns:a16="http://schemas.microsoft.com/office/drawing/2014/main" val="1090536027"/>
                    </a:ext>
                  </a:extLst>
                </a:gridCol>
                <a:gridCol w="3432313">
                  <a:extLst>
                    <a:ext uri="{9D8B030D-6E8A-4147-A177-3AD203B41FA5}">
                      <a16:colId xmlns:a16="http://schemas.microsoft.com/office/drawing/2014/main" val="2159857242"/>
                    </a:ext>
                  </a:extLst>
                </a:gridCol>
                <a:gridCol w="3432313">
                  <a:extLst>
                    <a:ext uri="{9D8B030D-6E8A-4147-A177-3AD203B41FA5}">
                      <a16:colId xmlns:a16="http://schemas.microsoft.com/office/drawing/2014/main" val="304576138"/>
                    </a:ext>
                  </a:extLst>
                </a:gridCol>
              </a:tblGrid>
              <a:tr h="488277">
                <a:tc>
                  <a:txBody>
                    <a:bodyPr/>
                    <a:lstStyle/>
                    <a:p>
                      <a:pPr algn="l" fontAlgn="ctr">
                        <a:buNone/>
                      </a:pPr>
                      <a:r>
                        <a:rPr lang="en-US" sz="1500" b="1" i="0" u="none" strike="noStrike" dirty="0">
                          <a:solidFill>
                            <a:srgbClr val="595959"/>
                          </a:solidFill>
                          <a:effectLst/>
                          <a:latin typeface="Century Gothic" panose="020B0502020202020204" pitchFamily="34" charset="0"/>
                        </a:rPr>
                        <a:t>Stakeholder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buNone/>
                      </a:pPr>
                      <a:r>
                        <a:rPr lang="en-US" sz="1500" b="1" i="0" u="none" strike="noStrike" dirty="0">
                          <a:solidFill>
                            <a:srgbClr val="595959"/>
                          </a:solidFill>
                          <a:effectLst/>
                          <a:latin typeface="Century Gothic" panose="020B0502020202020204" pitchFamily="34" charset="0"/>
                        </a:rPr>
                        <a:t>Option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500" b="1" i="0" u="none" strike="noStrike">
                          <a:solidFill>
                            <a:srgbClr val="595959"/>
                          </a:solidFill>
                          <a:effectLst/>
                          <a:latin typeface="Century Gothic" panose="020B0502020202020204" pitchFamily="34" charset="0"/>
                        </a:rPr>
                        <a:t>Option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buNone/>
                      </a:pPr>
                      <a:r>
                        <a:rPr lang="en-US" sz="1500" b="1" i="0" u="none" strike="noStrike" dirty="0">
                          <a:solidFill>
                            <a:srgbClr val="595959"/>
                          </a:solidFill>
                          <a:effectLst/>
                          <a:latin typeface="Century Gothic" panose="020B0502020202020204" pitchFamily="34" charset="0"/>
                        </a:rPr>
                        <a:t>Option 3</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F3FA"/>
                    </a:solidFill>
                  </a:tcPr>
                </a:tc>
                <a:extLst>
                  <a:ext uri="{0D108BD9-81ED-4DB2-BD59-A6C34878D82A}">
                    <a16:rowId xmlns:a16="http://schemas.microsoft.com/office/drawing/2014/main" val="814174681"/>
                  </a:ext>
                </a:extLst>
              </a:tr>
              <a:tr h="1001023">
                <a:tc>
                  <a:txBody>
                    <a:bodyPr/>
                    <a:lstStyle/>
                    <a:p>
                      <a:pPr algn="l" fontAlgn="ctr">
                        <a:buNone/>
                      </a:pPr>
                      <a:r>
                        <a:rPr lang="en-US" sz="1500" b="0" i="0" u="none" strike="noStrike" dirty="0">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82007144"/>
                  </a:ext>
                </a:extLst>
              </a:tr>
              <a:tr h="1001023">
                <a:tc>
                  <a:txBody>
                    <a:bodyPr/>
                    <a:lstStyle/>
                    <a:p>
                      <a:pPr algn="l" fontAlgn="ctr">
                        <a:buNone/>
                      </a:pPr>
                      <a:r>
                        <a:rPr lang="en-US" sz="1500" b="0" i="0" u="none" strike="noStrike" dirty="0">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71896395"/>
                  </a:ext>
                </a:extLst>
              </a:tr>
              <a:tr h="1001023">
                <a:tc>
                  <a:txBody>
                    <a:bodyPr/>
                    <a:lstStyle/>
                    <a:p>
                      <a:pPr algn="l" fontAlgn="ctr">
                        <a:buNone/>
                      </a:pPr>
                      <a:r>
                        <a:rPr lang="en-US" sz="1500" b="0" i="0" u="none" strike="noStrike" dirty="0">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90407856"/>
                  </a:ext>
                </a:extLst>
              </a:tr>
              <a:tr h="1001023">
                <a:tc>
                  <a:txBody>
                    <a:bodyPr/>
                    <a:lstStyle/>
                    <a:p>
                      <a:pPr algn="l" fontAlgn="ctr">
                        <a:buNone/>
                      </a:pPr>
                      <a:r>
                        <a:rPr lang="en-US" sz="1500" b="0" i="0" u="none" strike="noStrike" dirty="0">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9663015"/>
                  </a:ext>
                </a:extLst>
              </a:tr>
              <a:tr h="1001023">
                <a:tc>
                  <a:txBody>
                    <a:bodyPr/>
                    <a:lstStyle/>
                    <a:p>
                      <a:pPr algn="l" fontAlgn="ctr">
                        <a:buNone/>
                      </a:pPr>
                      <a:r>
                        <a:rPr lang="en-US" sz="1500" b="0" i="0" u="none" strike="noStrike" dirty="0">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5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88491313"/>
                  </a:ext>
                </a:extLst>
              </a:tr>
            </a:tbl>
          </a:graphicData>
        </a:graphic>
      </p:graphicFrame>
    </p:spTree>
    <p:extLst>
      <p:ext uri="{BB962C8B-B14F-4D97-AF65-F5344CB8AC3E}">
        <p14:creationId xmlns:p14="http://schemas.microsoft.com/office/powerpoint/2010/main" val="3292878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5F5C5-205B-B8D4-8669-D15FC3628CBF}"/>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7E95885-644B-D1C0-F9A2-3716BACEB5C0}"/>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A8BBD98-6C28-25FF-4A01-5CDA1A925920}"/>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Recommended Option</a:t>
            </a:r>
          </a:p>
        </p:txBody>
      </p:sp>
      <p:sp>
        <p:nvSpPr>
          <p:cNvPr id="7" name="Rectangle 6">
            <a:extLst>
              <a:ext uri="{FF2B5EF4-FFF2-40B4-BE49-F238E27FC236}">
                <a16:creationId xmlns:a16="http://schemas.microsoft.com/office/drawing/2014/main" id="{DC01B3AA-E004-22E2-9359-C0BC0299B379}"/>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B7EDF94E-D7EA-D730-8056-A190B0D3FBC1}"/>
              </a:ext>
            </a:extLst>
          </p:cNvPr>
          <p:cNvGraphicFramePr>
            <a:graphicFrameLocks noGrp="1"/>
          </p:cNvGraphicFramePr>
          <p:nvPr>
            <p:extLst>
              <p:ext uri="{D42A27DB-BD31-4B8C-83A1-F6EECF244321}">
                <p14:modId xmlns:p14="http://schemas.microsoft.com/office/powerpoint/2010/main" val="1041382339"/>
              </p:ext>
            </p:extLst>
          </p:nvPr>
        </p:nvGraphicFramePr>
        <p:xfrm>
          <a:off x="252342" y="891768"/>
          <a:ext cx="11744187" cy="5046591"/>
        </p:xfrm>
        <a:graphic>
          <a:graphicData uri="http://schemas.openxmlformats.org/drawingml/2006/table">
            <a:tbl>
              <a:tblPr/>
              <a:tblGrid>
                <a:gridCol w="11744187">
                  <a:extLst>
                    <a:ext uri="{9D8B030D-6E8A-4147-A177-3AD203B41FA5}">
                      <a16:colId xmlns:a16="http://schemas.microsoft.com/office/drawing/2014/main" val="1277784053"/>
                    </a:ext>
                  </a:extLst>
                </a:gridCol>
              </a:tblGrid>
              <a:tr h="504659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b="0" i="0" u="none" strike="noStrike" dirty="0">
                          <a:solidFill>
                            <a:srgbClr val="156082"/>
                          </a:solidFill>
                          <a:effectLst/>
                          <a:latin typeface="Century Gothic" panose="020B0502020202020204" pitchFamily="34" charset="0"/>
                        </a:rPr>
                        <a:t>Describe the preferred option derived from the previous analysis.</a:t>
                      </a:r>
                      <a:endParaRPr lang="en-US" sz="15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14162494"/>
                  </a:ext>
                </a:extLst>
              </a:tr>
            </a:tbl>
          </a:graphicData>
        </a:graphic>
      </p:graphicFrame>
    </p:spTree>
    <p:extLst>
      <p:ext uri="{BB962C8B-B14F-4D97-AF65-F5344CB8AC3E}">
        <p14:creationId xmlns:p14="http://schemas.microsoft.com/office/powerpoint/2010/main" val="1242892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B5CC0-ADD7-5136-6B0B-77EC9D9AD4B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D194698-C746-68F1-740F-DFB5C2AE36DE}"/>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6790D12B-4A33-46E3-AEF3-3B88DCF3326F}"/>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Implementation Plan</a:t>
            </a:r>
          </a:p>
        </p:txBody>
      </p:sp>
      <p:sp>
        <p:nvSpPr>
          <p:cNvPr id="7" name="Rectangle 6">
            <a:extLst>
              <a:ext uri="{FF2B5EF4-FFF2-40B4-BE49-F238E27FC236}">
                <a16:creationId xmlns:a16="http://schemas.microsoft.com/office/drawing/2014/main" id="{5CE88F25-7962-9F52-82A5-B49AFD071503}"/>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FC71A38-940F-15CF-3BFA-79AD28929CDA}"/>
              </a:ext>
            </a:extLst>
          </p:cNvPr>
          <p:cNvSpPr txBox="1"/>
          <p:nvPr/>
        </p:nvSpPr>
        <p:spPr>
          <a:xfrm>
            <a:off x="119269" y="769278"/>
            <a:ext cx="11956774" cy="276999"/>
          </a:xfrm>
          <a:prstGeom prst="rect">
            <a:avLst/>
          </a:prstGeom>
          <a:noFill/>
        </p:spPr>
        <p:txBody>
          <a:bodyPr wrap="square">
            <a:spAutoFit/>
          </a:bodyPr>
          <a:lstStyle/>
          <a:p>
            <a:r>
              <a:rPr lang="en-US" sz="1200" dirty="0">
                <a:solidFill>
                  <a:schemeClr val="accent1"/>
                </a:solidFill>
                <a:latin typeface="Century Gothic" panose="020B0502020202020204" pitchFamily="34" charset="0"/>
              </a:rPr>
              <a:t>Use the recommended option to describe how the project will be managed. This section describes the scope of the potential project.</a:t>
            </a:r>
          </a:p>
        </p:txBody>
      </p:sp>
      <p:graphicFrame>
        <p:nvGraphicFramePr>
          <p:cNvPr id="3" name="Table 2">
            <a:extLst>
              <a:ext uri="{FF2B5EF4-FFF2-40B4-BE49-F238E27FC236}">
                <a16:creationId xmlns:a16="http://schemas.microsoft.com/office/drawing/2014/main" id="{7C514485-AA15-7499-2271-92A32E254258}"/>
              </a:ext>
            </a:extLst>
          </p:cNvPr>
          <p:cNvGraphicFramePr>
            <a:graphicFrameLocks noGrp="1"/>
          </p:cNvGraphicFramePr>
          <p:nvPr>
            <p:extLst>
              <p:ext uri="{D42A27DB-BD31-4B8C-83A1-F6EECF244321}">
                <p14:modId xmlns:p14="http://schemas.microsoft.com/office/powerpoint/2010/main" val="1264185484"/>
              </p:ext>
            </p:extLst>
          </p:nvPr>
        </p:nvGraphicFramePr>
        <p:xfrm>
          <a:off x="192259" y="1175764"/>
          <a:ext cx="11807485" cy="5513271"/>
        </p:xfrm>
        <a:graphic>
          <a:graphicData uri="http://schemas.openxmlformats.org/drawingml/2006/table">
            <a:tbl>
              <a:tblPr firstRow="1" firstCol="1" bandRow="1"/>
              <a:tblGrid>
                <a:gridCol w="2361497">
                  <a:extLst>
                    <a:ext uri="{9D8B030D-6E8A-4147-A177-3AD203B41FA5}">
                      <a16:colId xmlns:a16="http://schemas.microsoft.com/office/drawing/2014/main" val="1456173260"/>
                    </a:ext>
                  </a:extLst>
                </a:gridCol>
                <a:gridCol w="2361497">
                  <a:extLst>
                    <a:ext uri="{9D8B030D-6E8A-4147-A177-3AD203B41FA5}">
                      <a16:colId xmlns:a16="http://schemas.microsoft.com/office/drawing/2014/main" val="3952565475"/>
                    </a:ext>
                  </a:extLst>
                </a:gridCol>
                <a:gridCol w="2361497">
                  <a:extLst>
                    <a:ext uri="{9D8B030D-6E8A-4147-A177-3AD203B41FA5}">
                      <a16:colId xmlns:a16="http://schemas.microsoft.com/office/drawing/2014/main" val="3460837783"/>
                    </a:ext>
                  </a:extLst>
                </a:gridCol>
                <a:gridCol w="2361497">
                  <a:extLst>
                    <a:ext uri="{9D8B030D-6E8A-4147-A177-3AD203B41FA5}">
                      <a16:colId xmlns:a16="http://schemas.microsoft.com/office/drawing/2014/main" val="2964894403"/>
                    </a:ext>
                  </a:extLst>
                </a:gridCol>
                <a:gridCol w="2361497">
                  <a:extLst>
                    <a:ext uri="{9D8B030D-6E8A-4147-A177-3AD203B41FA5}">
                      <a16:colId xmlns:a16="http://schemas.microsoft.com/office/drawing/2014/main" val="825058129"/>
                    </a:ext>
                  </a:extLst>
                </a:gridCol>
              </a:tblGrid>
              <a:tr h="744420">
                <a:tc>
                  <a:txBody>
                    <a:bodyPr/>
                    <a:lstStyle/>
                    <a:p>
                      <a:pPr marL="0" marR="0" algn="l">
                        <a:lnSpc>
                          <a:spcPct val="115000"/>
                        </a:lnSpc>
                        <a:spcAft>
                          <a:spcPts val="800"/>
                        </a:spcAft>
                        <a:buNone/>
                      </a:pPr>
                      <a:r>
                        <a:rPr lang="en-US" sz="15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Project Title</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5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Outcomes and Key Performance Indicators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5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Work Plan</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5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Budget</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5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Additional Resources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4768851">
                <a:tc>
                  <a:txBody>
                    <a:bodyPr/>
                    <a:lstStyle/>
                    <a:p>
                      <a:pPr marL="0" marR="0" algn="l">
                        <a:lnSpc>
                          <a:spcPct val="115000"/>
                        </a:lnSpc>
                        <a:spcAft>
                          <a:spcPts val="800"/>
                        </a:spcAft>
                        <a:buNone/>
                      </a:pPr>
                      <a:r>
                        <a:rPr lang="en-US" sz="12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Give the project a clear and descriptive name. Consider any naming conventions for your organization, such as numbering formats.</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r>
                        <a:rPr lang="en-US" sz="12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Using the information from the analysis section, describe the expected outcomes and deliverables, the delivery dates, the criteria for measuring success, and who is accountable for achieving outcomes. Describe outcomes as new or modified tangible items, services, or processes, and outline which customers, whether internal or external, will use the deliverable and what benefit accrues.</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r>
                        <a:rPr lang="en-US" sz="12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Describe how the project will be executed. Include: High-level project phases; deliverables and target completion dates; cost to carry out the plan; personnel and expertise required.</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r>
                        <a:rPr lang="en-US" sz="12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Provide a high-level project budget.</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l">
                        <a:lnSpc>
                          <a:spcPct val="115000"/>
                        </a:lnSpc>
                        <a:spcAft>
                          <a:spcPts val="800"/>
                        </a:spcAft>
                        <a:buNone/>
                      </a:pPr>
                      <a:r>
                        <a:rPr lang="en-US" sz="12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Describe other resources required, such as equipment, human resources, or additional office or lab space.</a:t>
                      </a: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bl>
          </a:graphicData>
        </a:graphic>
      </p:graphicFrame>
    </p:spTree>
    <p:extLst>
      <p:ext uri="{BB962C8B-B14F-4D97-AF65-F5344CB8AC3E}">
        <p14:creationId xmlns:p14="http://schemas.microsoft.com/office/powerpoint/2010/main" val="2800800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1DB94-B5D7-C296-7FCE-CEAAA5203B0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416F57F-4D92-1E29-F66F-9BAE1EB2F256}"/>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DE75437-201B-12DC-D897-50766345EE7A}"/>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Project Management Framework</a:t>
            </a:r>
          </a:p>
        </p:txBody>
      </p:sp>
      <p:sp>
        <p:nvSpPr>
          <p:cNvPr id="7" name="Rectangle 6">
            <a:extLst>
              <a:ext uri="{FF2B5EF4-FFF2-40B4-BE49-F238E27FC236}">
                <a16:creationId xmlns:a16="http://schemas.microsoft.com/office/drawing/2014/main" id="{48CCE35D-6DDE-8CF5-6798-D8A4DB06E93E}"/>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9B73EC4-8185-F128-4245-DF2D48C5A9EC}"/>
              </a:ext>
            </a:extLst>
          </p:cNvPr>
          <p:cNvSpPr txBox="1"/>
          <p:nvPr/>
        </p:nvSpPr>
        <p:spPr>
          <a:xfrm>
            <a:off x="119269" y="769278"/>
            <a:ext cx="11956774" cy="815608"/>
          </a:xfrm>
          <a:prstGeom prst="rect">
            <a:avLst/>
          </a:prstGeom>
          <a:noFill/>
        </p:spPr>
        <p:txBody>
          <a:bodyPr wrap="square">
            <a:spAutoFit/>
          </a:bodyPr>
          <a:lstStyle/>
          <a:p>
            <a:pPr>
              <a:spcAft>
                <a:spcPts val="600"/>
              </a:spcAft>
            </a:pPr>
            <a:r>
              <a:rPr lang="en-US" dirty="0">
                <a:solidFill>
                  <a:schemeClr val="accent1"/>
                </a:solidFill>
                <a:latin typeface="Century Gothic" panose="020B0502020202020204" pitchFamily="34" charset="0"/>
              </a:rPr>
              <a:t>Governance</a:t>
            </a:r>
          </a:p>
          <a:p>
            <a:r>
              <a:rPr lang="en-US" sz="1200" dirty="0">
                <a:solidFill>
                  <a:schemeClr val="accent1"/>
                </a:solidFill>
                <a:latin typeface="Century Gothic" panose="020B0502020202020204" pitchFamily="34" charset="0"/>
              </a:rPr>
              <a:t>List the responsible parties and their contact information. The Project Manager is responsible for managing project implementation. The Project Sponsor is accountable for ensuring the project is completed.   You may also describe your project team, review teams, and quality consultants.</a:t>
            </a:r>
          </a:p>
        </p:txBody>
      </p:sp>
      <p:graphicFrame>
        <p:nvGraphicFramePr>
          <p:cNvPr id="5" name="Table 4">
            <a:extLst>
              <a:ext uri="{FF2B5EF4-FFF2-40B4-BE49-F238E27FC236}">
                <a16:creationId xmlns:a16="http://schemas.microsoft.com/office/drawing/2014/main" id="{EF33A69C-BB20-B2A3-F176-DDEEFA168606}"/>
              </a:ext>
            </a:extLst>
          </p:cNvPr>
          <p:cNvGraphicFramePr>
            <a:graphicFrameLocks noGrp="1"/>
          </p:cNvGraphicFramePr>
          <p:nvPr>
            <p:extLst>
              <p:ext uri="{D42A27DB-BD31-4B8C-83A1-F6EECF244321}">
                <p14:modId xmlns:p14="http://schemas.microsoft.com/office/powerpoint/2010/main" val="3564543200"/>
              </p:ext>
            </p:extLst>
          </p:nvPr>
        </p:nvGraphicFramePr>
        <p:xfrm>
          <a:off x="180010" y="1778706"/>
          <a:ext cx="11896032" cy="1951355"/>
        </p:xfrm>
        <a:graphic>
          <a:graphicData uri="http://schemas.openxmlformats.org/drawingml/2006/table">
            <a:tbl>
              <a:tblPr/>
              <a:tblGrid>
                <a:gridCol w="4756866">
                  <a:extLst>
                    <a:ext uri="{9D8B030D-6E8A-4147-A177-3AD203B41FA5}">
                      <a16:colId xmlns:a16="http://schemas.microsoft.com/office/drawing/2014/main" val="1752044618"/>
                    </a:ext>
                  </a:extLst>
                </a:gridCol>
                <a:gridCol w="2382300">
                  <a:extLst>
                    <a:ext uri="{9D8B030D-6E8A-4147-A177-3AD203B41FA5}">
                      <a16:colId xmlns:a16="http://schemas.microsoft.com/office/drawing/2014/main" val="3335452741"/>
                    </a:ext>
                  </a:extLst>
                </a:gridCol>
                <a:gridCol w="4756866">
                  <a:extLst>
                    <a:ext uri="{9D8B030D-6E8A-4147-A177-3AD203B41FA5}">
                      <a16:colId xmlns:a16="http://schemas.microsoft.com/office/drawing/2014/main" val="3642251322"/>
                    </a:ext>
                  </a:extLst>
                </a:gridCol>
              </a:tblGrid>
              <a:tr h="278765">
                <a:tc>
                  <a:txBody>
                    <a:bodyPr/>
                    <a:lstStyle/>
                    <a:p>
                      <a:pPr algn="l" fontAlgn="ctr">
                        <a:buNone/>
                      </a:pPr>
                      <a:r>
                        <a:rPr lang="en-US" sz="1200" b="1" i="0" u="none" strike="noStrike" dirty="0">
                          <a:solidFill>
                            <a:srgbClr val="595959"/>
                          </a:solidFill>
                          <a:effectLst/>
                          <a:latin typeface="Century Gothic" panose="020B0502020202020204" pitchFamily="34" charset="0"/>
                        </a:rPr>
                        <a:t>Party Responsible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200" b="1" i="0" u="none" strike="noStrike" dirty="0">
                          <a:solidFill>
                            <a:srgbClr val="595959"/>
                          </a:solidFill>
                          <a:effectLst/>
                          <a:latin typeface="Century Gothic" panose="020B0502020202020204" pitchFamily="34" charset="0"/>
                        </a:rPr>
                        <a:t>Role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200" b="1" i="0" u="none" strike="noStrike">
                          <a:solidFill>
                            <a:srgbClr val="595959"/>
                          </a:solidFill>
                          <a:effectLst/>
                          <a:latin typeface="Century Gothic" panose="020B0502020202020204" pitchFamily="34" charset="0"/>
                        </a:rPr>
                        <a:t>Contact Information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extLst>
                  <a:ext uri="{0D108BD9-81ED-4DB2-BD59-A6C34878D82A}">
                    <a16:rowId xmlns:a16="http://schemas.microsoft.com/office/drawing/2014/main" val="3953964400"/>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03395443"/>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87966507"/>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438135993"/>
                  </a:ext>
                </a:extLst>
              </a:tr>
              <a:tr h="278765">
                <a:tc>
                  <a:txBody>
                    <a:bodyPr/>
                    <a:lstStyle/>
                    <a:p>
                      <a:pPr algn="l" fontAlgn="ctr">
                        <a:buNone/>
                      </a:pPr>
                      <a:r>
                        <a:rPr lang="en-US" sz="1200" b="0" i="0" u="none" strike="noStrike" dirty="0">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95054275"/>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5362292"/>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34001312"/>
                  </a:ext>
                </a:extLst>
              </a:tr>
            </a:tbl>
          </a:graphicData>
        </a:graphic>
      </p:graphicFrame>
      <p:sp>
        <p:nvSpPr>
          <p:cNvPr id="8" name="TextBox 7">
            <a:extLst>
              <a:ext uri="{FF2B5EF4-FFF2-40B4-BE49-F238E27FC236}">
                <a16:creationId xmlns:a16="http://schemas.microsoft.com/office/drawing/2014/main" id="{DA034DBA-AADF-0B31-C844-C0124304427B}"/>
              </a:ext>
            </a:extLst>
          </p:cNvPr>
          <p:cNvSpPr txBox="1"/>
          <p:nvPr/>
        </p:nvSpPr>
        <p:spPr>
          <a:xfrm>
            <a:off x="149639" y="3988087"/>
            <a:ext cx="4962688" cy="369332"/>
          </a:xfrm>
          <a:prstGeom prst="rect">
            <a:avLst/>
          </a:prstGeom>
          <a:noFill/>
        </p:spPr>
        <p:txBody>
          <a:bodyPr wrap="square">
            <a:spAutoFit/>
          </a:bodyPr>
          <a:lstStyle/>
          <a:p>
            <a:pPr>
              <a:spcAft>
                <a:spcPts val="600"/>
              </a:spcAft>
            </a:pPr>
            <a:r>
              <a:rPr lang="en-US" dirty="0">
                <a:solidFill>
                  <a:schemeClr val="accent1"/>
                </a:solidFill>
                <a:latin typeface="Century Gothic" panose="020B0502020202020204" pitchFamily="34" charset="0"/>
              </a:rPr>
              <a:t>Quality Management</a:t>
            </a:r>
          </a:p>
        </p:txBody>
      </p:sp>
      <p:sp>
        <p:nvSpPr>
          <p:cNvPr id="10" name="TextBox 9">
            <a:extLst>
              <a:ext uri="{FF2B5EF4-FFF2-40B4-BE49-F238E27FC236}">
                <a16:creationId xmlns:a16="http://schemas.microsoft.com/office/drawing/2014/main" id="{78DA6FDB-2CAD-DA91-A5B5-37929FBFB1D2}"/>
              </a:ext>
            </a:extLst>
          </p:cNvPr>
          <p:cNvSpPr txBox="1"/>
          <p:nvPr/>
        </p:nvSpPr>
        <p:spPr>
          <a:xfrm>
            <a:off x="7079673" y="3988087"/>
            <a:ext cx="4962688" cy="369332"/>
          </a:xfrm>
          <a:prstGeom prst="rect">
            <a:avLst/>
          </a:prstGeom>
          <a:noFill/>
        </p:spPr>
        <p:txBody>
          <a:bodyPr wrap="square">
            <a:spAutoFit/>
          </a:bodyPr>
          <a:lstStyle/>
          <a:p>
            <a:pPr>
              <a:spcAft>
                <a:spcPts val="600"/>
              </a:spcAft>
            </a:pPr>
            <a:r>
              <a:rPr lang="en-US" dirty="0">
                <a:solidFill>
                  <a:schemeClr val="accent1"/>
                </a:solidFill>
                <a:latin typeface="Century Gothic" panose="020B0502020202020204" pitchFamily="34" charset="0"/>
              </a:rPr>
              <a:t>After-Action Review</a:t>
            </a:r>
          </a:p>
        </p:txBody>
      </p:sp>
      <p:graphicFrame>
        <p:nvGraphicFramePr>
          <p:cNvPr id="11" name="Table 10">
            <a:extLst>
              <a:ext uri="{FF2B5EF4-FFF2-40B4-BE49-F238E27FC236}">
                <a16:creationId xmlns:a16="http://schemas.microsoft.com/office/drawing/2014/main" id="{7B05563D-2788-3D29-10C3-C696AD2AE9D9}"/>
              </a:ext>
            </a:extLst>
          </p:cNvPr>
          <p:cNvGraphicFramePr>
            <a:graphicFrameLocks noGrp="1"/>
          </p:cNvGraphicFramePr>
          <p:nvPr>
            <p:extLst>
              <p:ext uri="{D42A27DB-BD31-4B8C-83A1-F6EECF244321}">
                <p14:modId xmlns:p14="http://schemas.microsoft.com/office/powerpoint/2010/main" val="2042278907"/>
              </p:ext>
            </p:extLst>
          </p:nvPr>
        </p:nvGraphicFramePr>
        <p:xfrm>
          <a:off x="180010" y="4447309"/>
          <a:ext cx="4776857" cy="2223655"/>
        </p:xfrm>
        <a:graphic>
          <a:graphicData uri="http://schemas.openxmlformats.org/drawingml/2006/table">
            <a:tbl>
              <a:tblPr/>
              <a:tblGrid>
                <a:gridCol w="4776857">
                  <a:extLst>
                    <a:ext uri="{9D8B030D-6E8A-4147-A177-3AD203B41FA5}">
                      <a16:colId xmlns:a16="http://schemas.microsoft.com/office/drawing/2014/main" val="1277784053"/>
                    </a:ext>
                  </a:extLst>
                </a:gridCol>
              </a:tblGrid>
              <a:tr h="222365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b="0" i="0" u="none" strike="noStrike" dirty="0">
                          <a:solidFill>
                            <a:srgbClr val="156082"/>
                          </a:solidFill>
                          <a:effectLst/>
                          <a:latin typeface="Century Gothic" panose="020B0502020202020204" pitchFamily="34" charset="0"/>
                        </a:rPr>
                        <a:t>If necessary, describe the quality management approach, such as approved methodologies and standards, change and problem management, and the review and acceptance process.</a:t>
                      </a:r>
                      <a:endParaRPr lang="en-US" sz="15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14162494"/>
                  </a:ext>
                </a:extLst>
              </a:tr>
            </a:tbl>
          </a:graphicData>
        </a:graphic>
      </p:graphicFrame>
      <p:graphicFrame>
        <p:nvGraphicFramePr>
          <p:cNvPr id="12" name="Table 11">
            <a:extLst>
              <a:ext uri="{FF2B5EF4-FFF2-40B4-BE49-F238E27FC236}">
                <a16:creationId xmlns:a16="http://schemas.microsoft.com/office/drawing/2014/main" id="{25A06258-D1C4-AF53-7306-0863BAB79AC9}"/>
              </a:ext>
            </a:extLst>
          </p:cNvPr>
          <p:cNvGraphicFramePr>
            <a:graphicFrameLocks noGrp="1"/>
          </p:cNvGraphicFramePr>
          <p:nvPr>
            <p:extLst>
              <p:ext uri="{D42A27DB-BD31-4B8C-83A1-F6EECF244321}">
                <p14:modId xmlns:p14="http://schemas.microsoft.com/office/powerpoint/2010/main" val="3627851012"/>
              </p:ext>
            </p:extLst>
          </p:nvPr>
        </p:nvGraphicFramePr>
        <p:xfrm>
          <a:off x="7172588" y="4447308"/>
          <a:ext cx="4776857" cy="2223655"/>
        </p:xfrm>
        <a:graphic>
          <a:graphicData uri="http://schemas.openxmlformats.org/drawingml/2006/table">
            <a:tbl>
              <a:tblPr/>
              <a:tblGrid>
                <a:gridCol w="4776857">
                  <a:extLst>
                    <a:ext uri="{9D8B030D-6E8A-4147-A177-3AD203B41FA5}">
                      <a16:colId xmlns:a16="http://schemas.microsoft.com/office/drawing/2014/main" val="1277784053"/>
                    </a:ext>
                  </a:extLst>
                </a:gridCol>
              </a:tblGrid>
              <a:tr h="222365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b="0" i="0" u="none" strike="noStrike" dirty="0">
                          <a:solidFill>
                            <a:srgbClr val="156082"/>
                          </a:solidFill>
                          <a:effectLst/>
                          <a:latin typeface="Century Gothic" panose="020B0502020202020204" pitchFamily="34" charset="0"/>
                        </a:rPr>
                        <a:t>Describe how the team and stakeholders will be debriefed after the close of the project and how lessons learned will be captured.</a:t>
                      </a:r>
                      <a:endParaRPr lang="en-US" sz="15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14162494"/>
                  </a:ext>
                </a:extLst>
              </a:tr>
            </a:tbl>
          </a:graphicData>
        </a:graphic>
      </p:graphicFrame>
    </p:spTree>
    <p:extLst>
      <p:ext uri="{BB962C8B-B14F-4D97-AF65-F5344CB8AC3E}">
        <p14:creationId xmlns:p14="http://schemas.microsoft.com/office/powerpoint/2010/main" val="3798572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C5EAD-74A7-5031-564A-1B06E816E0F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33A31637-C3D5-AFDB-16D7-4CABF0BC9708}"/>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8976E5F-D5A6-448B-4497-19ABE4B9A2E9}"/>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Risk Analysis</a:t>
            </a:r>
          </a:p>
        </p:txBody>
      </p:sp>
      <p:sp>
        <p:nvSpPr>
          <p:cNvPr id="7" name="Rectangle 6">
            <a:extLst>
              <a:ext uri="{FF2B5EF4-FFF2-40B4-BE49-F238E27FC236}">
                <a16:creationId xmlns:a16="http://schemas.microsoft.com/office/drawing/2014/main" id="{A13EF1BF-9D35-A8E5-9EC7-999EBAB5FA6C}"/>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2645F83-1542-DDD7-90B0-E105E192C610}"/>
              </a:ext>
            </a:extLst>
          </p:cNvPr>
          <p:cNvSpPr txBox="1"/>
          <p:nvPr/>
        </p:nvSpPr>
        <p:spPr>
          <a:xfrm>
            <a:off x="119269" y="769278"/>
            <a:ext cx="3850058" cy="1369606"/>
          </a:xfrm>
          <a:prstGeom prst="rect">
            <a:avLst/>
          </a:prstGeom>
          <a:noFill/>
        </p:spPr>
        <p:txBody>
          <a:bodyPr wrap="square">
            <a:spAutoFit/>
          </a:bodyPr>
          <a:lstStyle/>
          <a:p>
            <a:pPr>
              <a:spcAft>
                <a:spcPts val="600"/>
              </a:spcAft>
            </a:pPr>
            <a:r>
              <a:rPr lang="en-US" dirty="0">
                <a:solidFill>
                  <a:schemeClr val="accent1"/>
                </a:solidFill>
                <a:latin typeface="Century Gothic" panose="020B0502020202020204" pitchFamily="34" charset="0"/>
              </a:rPr>
              <a:t>Grading Key</a:t>
            </a:r>
          </a:p>
          <a:p>
            <a:r>
              <a:rPr lang="en-US" sz="1200" dirty="0">
                <a:solidFill>
                  <a:schemeClr val="accent1"/>
                </a:solidFill>
                <a:latin typeface="Century Gothic" panose="020B0502020202020204" pitchFamily="34" charset="0"/>
              </a:rPr>
              <a:t>Complete the Risk Worksheet by detailing the major risks. Complete the worksheet for each option.  Utilize the key to calculate the combined effect of LIKELIHOOD and SERIOUSNESS. A lower total score represents a lower risk.</a:t>
            </a:r>
          </a:p>
        </p:txBody>
      </p:sp>
      <p:graphicFrame>
        <p:nvGraphicFramePr>
          <p:cNvPr id="5" name="Table 4">
            <a:extLst>
              <a:ext uri="{FF2B5EF4-FFF2-40B4-BE49-F238E27FC236}">
                <a16:creationId xmlns:a16="http://schemas.microsoft.com/office/drawing/2014/main" id="{4B779E6B-58FE-4103-30CB-F44824DB6ACE}"/>
              </a:ext>
            </a:extLst>
          </p:cNvPr>
          <p:cNvGraphicFramePr>
            <a:graphicFrameLocks noGrp="1"/>
          </p:cNvGraphicFramePr>
          <p:nvPr>
            <p:extLst>
              <p:ext uri="{D42A27DB-BD31-4B8C-83A1-F6EECF244321}">
                <p14:modId xmlns:p14="http://schemas.microsoft.com/office/powerpoint/2010/main" val="624117363"/>
              </p:ext>
            </p:extLst>
          </p:nvPr>
        </p:nvGraphicFramePr>
        <p:xfrm>
          <a:off x="240724" y="2637026"/>
          <a:ext cx="11710552" cy="3738245"/>
        </p:xfrm>
        <a:graphic>
          <a:graphicData uri="http://schemas.openxmlformats.org/drawingml/2006/table">
            <a:tbl>
              <a:tblPr/>
              <a:tblGrid>
                <a:gridCol w="2341349">
                  <a:extLst>
                    <a:ext uri="{9D8B030D-6E8A-4147-A177-3AD203B41FA5}">
                      <a16:colId xmlns:a16="http://schemas.microsoft.com/office/drawing/2014/main" val="1115056325"/>
                    </a:ext>
                  </a:extLst>
                </a:gridCol>
                <a:gridCol w="2341349">
                  <a:extLst>
                    <a:ext uri="{9D8B030D-6E8A-4147-A177-3AD203B41FA5}">
                      <a16:colId xmlns:a16="http://schemas.microsoft.com/office/drawing/2014/main" val="2717054680"/>
                    </a:ext>
                  </a:extLst>
                </a:gridCol>
                <a:gridCol w="2341349">
                  <a:extLst>
                    <a:ext uri="{9D8B030D-6E8A-4147-A177-3AD203B41FA5}">
                      <a16:colId xmlns:a16="http://schemas.microsoft.com/office/drawing/2014/main" val="66620662"/>
                    </a:ext>
                  </a:extLst>
                </a:gridCol>
                <a:gridCol w="2341349">
                  <a:extLst>
                    <a:ext uri="{9D8B030D-6E8A-4147-A177-3AD203B41FA5}">
                      <a16:colId xmlns:a16="http://schemas.microsoft.com/office/drawing/2014/main" val="1670093913"/>
                    </a:ext>
                  </a:extLst>
                </a:gridCol>
                <a:gridCol w="2345156">
                  <a:extLst>
                    <a:ext uri="{9D8B030D-6E8A-4147-A177-3AD203B41FA5}">
                      <a16:colId xmlns:a16="http://schemas.microsoft.com/office/drawing/2014/main" val="3270654576"/>
                    </a:ext>
                  </a:extLst>
                </a:gridCol>
              </a:tblGrid>
              <a:tr h="316865">
                <a:tc gridSpan="5">
                  <a:txBody>
                    <a:bodyPr/>
                    <a:lstStyle/>
                    <a:p>
                      <a:pPr algn="l" fontAlgn="ctr">
                        <a:buNone/>
                      </a:pPr>
                      <a:r>
                        <a:rPr lang="en-US" sz="1400" b="0" i="0" u="none" strike="noStrike">
                          <a:solidFill>
                            <a:srgbClr val="FFFFFF"/>
                          </a:solidFill>
                          <a:effectLst/>
                          <a:latin typeface="Century Gothic" panose="020B0502020202020204" pitchFamily="34" charset="0"/>
                        </a:rPr>
                        <a:t>Risk Worksheet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6346070"/>
                  </a:ext>
                </a:extLst>
              </a:tr>
              <a:tr h="316865">
                <a:tc gridSpan="5">
                  <a:txBody>
                    <a:bodyPr/>
                    <a:lstStyle/>
                    <a:p>
                      <a:pPr algn="l" fontAlgn="ctr">
                        <a:buNone/>
                      </a:pPr>
                      <a:r>
                        <a:rPr lang="en-US" sz="1400" b="0" i="0" u="none" strike="noStrike" dirty="0">
                          <a:solidFill>
                            <a:srgbClr val="156082"/>
                          </a:solidFill>
                          <a:effectLst/>
                          <a:latin typeface="Century Gothic" panose="020B0502020202020204" pitchFamily="34" charset="0"/>
                        </a:rPr>
                        <a:t>Option 00</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80436405"/>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Seriousness</a:t>
                      </a:r>
                    </a:p>
                  </a:txBody>
                  <a:tcPr marL="114300" marR="9525" marT="9525"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20193955"/>
                  </a:ext>
                </a:extLst>
              </a:tr>
              <a:tr h="278765">
                <a:tc>
                  <a:txBody>
                    <a:bodyPr/>
                    <a:lstStyle/>
                    <a:p>
                      <a:pPr algn="l" fontAlgn="ctr">
                        <a:buNone/>
                      </a:pPr>
                      <a:r>
                        <a:rPr lang="en-US" sz="1200" b="1" i="0" u="none" strike="noStrike" dirty="0">
                          <a:solidFill>
                            <a:srgbClr val="595959"/>
                          </a:solidFill>
                          <a:effectLst/>
                          <a:latin typeface="Century Gothic" panose="020B0502020202020204" pitchFamily="34" charset="0"/>
                        </a:rPr>
                        <a:t>Major 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200" b="1" i="0" u="none" strike="noStrike">
                          <a:solidFill>
                            <a:srgbClr val="595959"/>
                          </a:solidFill>
                          <a:effectLst/>
                          <a:latin typeface="Century Gothic" panose="020B0502020202020204" pitchFamily="34" charset="0"/>
                        </a:rPr>
                        <a:t>Initial Grade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200" b="1" i="0" u="none" strike="noStrike">
                          <a:solidFill>
                            <a:srgbClr val="595959"/>
                          </a:solidFill>
                          <a:effectLst/>
                          <a:latin typeface="Century Gothic" panose="020B0502020202020204" pitchFamily="34" charset="0"/>
                        </a:rPr>
                        <a:t>Strategy and Cost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200" b="1" i="0" u="none" strike="noStrike">
                          <a:solidFill>
                            <a:srgbClr val="595959"/>
                          </a:solidFill>
                          <a:effectLst/>
                          <a:latin typeface="Century Gothic" panose="020B0502020202020204" pitchFamily="34" charset="0"/>
                        </a:rPr>
                        <a:t>Final Grade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200" b="1" i="0" u="none" strike="noStrike">
                          <a:solidFill>
                            <a:srgbClr val="595959"/>
                          </a:solidFill>
                          <a:effectLst/>
                          <a:latin typeface="Century Gothic" panose="020B0502020202020204" pitchFamily="34" charset="0"/>
                        </a:rPr>
                        <a:t>Rating Score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299033242"/>
                  </a:ext>
                </a:extLst>
              </a:tr>
              <a:tr h="278765">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96666309"/>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4439873"/>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21639424"/>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4055578"/>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860155413"/>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89475602"/>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4471951"/>
                  </a:ext>
                </a:extLst>
              </a:tr>
              <a:tr h="278765">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2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24754636"/>
                  </a:ext>
                </a:extLst>
              </a:tr>
              <a:tr h="316865">
                <a:tc gridSpan="2">
                  <a:txBody>
                    <a:bodyPr/>
                    <a:lstStyle/>
                    <a:p>
                      <a:pPr algn="r" fontAlgn="ctr">
                        <a:buNone/>
                      </a:pPr>
                      <a:r>
                        <a:rPr lang="en-US" sz="1200" b="0" i="0" u="none" strike="noStrike">
                          <a:solidFill>
                            <a:srgbClr val="000000"/>
                          </a:solidFill>
                          <a:effectLst/>
                          <a:latin typeface="Century Gothic" panose="020B0502020202020204" pitchFamily="34" charset="0"/>
                        </a:rPr>
                        <a:t>Total</a:t>
                      </a:r>
                    </a:p>
                  </a:txBody>
                  <a:tcPr marL="9525" marR="114300"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E9F8"/>
                    </a:solidFill>
                  </a:tcPr>
                </a:tc>
                <a:tc hMerge="1">
                  <a:txBody>
                    <a:bodyPr/>
                    <a:lstStyle/>
                    <a:p>
                      <a:endParaRPr lang="en-US"/>
                    </a:p>
                  </a:txBody>
                  <a:tcPr/>
                </a:tc>
                <a:tc>
                  <a:txBody>
                    <a:bodyPr/>
                    <a:lstStyle/>
                    <a:p>
                      <a:pPr algn="ctr" fontAlgn="ctr">
                        <a:buNone/>
                      </a:pPr>
                      <a:r>
                        <a:rPr lang="en-US" sz="1200" b="1"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1200" b="1"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12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097720281"/>
                  </a:ext>
                </a:extLst>
              </a:tr>
            </a:tbl>
          </a:graphicData>
        </a:graphic>
      </p:graphicFrame>
      <p:graphicFrame>
        <p:nvGraphicFramePr>
          <p:cNvPr id="8" name="Table 7">
            <a:extLst>
              <a:ext uri="{FF2B5EF4-FFF2-40B4-BE49-F238E27FC236}">
                <a16:creationId xmlns:a16="http://schemas.microsoft.com/office/drawing/2014/main" id="{DD840501-89E3-308B-63D0-51037112D802}"/>
              </a:ext>
            </a:extLst>
          </p:cNvPr>
          <p:cNvGraphicFramePr>
            <a:graphicFrameLocks noGrp="1"/>
          </p:cNvGraphicFramePr>
          <p:nvPr>
            <p:extLst>
              <p:ext uri="{D42A27DB-BD31-4B8C-83A1-F6EECF244321}">
                <p14:modId xmlns:p14="http://schemas.microsoft.com/office/powerpoint/2010/main" val="1464157797"/>
              </p:ext>
            </p:extLst>
          </p:nvPr>
        </p:nvGraphicFramePr>
        <p:xfrm>
          <a:off x="4166755" y="769278"/>
          <a:ext cx="7784520" cy="1813214"/>
        </p:xfrm>
        <a:graphic>
          <a:graphicData uri="http://schemas.openxmlformats.org/drawingml/2006/table">
            <a:tbl>
              <a:tblPr/>
              <a:tblGrid>
                <a:gridCol w="1556904">
                  <a:extLst>
                    <a:ext uri="{9D8B030D-6E8A-4147-A177-3AD203B41FA5}">
                      <a16:colId xmlns:a16="http://schemas.microsoft.com/office/drawing/2014/main" val="2692928582"/>
                    </a:ext>
                  </a:extLst>
                </a:gridCol>
                <a:gridCol w="1556904">
                  <a:extLst>
                    <a:ext uri="{9D8B030D-6E8A-4147-A177-3AD203B41FA5}">
                      <a16:colId xmlns:a16="http://schemas.microsoft.com/office/drawing/2014/main" val="3376601476"/>
                    </a:ext>
                  </a:extLst>
                </a:gridCol>
                <a:gridCol w="1556904">
                  <a:extLst>
                    <a:ext uri="{9D8B030D-6E8A-4147-A177-3AD203B41FA5}">
                      <a16:colId xmlns:a16="http://schemas.microsoft.com/office/drawing/2014/main" val="3588721397"/>
                    </a:ext>
                  </a:extLst>
                </a:gridCol>
                <a:gridCol w="1556904">
                  <a:extLst>
                    <a:ext uri="{9D8B030D-6E8A-4147-A177-3AD203B41FA5}">
                      <a16:colId xmlns:a16="http://schemas.microsoft.com/office/drawing/2014/main" val="3051879624"/>
                    </a:ext>
                  </a:extLst>
                </a:gridCol>
                <a:gridCol w="1556904">
                  <a:extLst>
                    <a:ext uri="{9D8B030D-6E8A-4147-A177-3AD203B41FA5}">
                      <a16:colId xmlns:a16="http://schemas.microsoft.com/office/drawing/2014/main" val="867657570"/>
                    </a:ext>
                  </a:extLst>
                </a:gridCol>
              </a:tblGrid>
              <a:tr h="221909">
                <a:tc gridSpan="5">
                  <a:txBody>
                    <a:bodyPr/>
                    <a:lstStyle/>
                    <a:p>
                      <a:pPr algn="l" fontAlgn="ctr">
                        <a:buNone/>
                      </a:pPr>
                      <a:r>
                        <a:rPr lang="en-US" sz="1000" b="0" i="0" u="none" strike="noStrike">
                          <a:solidFill>
                            <a:srgbClr val="595959"/>
                          </a:solidFill>
                          <a:effectLst/>
                          <a:latin typeface="Century Gothic" panose="020B0502020202020204" pitchFamily="34" charset="0"/>
                        </a:rPr>
                        <a:t>Ratings Key</a:t>
                      </a:r>
                    </a:p>
                  </a:txBody>
                  <a:tcPr marL="88481" marR="88481" marT="44240" marB="4424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16684074"/>
                  </a:ext>
                </a:extLst>
              </a:tr>
              <a:tr h="221909">
                <a:tc>
                  <a:txBody>
                    <a:bodyPr/>
                    <a:lstStyle/>
                    <a:p>
                      <a:pPr algn="ctr" fontAlgn="ctr">
                        <a:buNone/>
                      </a:pPr>
                      <a:r>
                        <a:rPr lang="en-US" sz="800" b="1" i="0" u="none" strike="noStrike">
                          <a:solidFill>
                            <a:srgbClr val="595959"/>
                          </a:solidFill>
                          <a:effectLst/>
                          <a:latin typeface="Century Gothic" panose="020B0502020202020204" pitchFamily="34" charset="0"/>
                        </a:rPr>
                        <a:t>Grade A</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Grade B</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Grade C</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Grade D</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Grade E</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212649740"/>
                  </a:ext>
                </a:extLst>
              </a:tr>
              <a:tr h="221909">
                <a:tc>
                  <a:txBody>
                    <a:bodyPr/>
                    <a:lstStyle/>
                    <a:p>
                      <a:pPr algn="ctr" fontAlgn="ctr">
                        <a:buNone/>
                      </a:pPr>
                      <a:r>
                        <a:rPr lang="en-US" sz="800" b="1" i="0" u="none" strike="noStrike">
                          <a:solidFill>
                            <a:srgbClr val="595959"/>
                          </a:solidFill>
                          <a:effectLst/>
                          <a:latin typeface="Century Gothic" panose="020B0502020202020204" pitchFamily="34" charset="0"/>
                        </a:rPr>
                        <a:t>5</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4</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3</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2</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1</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522549087"/>
                  </a:ext>
                </a:extLst>
              </a:tr>
              <a:tr h="221909">
                <a:tc gridSpan="5">
                  <a:txBody>
                    <a:bodyPr/>
                    <a:lstStyle/>
                    <a:p>
                      <a:pPr algn="l" fontAlgn="ctr">
                        <a:buNone/>
                      </a:pPr>
                      <a:r>
                        <a:rPr lang="en-US" sz="1000" b="0" i="0" u="none" strike="noStrike">
                          <a:solidFill>
                            <a:srgbClr val="595959"/>
                          </a:solidFill>
                          <a:effectLst/>
                          <a:latin typeface="Century Gothic" panose="020B0502020202020204" pitchFamily="34" charset="0"/>
                        </a:rPr>
                        <a:t>Seriousness</a:t>
                      </a:r>
                    </a:p>
                  </a:txBody>
                  <a:tcPr marL="88481" marR="88481" marT="44240" marB="4424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91937738"/>
                  </a:ext>
                </a:extLst>
              </a:tr>
              <a:tr h="221909">
                <a:tc>
                  <a:txBody>
                    <a:bodyPr/>
                    <a:lstStyle/>
                    <a:p>
                      <a:pPr algn="ctr" fontAlgn="ctr">
                        <a:buNone/>
                      </a:pPr>
                      <a:r>
                        <a:rPr lang="en-US" sz="800" b="1" i="0" u="none" strike="noStrike">
                          <a:solidFill>
                            <a:srgbClr val="595959"/>
                          </a:solidFill>
                          <a:effectLst/>
                          <a:latin typeface="Century Gothic" panose="020B0502020202020204" pitchFamily="34" charset="0"/>
                        </a:rPr>
                        <a:t> </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Low</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BE2D5"/>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Medium</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C7AC"/>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High</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1A983"/>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Extreme</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F9E71"/>
                    </a:solidFill>
                  </a:tcPr>
                </a:tc>
                <a:extLst>
                  <a:ext uri="{0D108BD9-81ED-4DB2-BD59-A6C34878D82A}">
                    <a16:rowId xmlns:a16="http://schemas.microsoft.com/office/drawing/2014/main" val="1140386449"/>
                  </a:ext>
                </a:extLst>
              </a:tr>
              <a:tr h="221909">
                <a:tc>
                  <a:txBody>
                    <a:bodyPr/>
                    <a:lstStyle/>
                    <a:p>
                      <a:pPr algn="ctr" fontAlgn="ctr">
                        <a:buNone/>
                      </a:pPr>
                      <a:r>
                        <a:rPr lang="en-US" sz="800" b="1" i="0" u="none" strike="noStrike">
                          <a:solidFill>
                            <a:srgbClr val="595959"/>
                          </a:solidFill>
                          <a:effectLst/>
                          <a:latin typeface="Century Gothic" panose="020B0502020202020204" pitchFamily="34" charset="0"/>
                        </a:rPr>
                        <a:t>Likelihood Low</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E</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D</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C</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A</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756365854"/>
                  </a:ext>
                </a:extLst>
              </a:tr>
              <a:tr h="221909">
                <a:tc>
                  <a:txBody>
                    <a:bodyPr/>
                    <a:lstStyle/>
                    <a:p>
                      <a:pPr algn="ctr" fontAlgn="ctr">
                        <a:buNone/>
                      </a:pPr>
                      <a:r>
                        <a:rPr lang="en-US" sz="800" b="1" i="0" u="none" strike="noStrike">
                          <a:solidFill>
                            <a:srgbClr val="595959"/>
                          </a:solidFill>
                          <a:effectLst/>
                          <a:latin typeface="Century Gothic" panose="020B0502020202020204" pitchFamily="34" charset="0"/>
                        </a:rPr>
                        <a:t>Likelihood Medium</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49EDD"/>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D</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C</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B</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A</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753429989"/>
                  </a:ext>
                </a:extLst>
              </a:tr>
              <a:tr h="221909">
                <a:tc>
                  <a:txBody>
                    <a:bodyPr/>
                    <a:lstStyle/>
                    <a:p>
                      <a:pPr algn="ctr" fontAlgn="ctr">
                        <a:buNone/>
                      </a:pPr>
                      <a:r>
                        <a:rPr lang="en-US" sz="800" b="1" i="0" u="none" strike="noStrike">
                          <a:solidFill>
                            <a:srgbClr val="595959"/>
                          </a:solidFill>
                          <a:effectLst/>
                          <a:latin typeface="Century Gothic" panose="020B0502020202020204" pitchFamily="34" charset="0"/>
                        </a:rPr>
                        <a:t>Likelihood High</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6DCD"/>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C</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B</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a:solidFill>
                            <a:srgbClr val="595959"/>
                          </a:solidFill>
                          <a:effectLst/>
                          <a:latin typeface="Century Gothic" panose="020B0502020202020204" pitchFamily="34" charset="0"/>
                        </a:rPr>
                        <a:t>A</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800" b="1" i="0" u="none" strike="noStrike" dirty="0">
                          <a:solidFill>
                            <a:srgbClr val="595959"/>
                          </a:solidFill>
                          <a:effectLst/>
                          <a:latin typeface="Century Gothic" panose="020B0502020202020204" pitchFamily="34" charset="0"/>
                        </a:rPr>
                        <a:t>A</a:t>
                      </a:r>
                    </a:p>
                  </a:txBody>
                  <a:tcPr marL="7582" marR="7582" marT="758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81622159"/>
                  </a:ext>
                </a:extLst>
              </a:tr>
            </a:tbl>
          </a:graphicData>
        </a:graphic>
      </p:graphicFrame>
      <p:sp>
        <p:nvSpPr>
          <p:cNvPr id="3" name="TextBox 5">
            <a:extLst>
              <a:ext uri="{FF2B5EF4-FFF2-40B4-BE49-F238E27FC236}">
                <a16:creationId xmlns:a16="http://schemas.microsoft.com/office/drawing/2014/main" id="{62AEFD99-8F59-D9E4-6EE5-2D655578DF5D}"/>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868115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C27209-7DE3-25C2-B343-B10E914BE7D3}"/>
              </a:ext>
            </a:extLst>
          </p:cNvPr>
          <p:cNvSpPr/>
          <p:nvPr/>
        </p:nvSpPr>
        <p:spPr>
          <a:xfrm>
            <a:off x="0" y="2151456"/>
            <a:ext cx="12192000" cy="470654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B354959-9C33-7CA5-5438-6AAD4FCCC399}"/>
              </a:ext>
            </a:extLst>
          </p:cNvPr>
          <p:cNvSpPr/>
          <p:nvPr/>
        </p:nvSpPr>
        <p:spPr>
          <a:xfrm>
            <a:off x="0" y="200983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71C3D7E-4AE1-9C05-B44C-6F54149025BB}"/>
              </a:ext>
            </a:extLst>
          </p:cNvPr>
          <p:cNvSpPr txBox="1"/>
          <p:nvPr/>
        </p:nvSpPr>
        <p:spPr>
          <a:xfrm>
            <a:off x="396152" y="1212736"/>
            <a:ext cx="5563974" cy="430887"/>
          </a:xfrm>
          <a:prstGeom prst="rect">
            <a:avLst/>
          </a:prstGeom>
          <a:noFill/>
        </p:spPr>
        <p:txBody>
          <a:bodyPr wrap="square" rtlCol="0">
            <a:spAutoFit/>
          </a:bodyPr>
          <a:lstStyle/>
          <a:p>
            <a:r>
              <a:rPr lang="en-US" sz="2200" dirty="0">
                <a:solidFill>
                  <a:schemeClr val="accent1"/>
                </a:solidFill>
                <a:latin typeface="Century Gothic" panose="020B0502020202020204" pitchFamily="34" charset="0"/>
              </a:rPr>
              <a:t>Business Case</a:t>
            </a:r>
          </a:p>
        </p:txBody>
      </p:sp>
      <p:sp>
        <p:nvSpPr>
          <p:cNvPr id="20" name="TextBox 19">
            <a:extLst>
              <a:ext uri="{FF2B5EF4-FFF2-40B4-BE49-F238E27FC236}">
                <a16:creationId xmlns:a16="http://schemas.microsoft.com/office/drawing/2014/main" id="{59CE6E96-1ED4-9009-3F2B-51ED6B391544}"/>
              </a:ext>
            </a:extLst>
          </p:cNvPr>
          <p:cNvSpPr txBox="1"/>
          <p:nvPr/>
        </p:nvSpPr>
        <p:spPr>
          <a:xfrm>
            <a:off x="228407" y="2268225"/>
            <a:ext cx="10236060" cy="2862322"/>
          </a:xfrm>
          <a:prstGeom prst="rect">
            <a:avLst/>
          </a:prstGeom>
          <a:noFill/>
        </p:spPr>
        <p:txBody>
          <a:bodyPr wrap="square">
            <a:spAutoFit/>
          </a:bodyPr>
          <a:lstStyle/>
          <a:p>
            <a:r>
              <a:rPr lang="en-US" b="1" dirty="0">
                <a:solidFill>
                  <a:schemeClr val="accent1"/>
                </a:solidFill>
                <a:latin typeface="Century Gothic" panose="020B0502020202020204" pitchFamily="34" charset="0"/>
              </a:rPr>
              <a:t>Company Name</a:t>
            </a:r>
            <a:endParaRPr lang="en-US" dirty="0">
              <a:solidFill>
                <a:schemeClr val="accent1"/>
              </a:solidFill>
              <a:latin typeface="Century Gothic" panose="020B0502020202020204" pitchFamily="34" charset="0"/>
            </a:endParaRPr>
          </a:p>
          <a:p>
            <a:r>
              <a:rPr lang="en-US" b="1" dirty="0">
                <a:solidFill>
                  <a:schemeClr val="accent1"/>
                </a:solidFill>
                <a:latin typeface="Century Gothic" panose="020B0502020202020204" pitchFamily="34" charset="0"/>
              </a:rPr>
              <a:t>Address</a:t>
            </a:r>
          </a:p>
          <a:p>
            <a:r>
              <a:rPr lang="en-US" b="1" dirty="0">
                <a:solidFill>
                  <a:schemeClr val="accent1"/>
                </a:solidFill>
                <a:latin typeface="Century Gothic" panose="020B0502020202020204" pitchFamily="34" charset="0"/>
              </a:rPr>
              <a:t>Website</a:t>
            </a:r>
          </a:p>
          <a:p>
            <a:r>
              <a:rPr lang="en-US" b="1" dirty="0">
                <a:solidFill>
                  <a:schemeClr val="accent1"/>
                </a:solidFill>
                <a:latin typeface="Century Gothic" panose="020B0502020202020204" pitchFamily="34" charset="0"/>
              </a:rPr>
              <a:t>Date</a:t>
            </a:r>
            <a:r>
              <a:rPr lang="en-US" dirty="0">
                <a:solidFill>
                  <a:schemeClr val="accent1"/>
                </a:solidFill>
                <a:latin typeface="Century Gothic" panose="020B0502020202020204" pitchFamily="34" charset="0"/>
              </a:rPr>
              <a:t>: MM/DD/YY</a:t>
            </a:r>
          </a:p>
          <a:p>
            <a:r>
              <a:rPr lang="en-US" b="1" dirty="0">
                <a:solidFill>
                  <a:schemeClr val="accent1"/>
                </a:solidFill>
                <a:latin typeface="Century Gothic" panose="020B0502020202020204" pitchFamily="34" charset="0"/>
              </a:rPr>
              <a:t>Version</a:t>
            </a:r>
            <a:r>
              <a:rPr lang="en-US" dirty="0">
                <a:solidFill>
                  <a:schemeClr val="accent1"/>
                </a:solidFill>
                <a:latin typeface="Century Gothic" panose="020B0502020202020204" pitchFamily="34" charset="0"/>
              </a:rPr>
              <a:t>: 0.0.0</a:t>
            </a:r>
          </a:p>
          <a:p>
            <a:endParaRPr lang="en-US" dirty="0">
              <a:solidFill>
                <a:schemeClr val="accent1"/>
              </a:solidFill>
              <a:latin typeface="Century Gothic" panose="020B0502020202020204" pitchFamily="34" charset="0"/>
            </a:endParaRPr>
          </a:p>
          <a:p>
            <a:r>
              <a:rPr lang="en-US" b="1" dirty="0">
                <a:solidFill>
                  <a:schemeClr val="accent1"/>
                </a:solidFill>
                <a:latin typeface="Century Gothic" panose="020B0502020202020204" pitchFamily="34" charset="0"/>
              </a:rPr>
              <a:t>Prepared By</a:t>
            </a:r>
            <a:r>
              <a:rPr lang="en-US" dirty="0">
                <a:solidFill>
                  <a:schemeClr val="accent1"/>
                </a:solidFill>
                <a:latin typeface="Century Gothic" panose="020B0502020202020204" pitchFamily="34" charset="0"/>
              </a:rPr>
              <a:t>: MM/DD/YY</a:t>
            </a:r>
          </a:p>
          <a:p>
            <a:r>
              <a:rPr lang="en-US" b="1" dirty="0">
                <a:solidFill>
                  <a:schemeClr val="accent1"/>
                </a:solidFill>
                <a:latin typeface="Century Gothic" panose="020B0502020202020204" pitchFamily="34" charset="0"/>
              </a:rPr>
              <a:t>Date</a:t>
            </a:r>
            <a:r>
              <a:rPr lang="en-US" dirty="0">
                <a:solidFill>
                  <a:schemeClr val="accent1"/>
                </a:solidFill>
                <a:latin typeface="Century Gothic" panose="020B0502020202020204" pitchFamily="34" charset="0"/>
              </a:rPr>
              <a:t>: MM/DD/YY</a:t>
            </a:r>
          </a:p>
          <a:p>
            <a:r>
              <a:rPr lang="en-US" b="1" dirty="0">
                <a:solidFill>
                  <a:schemeClr val="accent1"/>
                </a:solidFill>
                <a:latin typeface="Century Gothic" panose="020B0502020202020204" pitchFamily="34" charset="0"/>
              </a:rPr>
              <a:t>Approved By</a:t>
            </a:r>
            <a:r>
              <a:rPr lang="en-US" dirty="0">
                <a:solidFill>
                  <a:schemeClr val="accent1"/>
                </a:solidFill>
                <a:latin typeface="Century Gothic" panose="020B0502020202020204" pitchFamily="34" charset="0"/>
              </a:rPr>
              <a:t>: MM/DD/YY</a:t>
            </a:r>
          </a:p>
          <a:p>
            <a:r>
              <a:rPr lang="en-US" b="1" dirty="0">
                <a:solidFill>
                  <a:schemeClr val="accent1"/>
                </a:solidFill>
                <a:latin typeface="Century Gothic" panose="020B0502020202020204" pitchFamily="34" charset="0"/>
              </a:rPr>
              <a:t>Date</a:t>
            </a:r>
            <a:r>
              <a:rPr lang="en-US" dirty="0">
                <a:solidFill>
                  <a:schemeClr val="accent1"/>
                </a:solidFill>
                <a:latin typeface="Century Gothic" panose="020B0502020202020204" pitchFamily="34" charset="0"/>
              </a:rPr>
              <a:t>: MM/DD/YY</a:t>
            </a:r>
          </a:p>
        </p:txBody>
      </p:sp>
      <p:sp>
        <p:nvSpPr>
          <p:cNvPr id="6" name="TextBox 5">
            <a:extLst>
              <a:ext uri="{FF2B5EF4-FFF2-40B4-BE49-F238E27FC236}">
                <a16:creationId xmlns:a16="http://schemas.microsoft.com/office/drawing/2014/main" id="{B51F27FF-7CDB-D606-2B0E-1E8F09C3C1E2}"/>
              </a:ext>
            </a:extLst>
          </p:cNvPr>
          <p:cNvSpPr txBox="1"/>
          <p:nvPr/>
        </p:nvSpPr>
        <p:spPr>
          <a:xfrm>
            <a:off x="396152" y="274017"/>
            <a:ext cx="5563974" cy="938719"/>
          </a:xfrm>
          <a:prstGeom prst="rect">
            <a:avLst/>
          </a:prstGeom>
          <a:noFill/>
        </p:spPr>
        <p:txBody>
          <a:bodyPr wrap="square" rtlCol="0">
            <a:spAutoFit/>
          </a:bodyPr>
          <a:lstStyle/>
          <a:p>
            <a:r>
              <a:rPr lang="en-US" sz="5500" dirty="0">
                <a:solidFill>
                  <a:schemeClr val="accent1"/>
                </a:solidFill>
                <a:latin typeface="Century Gothic" panose="020B0502020202020204" pitchFamily="34" charset="0"/>
              </a:rPr>
              <a:t>Title</a:t>
            </a:r>
          </a:p>
        </p:txBody>
      </p:sp>
      <p:graphicFrame>
        <p:nvGraphicFramePr>
          <p:cNvPr id="11" name="Table 10">
            <a:extLst>
              <a:ext uri="{FF2B5EF4-FFF2-40B4-BE49-F238E27FC236}">
                <a16:creationId xmlns:a16="http://schemas.microsoft.com/office/drawing/2014/main" id="{09445D45-BFB0-5282-F749-51C4886DC2A0}"/>
              </a:ext>
            </a:extLst>
          </p:cNvPr>
          <p:cNvGraphicFramePr>
            <a:graphicFrameLocks noGrp="1"/>
          </p:cNvGraphicFramePr>
          <p:nvPr>
            <p:extLst>
              <p:ext uri="{D42A27DB-BD31-4B8C-83A1-F6EECF244321}">
                <p14:modId xmlns:p14="http://schemas.microsoft.com/office/powerpoint/2010/main" val="650151206"/>
              </p:ext>
            </p:extLst>
          </p:nvPr>
        </p:nvGraphicFramePr>
        <p:xfrm>
          <a:off x="228407" y="5352670"/>
          <a:ext cx="11837696" cy="1431925"/>
        </p:xfrm>
        <a:graphic>
          <a:graphicData uri="http://schemas.openxmlformats.org/drawingml/2006/table">
            <a:tbl>
              <a:tblPr/>
              <a:tblGrid>
                <a:gridCol w="2364464">
                  <a:extLst>
                    <a:ext uri="{9D8B030D-6E8A-4147-A177-3AD203B41FA5}">
                      <a16:colId xmlns:a16="http://schemas.microsoft.com/office/drawing/2014/main" val="953697046"/>
                    </a:ext>
                  </a:extLst>
                </a:gridCol>
                <a:gridCol w="2368308">
                  <a:extLst>
                    <a:ext uri="{9D8B030D-6E8A-4147-A177-3AD203B41FA5}">
                      <a16:colId xmlns:a16="http://schemas.microsoft.com/office/drawing/2014/main" val="3737502251"/>
                    </a:ext>
                  </a:extLst>
                </a:gridCol>
                <a:gridCol w="2368308">
                  <a:extLst>
                    <a:ext uri="{9D8B030D-6E8A-4147-A177-3AD203B41FA5}">
                      <a16:colId xmlns:a16="http://schemas.microsoft.com/office/drawing/2014/main" val="933372335"/>
                    </a:ext>
                  </a:extLst>
                </a:gridCol>
                <a:gridCol w="2368308">
                  <a:extLst>
                    <a:ext uri="{9D8B030D-6E8A-4147-A177-3AD203B41FA5}">
                      <a16:colId xmlns:a16="http://schemas.microsoft.com/office/drawing/2014/main" val="738334372"/>
                    </a:ext>
                  </a:extLst>
                </a:gridCol>
                <a:gridCol w="2368308">
                  <a:extLst>
                    <a:ext uri="{9D8B030D-6E8A-4147-A177-3AD203B41FA5}">
                      <a16:colId xmlns:a16="http://schemas.microsoft.com/office/drawing/2014/main" val="1408596658"/>
                    </a:ext>
                  </a:extLst>
                </a:gridCol>
              </a:tblGrid>
              <a:tr h="316865">
                <a:tc gridSpan="5">
                  <a:txBody>
                    <a:bodyPr/>
                    <a:lstStyle/>
                    <a:p>
                      <a:pPr algn="l" fontAlgn="ctr">
                        <a:buNone/>
                      </a:pPr>
                      <a:r>
                        <a:rPr lang="en-US" sz="1000" b="1" i="0" u="none" strike="noStrike" dirty="0">
                          <a:solidFill>
                            <a:srgbClr val="595959"/>
                          </a:solidFill>
                          <a:effectLst/>
                          <a:latin typeface="Century Gothic" panose="020B0502020202020204" pitchFamily="34" charset="0"/>
                        </a:rPr>
                        <a:t>Version History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BE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0788137"/>
                  </a:ext>
                </a:extLst>
              </a:tr>
              <a:tr h="278765">
                <a:tc>
                  <a:txBody>
                    <a:bodyPr/>
                    <a:lstStyle/>
                    <a:p>
                      <a:pPr algn="ctr" fontAlgn="ctr">
                        <a:buNone/>
                      </a:pPr>
                      <a:r>
                        <a:rPr lang="en-US" sz="1000" b="1" i="0" u="none" strike="noStrike">
                          <a:solidFill>
                            <a:srgbClr val="595959"/>
                          </a:solidFill>
                          <a:effectLst/>
                          <a:latin typeface="Century Gothic" panose="020B0502020202020204" pitchFamily="34" charset="0"/>
                        </a:rPr>
                        <a:t>Version</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CDED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Approved By</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CDED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Revision Date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CDED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Description of Change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CDED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Author</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CDEDF"/>
                    </a:solidFill>
                  </a:tcPr>
                </a:tc>
                <a:extLst>
                  <a:ext uri="{0D108BD9-81ED-4DB2-BD59-A6C34878D82A}">
                    <a16:rowId xmlns:a16="http://schemas.microsoft.com/office/drawing/2014/main" val="3888261502"/>
                  </a:ext>
                </a:extLst>
              </a:tr>
              <a:tr h="278765">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57249225"/>
                  </a:ext>
                </a:extLst>
              </a:tr>
              <a:tr h="278765">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27537592"/>
                  </a:ext>
                </a:extLst>
              </a:tr>
              <a:tr h="278765">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0" i="0" u="none" strike="noStrike" dirty="0">
                          <a:solidFill>
                            <a:srgbClr val="595959"/>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283844816"/>
                  </a:ext>
                </a:extLst>
              </a:tr>
            </a:tbl>
          </a:graphicData>
        </a:graphic>
      </p:graphicFrame>
    </p:spTree>
    <p:extLst>
      <p:ext uri="{BB962C8B-B14F-4D97-AF65-F5344CB8AC3E}">
        <p14:creationId xmlns:p14="http://schemas.microsoft.com/office/powerpoint/2010/main" val="1889534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BD65F5-1230-5DC2-1B10-DEBA57FCA47D}"/>
              </a:ext>
            </a:extLst>
          </p:cNvPr>
          <p:cNvSpPr txBox="1"/>
          <p:nvPr/>
        </p:nvSpPr>
        <p:spPr>
          <a:xfrm>
            <a:off x="3230218" y="192769"/>
            <a:ext cx="8961782" cy="861774"/>
          </a:xfrm>
          <a:prstGeom prst="rect">
            <a:avLst/>
          </a:prstGeom>
          <a:noFill/>
        </p:spPr>
        <p:txBody>
          <a:bodyPr wrap="square" rtlCol="0">
            <a:spAutoFit/>
          </a:bodyPr>
          <a:lstStyle/>
          <a:p>
            <a:r>
              <a:rPr lang="en-US" sz="5000" dirty="0">
                <a:solidFill>
                  <a:schemeClr val="accent1"/>
                </a:solidFill>
                <a:latin typeface="Century Gothic" panose="020B0502020202020204" pitchFamily="34" charset="0"/>
              </a:rPr>
              <a:t>Contents</a:t>
            </a:r>
          </a:p>
        </p:txBody>
      </p:sp>
      <p:sp>
        <p:nvSpPr>
          <p:cNvPr id="4" name="TextBox 3">
            <a:extLst>
              <a:ext uri="{FF2B5EF4-FFF2-40B4-BE49-F238E27FC236}">
                <a16:creationId xmlns:a16="http://schemas.microsoft.com/office/drawing/2014/main" id="{FDB91D55-7483-A41E-1766-DDA940F8ED9E}"/>
              </a:ext>
            </a:extLst>
          </p:cNvPr>
          <p:cNvSpPr txBox="1"/>
          <p:nvPr/>
        </p:nvSpPr>
        <p:spPr>
          <a:xfrm>
            <a:off x="3230218" y="1341032"/>
            <a:ext cx="8736456" cy="5870068"/>
          </a:xfrm>
          <a:prstGeom prst="rect">
            <a:avLst/>
          </a:prstGeom>
          <a:noFill/>
        </p:spPr>
        <p:txBody>
          <a:bodyPr wrap="square">
            <a:spAutoFit/>
          </a:bodyPr>
          <a:lstStyle/>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1 Executive Summary</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2 Overview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3 The Business Case</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4 Economic and Business Landscape and Problem Statement</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5-7 Viable Alternatives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8 Comparison of Options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9 Summary of Options by Stakeholder</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8 Recommended Option</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9 Implementation Plan</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15000"/>
              </a:lnSpc>
              <a:spcAft>
                <a:spcPts val="800"/>
              </a:spcAft>
              <a:buAutoNum type="arabicPlain" startAt="10"/>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Project Management Framework</a:t>
            </a:r>
          </a:p>
          <a:p>
            <a:pPr marL="457200" marR="0" indent="-457200">
              <a:lnSpc>
                <a:spcPct val="115000"/>
              </a:lnSpc>
              <a:spcAft>
                <a:spcPts val="800"/>
              </a:spcAft>
              <a:buAutoNum type="arabicPlain" startAt="10"/>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Risk Analysis</a:t>
            </a:r>
          </a:p>
          <a:p>
            <a:pPr marL="457200" marR="0" indent="-457200">
              <a:lnSpc>
                <a:spcPct val="115000"/>
              </a:lnSpc>
              <a:spcAft>
                <a:spcPts val="800"/>
              </a:spcAft>
              <a:buAutoNum type="arabicPlain" startAt="10"/>
            </a:pP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994B3E0-D382-23C4-9BB7-52726B157C6D}"/>
              </a:ext>
            </a:extLst>
          </p:cNvPr>
          <p:cNvSpPr/>
          <p:nvPr/>
        </p:nvSpPr>
        <p:spPr>
          <a:xfrm>
            <a:off x="0" y="1"/>
            <a:ext cx="259228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41A165C-014A-131E-19BE-29F70141BC1A}"/>
              </a:ext>
            </a:extLst>
          </p:cNvPr>
          <p:cNvSpPr/>
          <p:nvPr/>
        </p:nvSpPr>
        <p:spPr>
          <a:xfrm rot="5400000">
            <a:off x="-944096" y="3321729"/>
            <a:ext cx="6858105" cy="214647"/>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767AD36-DA13-BF59-1014-DAA5D2846AF7}"/>
              </a:ext>
            </a:extLst>
          </p:cNvPr>
          <p:cNvSpPr/>
          <p:nvPr/>
        </p:nvSpPr>
        <p:spPr>
          <a:xfrm rot="5400000">
            <a:off x="-563660" y="3321624"/>
            <a:ext cx="6858105" cy="21464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One solid circle, one ring, and one circle filled with diagonal lines">
            <a:extLst>
              <a:ext uri="{FF2B5EF4-FFF2-40B4-BE49-F238E27FC236}">
                <a16:creationId xmlns:a16="http://schemas.microsoft.com/office/drawing/2014/main" id="{44465199-B255-898B-47E2-E283FD073C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9551465" y="0"/>
            <a:ext cx="2415209" cy="2415209"/>
          </a:xfrm>
          <a:prstGeom prst="rect">
            <a:avLst/>
          </a:prstGeom>
        </p:spPr>
      </p:pic>
    </p:spTree>
    <p:extLst>
      <p:ext uri="{BB962C8B-B14F-4D97-AF65-F5344CB8AC3E}">
        <p14:creationId xmlns:p14="http://schemas.microsoft.com/office/powerpoint/2010/main" val="4073460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C3C3C03-B71E-5CD1-2381-E8B8BB8AE5BD}"/>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46E7705D-A073-614B-2793-76EE515C3E43}"/>
              </a:ext>
            </a:extLst>
          </p:cNvPr>
          <p:cNvSpPr txBox="1"/>
          <p:nvPr/>
        </p:nvSpPr>
        <p:spPr>
          <a:xfrm>
            <a:off x="119269" y="77703"/>
            <a:ext cx="8389399"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Executive Summary</a:t>
            </a:r>
          </a:p>
        </p:txBody>
      </p:sp>
      <p:sp>
        <p:nvSpPr>
          <p:cNvPr id="7" name="Rectangle 6">
            <a:extLst>
              <a:ext uri="{FF2B5EF4-FFF2-40B4-BE49-F238E27FC236}">
                <a16:creationId xmlns:a16="http://schemas.microsoft.com/office/drawing/2014/main" id="{347D70D1-381B-655F-F5E8-9CBC34AE0C60}"/>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D0271598-A516-AD05-354F-DFA7C3248D89}"/>
              </a:ext>
            </a:extLst>
          </p:cNvPr>
          <p:cNvGraphicFramePr>
            <a:graphicFrameLocks noGrp="1"/>
          </p:cNvGraphicFramePr>
          <p:nvPr>
            <p:extLst>
              <p:ext uri="{D42A27DB-BD31-4B8C-83A1-F6EECF244321}">
                <p14:modId xmlns:p14="http://schemas.microsoft.com/office/powerpoint/2010/main" val="1230861045"/>
              </p:ext>
            </p:extLst>
          </p:nvPr>
        </p:nvGraphicFramePr>
        <p:xfrm>
          <a:off x="252342" y="891768"/>
          <a:ext cx="11744187" cy="5046591"/>
        </p:xfrm>
        <a:graphic>
          <a:graphicData uri="http://schemas.openxmlformats.org/drawingml/2006/table">
            <a:tbl>
              <a:tblPr/>
              <a:tblGrid>
                <a:gridCol w="11744187">
                  <a:extLst>
                    <a:ext uri="{9D8B030D-6E8A-4147-A177-3AD203B41FA5}">
                      <a16:colId xmlns:a16="http://schemas.microsoft.com/office/drawing/2014/main" val="1277784053"/>
                    </a:ext>
                  </a:extLst>
                </a:gridCol>
              </a:tblGrid>
              <a:tr h="504659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b="0" i="0" u="none" strike="noStrike" dirty="0">
                          <a:solidFill>
                            <a:srgbClr val="156082"/>
                          </a:solidFill>
                          <a:effectLst/>
                          <a:latin typeface="Century Gothic" panose="020B0502020202020204" pitchFamily="34" charset="0"/>
                        </a:rPr>
                        <a:t>Briefly introduce the project and the reason for embarking on the project. Summarize what is required to successfully execute the project. This should take a reader about five minutes to read and should provide them with all the information they need to have a solid overview of the project and its requirements.</a:t>
                      </a:r>
                      <a:r>
                        <a:rPr lang="en-US" sz="15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14162494"/>
                  </a:ext>
                </a:extLst>
              </a:tr>
            </a:tbl>
          </a:graphicData>
        </a:graphic>
      </p:graphicFrame>
    </p:spTree>
    <p:extLst>
      <p:ext uri="{BB962C8B-B14F-4D97-AF65-F5344CB8AC3E}">
        <p14:creationId xmlns:p14="http://schemas.microsoft.com/office/powerpoint/2010/main" val="1810707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1085F-5CB2-3267-E507-ACC2CC602E7B}"/>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C6E8139-50FC-D76D-E2FD-F24FE4FB6A9B}"/>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BAC3E56F-9040-EB12-AB2F-1EB85145B6D7}"/>
              </a:ext>
            </a:extLst>
          </p:cNvPr>
          <p:cNvSpPr txBox="1"/>
          <p:nvPr/>
        </p:nvSpPr>
        <p:spPr>
          <a:xfrm>
            <a:off x="119269" y="77703"/>
            <a:ext cx="8389399"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Overview</a:t>
            </a:r>
          </a:p>
        </p:txBody>
      </p:sp>
      <p:sp>
        <p:nvSpPr>
          <p:cNvPr id="7" name="Rectangle 6">
            <a:extLst>
              <a:ext uri="{FF2B5EF4-FFF2-40B4-BE49-F238E27FC236}">
                <a16:creationId xmlns:a16="http://schemas.microsoft.com/office/drawing/2014/main" id="{292873D0-2C03-DA76-C16C-771FED52BA3B}"/>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9FCA379-A5DE-427F-314D-4FE040ACCFC1}"/>
              </a:ext>
            </a:extLst>
          </p:cNvPr>
          <p:cNvSpPr txBox="1"/>
          <p:nvPr/>
        </p:nvSpPr>
        <p:spPr>
          <a:xfrm>
            <a:off x="1492146" y="1330624"/>
            <a:ext cx="2912881" cy="430887"/>
          </a:xfrm>
          <a:prstGeom prst="rect">
            <a:avLst/>
          </a:prstGeom>
          <a:noFill/>
        </p:spPr>
        <p:txBody>
          <a:bodyPr wrap="square" rtlCol="0">
            <a:spAutoFit/>
          </a:bodyPr>
          <a:lstStyle/>
          <a:p>
            <a:pPr algn="ctr"/>
            <a:r>
              <a:rPr lang="en-US" sz="2200" b="1" dirty="0">
                <a:solidFill>
                  <a:schemeClr val="accent4"/>
                </a:solidFill>
                <a:latin typeface="Century Gothic" panose="020B0502020202020204" pitchFamily="34" charset="0"/>
              </a:rPr>
              <a:t>Vision</a:t>
            </a:r>
          </a:p>
        </p:txBody>
      </p:sp>
      <p:sp>
        <p:nvSpPr>
          <p:cNvPr id="3" name="Rectangle: Rounded Corners 2">
            <a:extLst>
              <a:ext uri="{FF2B5EF4-FFF2-40B4-BE49-F238E27FC236}">
                <a16:creationId xmlns:a16="http://schemas.microsoft.com/office/drawing/2014/main" id="{721E1D3D-25A0-F672-5454-C54D01009B33}"/>
              </a:ext>
            </a:extLst>
          </p:cNvPr>
          <p:cNvSpPr/>
          <p:nvPr/>
        </p:nvSpPr>
        <p:spPr>
          <a:xfrm>
            <a:off x="636971" y="2090011"/>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084A81A9-8CD5-C0F6-9052-FA43C453F426}"/>
              </a:ext>
            </a:extLst>
          </p:cNvPr>
          <p:cNvSpPr txBox="1"/>
          <p:nvPr/>
        </p:nvSpPr>
        <p:spPr>
          <a:xfrm>
            <a:off x="914513" y="3715855"/>
            <a:ext cx="4243896" cy="553998"/>
          </a:xfrm>
          <a:prstGeom prst="rect">
            <a:avLst/>
          </a:prstGeom>
          <a:noFill/>
        </p:spPr>
        <p:txBody>
          <a:bodyPr wrap="square" rtlCol="0">
            <a:spAutoFit/>
          </a:bodyPr>
          <a:lstStyle/>
          <a:p>
            <a:r>
              <a:rPr lang="en-US" sz="1500" dirty="0">
                <a:solidFill>
                  <a:schemeClr val="accent4"/>
                </a:solidFill>
                <a:latin typeface="Century Gothic" panose="020B0502020202020204" pitchFamily="34" charset="0"/>
              </a:rPr>
              <a:t>Describe in one line the intended benefits of the proposed project.</a:t>
            </a:r>
          </a:p>
        </p:txBody>
      </p:sp>
      <p:sp>
        <p:nvSpPr>
          <p:cNvPr id="8" name="Rectangle: Rounded Corners 7">
            <a:extLst>
              <a:ext uri="{FF2B5EF4-FFF2-40B4-BE49-F238E27FC236}">
                <a16:creationId xmlns:a16="http://schemas.microsoft.com/office/drawing/2014/main" id="{5C045A12-BD94-4BE5-5243-A2D5AF11BDB0}"/>
              </a:ext>
            </a:extLst>
          </p:cNvPr>
          <p:cNvSpPr/>
          <p:nvPr/>
        </p:nvSpPr>
        <p:spPr>
          <a:xfrm>
            <a:off x="6494034" y="2118820"/>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46CE2736-76A7-F984-E840-A580C940BC24}"/>
              </a:ext>
            </a:extLst>
          </p:cNvPr>
          <p:cNvSpPr txBox="1"/>
          <p:nvPr/>
        </p:nvSpPr>
        <p:spPr>
          <a:xfrm>
            <a:off x="6522964" y="1330624"/>
            <a:ext cx="4866074" cy="430887"/>
          </a:xfrm>
          <a:prstGeom prst="rect">
            <a:avLst/>
          </a:prstGeom>
          <a:noFill/>
        </p:spPr>
        <p:txBody>
          <a:bodyPr wrap="square" rtlCol="0">
            <a:spAutoFit/>
          </a:bodyPr>
          <a:lstStyle/>
          <a:p>
            <a:pPr algn="ctr"/>
            <a:r>
              <a:rPr lang="en-US" sz="2200" b="1" dirty="0">
                <a:solidFill>
                  <a:schemeClr val="accent4"/>
                </a:solidFill>
                <a:latin typeface="Century Gothic" panose="020B0502020202020204" pitchFamily="34" charset="0"/>
              </a:rPr>
              <a:t>Strategic Objective</a:t>
            </a:r>
          </a:p>
        </p:txBody>
      </p:sp>
      <p:sp>
        <p:nvSpPr>
          <p:cNvPr id="13" name="TextBox 12">
            <a:extLst>
              <a:ext uri="{FF2B5EF4-FFF2-40B4-BE49-F238E27FC236}">
                <a16:creationId xmlns:a16="http://schemas.microsoft.com/office/drawing/2014/main" id="{E54DFE61-9FDF-74E1-571E-71A83BF231B4}"/>
              </a:ext>
            </a:extLst>
          </p:cNvPr>
          <p:cNvSpPr txBox="1"/>
          <p:nvPr/>
        </p:nvSpPr>
        <p:spPr>
          <a:xfrm>
            <a:off x="6702400" y="3715855"/>
            <a:ext cx="4243896" cy="553998"/>
          </a:xfrm>
          <a:prstGeom prst="rect">
            <a:avLst/>
          </a:prstGeom>
          <a:noFill/>
        </p:spPr>
        <p:txBody>
          <a:bodyPr wrap="square" rtlCol="0">
            <a:spAutoFit/>
          </a:bodyPr>
          <a:lstStyle/>
          <a:p>
            <a:r>
              <a:rPr lang="en-US" sz="1500" dirty="0">
                <a:solidFill>
                  <a:schemeClr val="accent4"/>
                </a:solidFill>
                <a:latin typeface="Century Gothic" panose="020B0502020202020204" pitchFamily="34" charset="0"/>
              </a:rPr>
              <a:t>Describe how your project contributes to the strategic plans of the organization.</a:t>
            </a:r>
          </a:p>
        </p:txBody>
      </p:sp>
    </p:spTree>
    <p:extLst>
      <p:ext uri="{BB962C8B-B14F-4D97-AF65-F5344CB8AC3E}">
        <p14:creationId xmlns:p14="http://schemas.microsoft.com/office/powerpoint/2010/main" val="2783071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58197-15BE-5826-10D2-8458CB8D516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3B05524-9EAB-57A0-A502-EC6D2010B926}"/>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A673F2A-603B-105A-851D-AB43BF929CD6}"/>
              </a:ext>
            </a:extLst>
          </p:cNvPr>
          <p:cNvSpPr txBox="1"/>
          <p:nvPr/>
        </p:nvSpPr>
        <p:spPr>
          <a:xfrm>
            <a:off x="119269" y="77703"/>
            <a:ext cx="8389399"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The Business Case</a:t>
            </a:r>
          </a:p>
        </p:txBody>
      </p:sp>
      <p:sp>
        <p:nvSpPr>
          <p:cNvPr id="7" name="Rectangle 6">
            <a:extLst>
              <a:ext uri="{FF2B5EF4-FFF2-40B4-BE49-F238E27FC236}">
                <a16:creationId xmlns:a16="http://schemas.microsoft.com/office/drawing/2014/main" id="{10E73A91-0763-BE15-6299-070EACD810ED}"/>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97B30F3-8095-2C72-E850-B77F4C8425BC}"/>
              </a:ext>
            </a:extLst>
          </p:cNvPr>
          <p:cNvSpPr txBox="1"/>
          <p:nvPr/>
        </p:nvSpPr>
        <p:spPr>
          <a:xfrm>
            <a:off x="1492146" y="1330624"/>
            <a:ext cx="2912881" cy="430887"/>
          </a:xfrm>
          <a:prstGeom prst="rect">
            <a:avLst/>
          </a:prstGeom>
          <a:noFill/>
        </p:spPr>
        <p:txBody>
          <a:bodyPr wrap="square" rtlCol="0">
            <a:spAutoFit/>
          </a:bodyPr>
          <a:lstStyle/>
          <a:p>
            <a:pPr algn="ctr"/>
            <a:r>
              <a:rPr lang="en-US" sz="2200" b="1" dirty="0">
                <a:solidFill>
                  <a:schemeClr val="accent4"/>
                </a:solidFill>
                <a:latin typeface="Century Gothic" panose="020B0502020202020204" pitchFamily="34" charset="0"/>
              </a:rPr>
              <a:t>Purpose</a:t>
            </a:r>
          </a:p>
        </p:txBody>
      </p:sp>
      <p:sp>
        <p:nvSpPr>
          <p:cNvPr id="3" name="Rectangle: Rounded Corners 2">
            <a:extLst>
              <a:ext uri="{FF2B5EF4-FFF2-40B4-BE49-F238E27FC236}">
                <a16:creationId xmlns:a16="http://schemas.microsoft.com/office/drawing/2014/main" id="{A8E834BA-EB67-B1EF-F218-B5545F2F3EEB}"/>
              </a:ext>
            </a:extLst>
          </p:cNvPr>
          <p:cNvSpPr/>
          <p:nvPr/>
        </p:nvSpPr>
        <p:spPr>
          <a:xfrm>
            <a:off x="636971" y="2090011"/>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E6F29864-5D85-E48C-0B36-E40A4FBE85E7}"/>
              </a:ext>
            </a:extLst>
          </p:cNvPr>
          <p:cNvSpPr txBox="1"/>
          <p:nvPr/>
        </p:nvSpPr>
        <p:spPr>
          <a:xfrm>
            <a:off x="914513" y="3715855"/>
            <a:ext cx="4243896" cy="553998"/>
          </a:xfrm>
          <a:prstGeom prst="rect">
            <a:avLst/>
          </a:prstGeom>
          <a:noFill/>
        </p:spPr>
        <p:txBody>
          <a:bodyPr wrap="square" rtlCol="0">
            <a:spAutoFit/>
          </a:bodyPr>
          <a:lstStyle/>
          <a:p>
            <a:r>
              <a:rPr lang="en-US" sz="1500" dirty="0">
                <a:solidFill>
                  <a:schemeClr val="accent4"/>
                </a:solidFill>
                <a:latin typeface="Century Gothic" panose="020B0502020202020204" pitchFamily="34" charset="0"/>
              </a:rPr>
              <a:t>Describe what questions about the project the business case will resolve.</a:t>
            </a:r>
          </a:p>
        </p:txBody>
      </p:sp>
      <p:sp>
        <p:nvSpPr>
          <p:cNvPr id="8" name="Rectangle: Rounded Corners 7">
            <a:extLst>
              <a:ext uri="{FF2B5EF4-FFF2-40B4-BE49-F238E27FC236}">
                <a16:creationId xmlns:a16="http://schemas.microsoft.com/office/drawing/2014/main" id="{FCC85394-8FF0-0DBF-F0D0-97371D719F38}"/>
              </a:ext>
            </a:extLst>
          </p:cNvPr>
          <p:cNvSpPr/>
          <p:nvPr/>
        </p:nvSpPr>
        <p:spPr>
          <a:xfrm>
            <a:off x="6494034" y="2118820"/>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1C7B72DC-E19F-A853-F4E4-E3F3623C6252}"/>
              </a:ext>
            </a:extLst>
          </p:cNvPr>
          <p:cNvSpPr txBox="1"/>
          <p:nvPr/>
        </p:nvSpPr>
        <p:spPr>
          <a:xfrm>
            <a:off x="6522964" y="1330624"/>
            <a:ext cx="4866074" cy="430887"/>
          </a:xfrm>
          <a:prstGeom prst="rect">
            <a:avLst/>
          </a:prstGeom>
          <a:noFill/>
        </p:spPr>
        <p:txBody>
          <a:bodyPr wrap="square" rtlCol="0">
            <a:spAutoFit/>
          </a:bodyPr>
          <a:lstStyle/>
          <a:p>
            <a:pPr algn="ctr"/>
            <a:r>
              <a:rPr lang="en-US" sz="2200" b="1" dirty="0">
                <a:solidFill>
                  <a:schemeClr val="accent4"/>
                </a:solidFill>
                <a:latin typeface="Century Gothic" panose="020B0502020202020204" pitchFamily="34" charset="0"/>
              </a:rPr>
              <a:t>Business Case Sponsor</a:t>
            </a:r>
          </a:p>
        </p:txBody>
      </p:sp>
      <p:sp>
        <p:nvSpPr>
          <p:cNvPr id="13" name="TextBox 12">
            <a:extLst>
              <a:ext uri="{FF2B5EF4-FFF2-40B4-BE49-F238E27FC236}">
                <a16:creationId xmlns:a16="http://schemas.microsoft.com/office/drawing/2014/main" id="{13F7C305-C922-3BCB-323F-16162CBCF35B}"/>
              </a:ext>
            </a:extLst>
          </p:cNvPr>
          <p:cNvSpPr txBox="1"/>
          <p:nvPr/>
        </p:nvSpPr>
        <p:spPr>
          <a:xfrm>
            <a:off x="6702400" y="3715855"/>
            <a:ext cx="4243896" cy="553998"/>
          </a:xfrm>
          <a:prstGeom prst="rect">
            <a:avLst/>
          </a:prstGeom>
          <a:noFill/>
        </p:spPr>
        <p:txBody>
          <a:bodyPr wrap="square" rtlCol="0">
            <a:spAutoFit/>
          </a:bodyPr>
          <a:lstStyle/>
          <a:p>
            <a:r>
              <a:rPr lang="en-US" sz="1500" dirty="0">
                <a:solidFill>
                  <a:schemeClr val="accent4"/>
                </a:solidFill>
                <a:latin typeface="Century Gothic" panose="020B0502020202020204" pitchFamily="34" charset="0"/>
              </a:rPr>
              <a:t>Name the individual, department, or group sponsoring the business case.</a:t>
            </a:r>
          </a:p>
        </p:txBody>
      </p:sp>
    </p:spTree>
    <p:extLst>
      <p:ext uri="{BB962C8B-B14F-4D97-AF65-F5344CB8AC3E}">
        <p14:creationId xmlns:p14="http://schemas.microsoft.com/office/powerpoint/2010/main" val="124640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9F965-9018-35A5-8205-8BA1DB0E3E92}"/>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68210A9-BF6F-5D37-6CE2-548398F4AADF}"/>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B68ACEFC-72B1-8FFF-7E93-A97FEE4D3083}"/>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Economic and Business Landscape and Problem Statement</a:t>
            </a:r>
          </a:p>
        </p:txBody>
      </p:sp>
      <p:sp>
        <p:nvSpPr>
          <p:cNvPr id="7" name="Rectangle 6">
            <a:extLst>
              <a:ext uri="{FF2B5EF4-FFF2-40B4-BE49-F238E27FC236}">
                <a16:creationId xmlns:a16="http://schemas.microsoft.com/office/drawing/2014/main" id="{E61F462C-DD9B-0FD9-DD2B-C54277A03A21}"/>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3A7F593B-5D6C-7DB4-2FBD-687F7AF6224E}"/>
              </a:ext>
            </a:extLst>
          </p:cNvPr>
          <p:cNvGraphicFramePr>
            <a:graphicFrameLocks noGrp="1"/>
          </p:cNvGraphicFramePr>
          <p:nvPr>
            <p:extLst>
              <p:ext uri="{D42A27DB-BD31-4B8C-83A1-F6EECF244321}">
                <p14:modId xmlns:p14="http://schemas.microsoft.com/office/powerpoint/2010/main" val="3668374911"/>
              </p:ext>
            </p:extLst>
          </p:nvPr>
        </p:nvGraphicFramePr>
        <p:xfrm>
          <a:off x="252342" y="891768"/>
          <a:ext cx="11744187" cy="5046591"/>
        </p:xfrm>
        <a:graphic>
          <a:graphicData uri="http://schemas.openxmlformats.org/drawingml/2006/table">
            <a:tbl>
              <a:tblPr/>
              <a:tblGrid>
                <a:gridCol w="11744187">
                  <a:extLst>
                    <a:ext uri="{9D8B030D-6E8A-4147-A177-3AD203B41FA5}">
                      <a16:colId xmlns:a16="http://schemas.microsoft.com/office/drawing/2014/main" val="1277784053"/>
                    </a:ext>
                  </a:extLst>
                </a:gridCol>
              </a:tblGrid>
              <a:tr h="504659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b="0" i="0" u="none" strike="noStrike" dirty="0">
                          <a:solidFill>
                            <a:srgbClr val="156082"/>
                          </a:solidFill>
                          <a:effectLst/>
                          <a:latin typeface="Century Gothic" panose="020B0502020202020204" pitchFamily="34" charset="0"/>
                        </a:rPr>
                        <a:t>Provide evidence of the benefit of your project. Justify your project in terms of the business and economic landscape, and describe how the current solution serves business needs or fails to meet them. Detail the gap between business goals and what the current solution achieves.</a:t>
                      </a:r>
                      <a:endParaRPr lang="en-US" sz="15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14162494"/>
                  </a:ext>
                </a:extLst>
              </a:tr>
            </a:tbl>
          </a:graphicData>
        </a:graphic>
      </p:graphicFrame>
    </p:spTree>
    <p:extLst>
      <p:ext uri="{BB962C8B-B14F-4D97-AF65-F5344CB8AC3E}">
        <p14:creationId xmlns:p14="http://schemas.microsoft.com/office/powerpoint/2010/main" val="3187454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17418-8FDC-E0B7-710F-3FDB8002B91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3E598B5-D1E3-F234-4D2A-A86758C71DCA}"/>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B3AD104B-90B2-AF21-2CF6-314626C25BC3}"/>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Assumptions and Constraints</a:t>
            </a:r>
          </a:p>
        </p:txBody>
      </p:sp>
      <p:sp>
        <p:nvSpPr>
          <p:cNvPr id="7" name="Rectangle 6">
            <a:extLst>
              <a:ext uri="{FF2B5EF4-FFF2-40B4-BE49-F238E27FC236}">
                <a16:creationId xmlns:a16="http://schemas.microsoft.com/office/drawing/2014/main" id="{E1E5202C-3B66-A8BB-29A1-00D4BD40DBCD}"/>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F9C1C917-9EDC-91B7-9F03-24249E633BE6}"/>
              </a:ext>
            </a:extLst>
          </p:cNvPr>
          <p:cNvGraphicFramePr>
            <a:graphicFrameLocks noGrp="1"/>
          </p:cNvGraphicFramePr>
          <p:nvPr>
            <p:extLst>
              <p:ext uri="{D42A27DB-BD31-4B8C-83A1-F6EECF244321}">
                <p14:modId xmlns:p14="http://schemas.microsoft.com/office/powerpoint/2010/main" val="3463206182"/>
              </p:ext>
            </p:extLst>
          </p:nvPr>
        </p:nvGraphicFramePr>
        <p:xfrm>
          <a:off x="252342" y="891768"/>
          <a:ext cx="11744187" cy="5046591"/>
        </p:xfrm>
        <a:graphic>
          <a:graphicData uri="http://schemas.openxmlformats.org/drawingml/2006/table">
            <a:tbl>
              <a:tblPr/>
              <a:tblGrid>
                <a:gridCol w="11744187">
                  <a:extLst>
                    <a:ext uri="{9D8B030D-6E8A-4147-A177-3AD203B41FA5}">
                      <a16:colId xmlns:a16="http://schemas.microsoft.com/office/drawing/2014/main" val="1277784053"/>
                    </a:ext>
                  </a:extLst>
                </a:gridCol>
              </a:tblGrid>
              <a:tr h="504659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500" b="0" i="0" u="none" strike="noStrike" dirty="0">
                          <a:solidFill>
                            <a:srgbClr val="156082"/>
                          </a:solidFill>
                          <a:effectLst/>
                          <a:latin typeface="Century Gothic" panose="020B0502020202020204" pitchFamily="34" charset="0"/>
                        </a:rPr>
                        <a:t>Detail key assumptions, such as expected funding, and constraints, such as the need for special equipment or technical resources.</a:t>
                      </a:r>
                      <a:endParaRPr lang="en-US" sz="15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14162494"/>
                  </a:ext>
                </a:extLst>
              </a:tr>
            </a:tbl>
          </a:graphicData>
        </a:graphic>
      </p:graphicFrame>
    </p:spTree>
    <p:extLst>
      <p:ext uri="{BB962C8B-B14F-4D97-AF65-F5344CB8AC3E}">
        <p14:creationId xmlns:p14="http://schemas.microsoft.com/office/powerpoint/2010/main" val="2023276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2058E-14B1-163B-6358-7386FEBA56E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C57BE26-1CC8-2E30-30DF-3454E0CA8DC5}"/>
              </a:ext>
            </a:extLst>
          </p:cNvPr>
          <p:cNvSpPr/>
          <p:nvPr/>
        </p:nvSpPr>
        <p:spPr>
          <a:xfrm>
            <a:off x="0" y="0"/>
            <a:ext cx="12192000" cy="57014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1C2361A-8EEC-FB83-E04E-4AD3764ADD45}"/>
              </a:ext>
            </a:extLst>
          </p:cNvPr>
          <p:cNvSpPr txBox="1"/>
          <p:nvPr/>
        </p:nvSpPr>
        <p:spPr>
          <a:xfrm>
            <a:off x="119269" y="77703"/>
            <a:ext cx="9839740" cy="492443"/>
          </a:xfrm>
          <a:prstGeom prst="rect">
            <a:avLst/>
          </a:prstGeom>
          <a:noFill/>
        </p:spPr>
        <p:txBody>
          <a:bodyPr wrap="square" rtlCol="0">
            <a:spAutoFit/>
          </a:bodyPr>
          <a:lstStyle/>
          <a:p>
            <a:r>
              <a:rPr lang="en-US" sz="2600" b="1" dirty="0">
                <a:solidFill>
                  <a:schemeClr val="accent1"/>
                </a:solidFill>
                <a:latin typeface="Century Gothic" panose="020B0502020202020204" pitchFamily="34" charset="0"/>
              </a:rPr>
              <a:t>Viable Alternatives: </a:t>
            </a:r>
            <a:r>
              <a:rPr lang="en-US" sz="2600" dirty="0">
                <a:solidFill>
                  <a:schemeClr val="accent1"/>
                </a:solidFill>
                <a:latin typeface="Century Gothic" panose="020B0502020202020204" pitchFamily="34" charset="0"/>
              </a:rPr>
              <a:t>Option 1</a:t>
            </a:r>
          </a:p>
        </p:txBody>
      </p:sp>
      <p:sp>
        <p:nvSpPr>
          <p:cNvPr id="7" name="Rectangle 6">
            <a:extLst>
              <a:ext uri="{FF2B5EF4-FFF2-40B4-BE49-F238E27FC236}">
                <a16:creationId xmlns:a16="http://schemas.microsoft.com/office/drawing/2014/main" id="{90DD186F-DD8C-DDC1-C773-6B698291440D}"/>
              </a:ext>
            </a:extLst>
          </p:cNvPr>
          <p:cNvSpPr/>
          <p:nvPr/>
        </p:nvSpPr>
        <p:spPr>
          <a:xfrm>
            <a:off x="0" y="555922"/>
            <a:ext cx="12192000" cy="14162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1DA96295-795A-DE4D-52CA-ABB5D35F5217}"/>
              </a:ext>
            </a:extLst>
          </p:cNvPr>
          <p:cNvSpPr txBox="1"/>
          <p:nvPr/>
        </p:nvSpPr>
        <p:spPr>
          <a:xfrm>
            <a:off x="119269" y="769278"/>
            <a:ext cx="11956774" cy="1384995"/>
          </a:xfrm>
          <a:prstGeom prst="rect">
            <a:avLst/>
          </a:prstGeom>
          <a:noFill/>
        </p:spPr>
        <p:txBody>
          <a:bodyPr wrap="square">
            <a:spAutoFit/>
          </a:bodyPr>
          <a:lstStyle/>
          <a:p>
            <a:r>
              <a:rPr lang="en-US" sz="1200" dirty="0">
                <a:solidFill>
                  <a:schemeClr val="accent1"/>
                </a:solidFill>
                <a:latin typeface="Century Gothic" panose="020B0502020202020204" pitchFamily="34" charset="0"/>
              </a:rPr>
              <a:t>Provide an overview of options other than the proposed solution. In business cases, one option may be to maintain the status quo.</a:t>
            </a:r>
          </a:p>
          <a:p>
            <a:r>
              <a:rPr lang="en-US" sz="1200" dirty="0">
                <a:solidFill>
                  <a:schemeClr val="accent1"/>
                </a:solidFill>
                <a:latin typeface="Century Gothic" panose="020B0502020202020204" pitchFamily="34" charset="0"/>
              </a:rPr>
              <a:t>For each option, the following information should be provided: </a:t>
            </a:r>
          </a:p>
          <a:p>
            <a:r>
              <a:rPr lang="en-US" sz="1200" dirty="0">
                <a:solidFill>
                  <a:schemeClr val="accent1"/>
                </a:solidFill>
                <a:latin typeface="Century Gothic" panose="020B0502020202020204" pitchFamily="34" charset="0"/>
              </a:rPr>
              <a:t>+ Benefits and disadvantages</a:t>
            </a:r>
          </a:p>
          <a:p>
            <a:r>
              <a:rPr lang="en-US" sz="1200" dirty="0">
                <a:solidFill>
                  <a:schemeClr val="accent1"/>
                </a:solidFill>
                <a:latin typeface="Century Gothic" panose="020B0502020202020204" pitchFamily="34" charset="0"/>
              </a:rPr>
              <a:t>+ Costs: Include total costs for all deliverables, risk buffers, and project management activities as well as all other direct and indirect costs.</a:t>
            </a:r>
          </a:p>
          <a:p>
            <a:r>
              <a:rPr lang="en-US" sz="1200" dirty="0">
                <a:solidFill>
                  <a:schemeClr val="accent1"/>
                </a:solidFill>
                <a:latin typeface="Century Gothic" panose="020B0502020202020204" pitchFamily="34" charset="0"/>
              </a:rPr>
              <a:t>+ Risks: Include such risks as loss of customer demand, equipment and facility issues, lack of insurance bonding, regulatory changes, and other pertinent risks.</a:t>
            </a:r>
          </a:p>
          <a:p>
            <a:r>
              <a:rPr lang="en-US" sz="1200" dirty="0">
                <a:solidFill>
                  <a:schemeClr val="accent1"/>
                </a:solidFill>
                <a:latin typeface="Century Gothic" panose="020B0502020202020204" pitchFamily="34" charset="0"/>
              </a:rPr>
              <a:t>+ Stakeholder Impact: For some criteria, no numeric evaluation (e.g., cost or time) exists. For each option, assign a number to indicate the level of impact for each stakeholder, and then total the ratings.</a:t>
            </a:r>
          </a:p>
        </p:txBody>
      </p:sp>
      <p:graphicFrame>
        <p:nvGraphicFramePr>
          <p:cNvPr id="10" name="Table 9">
            <a:extLst>
              <a:ext uri="{FF2B5EF4-FFF2-40B4-BE49-F238E27FC236}">
                <a16:creationId xmlns:a16="http://schemas.microsoft.com/office/drawing/2014/main" id="{72987BA1-98AC-59ED-503A-C84D40CDF5D8}"/>
              </a:ext>
            </a:extLst>
          </p:cNvPr>
          <p:cNvGraphicFramePr>
            <a:graphicFrameLocks noGrp="1"/>
          </p:cNvGraphicFramePr>
          <p:nvPr>
            <p:extLst>
              <p:ext uri="{D42A27DB-BD31-4B8C-83A1-F6EECF244321}">
                <p14:modId xmlns:p14="http://schemas.microsoft.com/office/powerpoint/2010/main" val="3060269080"/>
              </p:ext>
            </p:extLst>
          </p:nvPr>
        </p:nvGraphicFramePr>
        <p:xfrm>
          <a:off x="1206500" y="2507947"/>
          <a:ext cx="9779000" cy="3821430"/>
        </p:xfrm>
        <a:graphic>
          <a:graphicData uri="http://schemas.openxmlformats.org/drawingml/2006/table">
            <a:tbl>
              <a:tblPr/>
              <a:tblGrid>
                <a:gridCol w="1955800">
                  <a:extLst>
                    <a:ext uri="{9D8B030D-6E8A-4147-A177-3AD203B41FA5}">
                      <a16:colId xmlns:a16="http://schemas.microsoft.com/office/drawing/2014/main" val="3874216566"/>
                    </a:ext>
                  </a:extLst>
                </a:gridCol>
                <a:gridCol w="1955800">
                  <a:extLst>
                    <a:ext uri="{9D8B030D-6E8A-4147-A177-3AD203B41FA5}">
                      <a16:colId xmlns:a16="http://schemas.microsoft.com/office/drawing/2014/main" val="2523268294"/>
                    </a:ext>
                  </a:extLst>
                </a:gridCol>
                <a:gridCol w="1955800">
                  <a:extLst>
                    <a:ext uri="{9D8B030D-6E8A-4147-A177-3AD203B41FA5}">
                      <a16:colId xmlns:a16="http://schemas.microsoft.com/office/drawing/2014/main" val="1847101603"/>
                    </a:ext>
                  </a:extLst>
                </a:gridCol>
                <a:gridCol w="1955800">
                  <a:extLst>
                    <a:ext uri="{9D8B030D-6E8A-4147-A177-3AD203B41FA5}">
                      <a16:colId xmlns:a16="http://schemas.microsoft.com/office/drawing/2014/main" val="456607391"/>
                    </a:ext>
                  </a:extLst>
                </a:gridCol>
                <a:gridCol w="1955800">
                  <a:extLst>
                    <a:ext uri="{9D8B030D-6E8A-4147-A177-3AD203B41FA5}">
                      <a16:colId xmlns:a16="http://schemas.microsoft.com/office/drawing/2014/main" val="245894714"/>
                    </a:ext>
                  </a:extLst>
                </a:gridCol>
              </a:tblGrid>
              <a:tr h="407670">
                <a:tc gridSpan="5">
                  <a:txBody>
                    <a:bodyPr/>
                    <a:lstStyle/>
                    <a:p>
                      <a:pPr algn="l" fontAlgn="ctr">
                        <a:buNone/>
                      </a:pPr>
                      <a:r>
                        <a:rPr lang="en-US" sz="1400" b="0" i="0" u="none" strike="noStrike" dirty="0">
                          <a:solidFill>
                            <a:srgbClr val="156082"/>
                          </a:solidFill>
                          <a:effectLst/>
                          <a:latin typeface="Century Gothic" panose="020B0502020202020204" pitchFamily="34" charset="0"/>
                        </a:rPr>
                        <a:t>Option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53442076"/>
                  </a:ext>
                </a:extLst>
              </a:tr>
              <a:tr h="278765">
                <a:tc>
                  <a:txBody>
                    <a:bodyPr/>
                    <a:lstStyle/>
                    <a:p>
                      <a:pPr algn="l" fontAlgn="ctr">
                        <a:buNone/>
                      </a:pPr>
                      <a:r>
                        <a:rPr lang="en-US" sz="1000" b="1" i="0" u="none" strike="noStrike">
                          <a:solidFill>
                            <a:srgbClr val="595959"/>
                          </a:solidFill>
                          <a:effectLst/>
                          <a:latin typeface="Century Gothic" panose="020B0502020202020204" pitchFamily="34" charset="0"/>
                        </a:rPr>
                        <a:t>Description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000" b="1" i="0" u="none" strike="noStrike">
                          <a:solidFill>
                            <a:srgbClr val="595959"/>
                          </a:solidFill>
                          <a:effectLst/>
                          <a:latin typeface="Century Gothic" panose="020B0502020202020204" pitchFamily="34" charset="0"/>
                        </a:rPr>
                        <a:t>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000" b="1" i="0" u="none" strike="noStrike">
                          <a:solidFill>
                            <a:srgbClr val="595959"/>
                          </a:solidFill>
                          <a:effectLst/>
                          <a:latin typeface="Century Gothic" panose="020B0502020202020204" pitchFamily="34" charset="0"/>
                        </a:rPr>
                        <a:t>Disadvantages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000" b="1" i="0" u="none" strike="noStrike">
                          <a:solidFill>
                            <a:srgbClr val="595959"/>
                          </a:solidFill>
                          <a:effectLst/>
                          <a:latin typeface="Century Gothic" panose="020B0502020202020204" pitchFamily="34" charset="0"/>
                        </a:rPr>
                        <a:t>Costs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000" b="1" i="0" u="none" strike="noStrike">
                          <a:solidFill>
                            <a:srgbClr val="595959"/>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extLst>
                  <a:ext uri="{0D108BD9-81ED-4DB2-BD59-A6C34878D82A}">
                    <a16:rowId xmlns:a16="http://schemas.microsoft.com/office/drawing/2014/main" val="3945675972"/>
                  </a:ext>
                </a:extLst>
              </a:tr>
              <a:tr h="571500">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dirty="0">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41709971"/>
                  </a:ext>
                </a:extLst>
              </a:tr>
              <a:tr h="407670">
                <a:tc gridSpan="5">
                  <a:txBody>
                    <a:bodyPr/>
                    <a:lstStyle/>
                    <a:p>
                      <a:pPr algn="l" fontAlgn="ctr">
                        <a:buNone/>
                      </a:pPr>
                      <a:r>
                        <a:rPr lang="en-US" sz="1400" b="0" i="0" u="none" strike="noStrike" dirty="0">
                          <a:solidFill>
                            <a:srgbClr val="156082"/>
                          </a:solidFill>
                          <a:effectLst/>
                          <a:latin typeface="Century Gothic" panose="020B0502020202020204" pitchFamily="34" charset="0"/>
                        </a:rPr>
                        <a:t>Option 1: Stakeholder Impact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7896964"/>
                  </a:ext>
                </a:extLst>
              </a:tr>
              <a:tr h="723900">
                <a:tc gridSpan="2">
                  <a:txBody>
                    <a:bodyPr/>
                    <a:lstStyle/>
                    <a:p>
                      <a:pPr algn="l" fontAlgn="ctr">
                        <a:buNone/>
                      </a:pPr>
                      <a:r>
                        <a:rPr lang="en-US" sz="1000" b="0" i="0" u="none" strike="noStrike">
                          <a:solidFill>
                            <a:srgbClr val="595959"/>
                          </a:solidFill>
                          <a:effectLst/>
                          <a:latin typeface="Century Gothic" panose="020B0502020202020204" pitchFamily="34" charset="0"/>
                        </a:rPr>
                        <a:t> </a:t>
                      </a:r>
                    </a:p>
                  </a:txBody>
                  <a:tcPr marL="114300" marR="9525" marT="9525"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ctr">
                        <a:buNone/>
                      </a:pPr>
                      <a:r>
                        <a:rPr lang="en-US" sz="1000" b="1" i="0" u="none" strike="noStrike" dirty="0">
                          <a:solidFill>
                            <a:srgbClr val="595959"/>
                          </a:solidFill>
                          <a:effectLst/>
                          <a:latin typeface="Century Gothic" panose="020B0502020202020204" pitchFamily="34" charset="0"/>
                        </a:rPr>
                        <a:t>Positive Impact</a:t>
                      </a:r>
                      <a:br>
                        <a:rPr lang="en-US" sz="1000" b="0"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3 = High</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2 = Medium</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1 = Low</a:t>
                      </a:r>
                      <a:br>
                        <a:rPr lang="en-US" sz="700" b="1" i="0" u="none" strike="noStrike" dirty="0">
                          <a:solidFill>
                            <a:srgbClr val="595959"/>
                          </a:solidFill>
                          <a:effectLst/>
                          <a:latin typeface="Century Gothic" panose="020B0502020202020204" pitchFamily="34" charset="0"/>
                        </a:rPr>
                      </a:br>
                      <a:r>
                        <a:rPr lang="en-US" sz="700" b="1" i="0" u="none" strike="noStrike" dirty="0">
                          <a:solidFill>
                            <a:srgbClr val="595959"/>
                          </a:solidFill>
                          <a:effectLst/>
                          <a:latin typeface="Century Gothic" panose="020B0502020202020204" pitchFamily="34" charset="0"/>
                        </a:rPr>
                        <a:t>0 = No Impact</a:t>
                      </a:r>
                      <a:endParaRPr lang="en-US" sz="1000" b="0" i="0" u="none" strike="noStrike" dirty="0">
                        <a:solidFill>
                          <a:srgbClr val="595959"/>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buNone/>
                      </a:pPr>
                      <a:r>
                        <a:rPr lang="en-US" sz="1000" b="1" i="0" u="none" strike="noStrike">
                          <a:solidFill>
                            <a:srgbClr val="595959"/>
                          </a:solidFill>
                          <a:effectLst/>
                          <a:latin typeface="Century Gothic" panose="020B0502020202020204" pitchFamily="34" charset="0"/>
                        </a:rPr>
                        <a:t>Negative Impact</a:t>
                      </a:r>
                      <a:br>
                        <a:rPr lang="en-US" sz="1000" b="0" i="0" u="none" strike="noStrike">
                          <a:solidFill>
                            <a:srgbClr val="595959"/>
                          </a:solidFill>
                          <a:effectLst/>
                          <a:latin typeface="Century Gothic" panose="020B0502020202020204" pitchFamily="34" charset="0"/>
                        </a:rPr>
                      </a:br>
                      <a:r>
                        <a:rPr lang="en-US" sz="700" b="1" i="0" u="none" strike="noStrike">
                          <a:solidFill>
                            <a:srgbClr val="595959"/>
                          </a:solidFill>
                          <a:effectLst/>
                          <a:latin typeface="Century Gothic" panose="020B0502020202020204" pitchFamily="34" charset="0"/>
                        </a:rPr>
                        <a:t>-3 = High</a:t>
                      </a:r>
                      <a:br>
                        <a:rPr lang="en-US" sz="700" b="1" i="0" u="none" strike="noStrike">
                          <a:solidFill>
                            <a:srgbClr val="595959"/>
                          </a:solidFill>
                          <a:effectLst/>
                          <a:latin typeface="Century Gothic" panose="020B0502020202020204" pitchFamily="34" charset="0"/>
                        </a:rPr>
                      </a:br>
                      <a:r>
                        <a:rPr lang="en-US" sz="700" b="1" i="0" u="none" strike="noStrike">
                          <a:solidFill>
                            <a:srgbClr val="595959"/>
                          </a:solidFill>
                          <a:effectLst/>
                          <a:latin typeface="Century Gothic" panose="020B0502020202020204" pitchFamily="34" charset="0"/>
                        </a:rPr>
                        <a:t>-2 = Medium</a:t>
                      </a:r>
                      <a:br>
                        <a:rPr lang="en-US" sz="700" b="1" i="0" u="none" strike="noStrike">
                          <a:solidFill>
                            <a:srgbClr val="595959"/>
                          </a:solidFill>
                          <a:effectLst/>
                          <a:latin typeface="Century Gothic" panose="020B0502020202020204" pitchFamily="34" charset="0"/>
                        </a:rPr>
                      </a:br>
                      <a:r>
                        <a:rPr lang="en-US" sz="700" b="1" i="0" u="none" strike="noStrike">
                          <a:solidFill>
                            <a:srgbClr val="595959"/>
                          </a:solidFill>
                          <a:effectLst/>
                          <a:latin typeface="Century Gothic" panose="020B0502020202020204" pitchFamily="34" charset="0"/>
                        </a:rPr>
                        <a:t>-1 = Low</a:t>
                      </a:r>
                      <a:br>
                        <a:rPr lang="en-US" sz="700" b="1" i="0" u="none" strike="noStrike">
                          <a:solidFill>
                            <a:srgbClr val="595959"/>
                          </a:solidFill>
                          <a:effectLst/>
                          <a:latin typeface="Century Gothic" panose="020B0502020202020204" pitchFamily="34" charset="0"/>
                        </a:rPr>
                      </a:br>
                      <a:endParaRPr lang="en-US" sz="1000" b="0" i="0" u="none" strike="noStrike">
                        <a:solidFill>
                          <a:srgbClr val="595959"/>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Total Ratings</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extLst>
                  <a:ext uri="{0D108BD9-81ED-4DB2-BD59-A6C34878D82A}">
                    <a16:rowId xmlns:a16="http://schemas.microsoft.com/office/drawing/2014/main" val="2357329373"/>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41745936"/>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89801148"/>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895213419"/>
                  </a:ext>
                </a:extLst>
              </a:tr>
              <a:tr h="278765">
                <a:tc gridSpan="2">
                  <a:txBody>
                    <a:bodyPr/>
                    <a:lstStyle/>
                    <a:p>
                      <a:pPr algn="l" fontAlgn="ctr">
                        <a:buNone/>
                      </a:pPr>
                      <a:r>
                        <a:rPr lang="en-US" sz="1000" b="0" i="0" u="none" strike="noStrike">
                          <a:solidFill>
                            <a:srgbClr val="595959"/>
                          </a:solidFill>
                          <a:effectLst/>
                          <a:latin typeface="Century Gothic" panose="020B0502020202020204" pitchFamily="34" charset="0"/>
                        </a:rPr>
                        <a:t>Stakeholder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tc>
                  <a:txBody>
                    <a:bodyPr/>
                    <a:lstStyle/>
                    <a:p>
                      <a:pPr algn="ctr" fontAlgn="ctr">
                        <a:buNone/>
                      </a:pPr>
                      <a:r>
                        <a:rPr lang="en-US" sz="1000" b="1" i="0" u="none" strike="noStrike">
                          <a:solidFill>
                            <a:srgbClr val="595959"/>
                          </a:solidFill>
                          <a:effectLst/>
                          <a:latin typeface="Century Gothic" panose="020B0502020202020204" pitchFamily="34" charset="0"/>
                        </a:rPr>
                        <a:t>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4138630085"/>
                  </a:ext>
                </a:extLst>
              </a:tr>
              <a:tr h="316865">
                <a:tc gridSpan="4">
                  <a:txBody>
                    <a:bodyPr/>
                    <a:lstStyle/>
                    <a:p>
                      <a:pPr algn="r" fontAlgn="ctr">
                        <a:buNone/>
                      </a:pPr>
                      <a:r>
                        <a:rPr lang="en-US" sz="1000" b="0" i="0" u="none" strike="noStrike" dirty="0">
                          <a:solidFill>
                            <a:srgbClr val="000000"/>
                          </a:solidFill>
                          <a:effectLst/>
                          <a:latin typeface="Century Gothic" panose="020B0502020202020204" pitchFamily="34" charset="0"/>
                        </a:rPr>
                        <a:t>Grand Total</a:t>
                      </a:r>
                    </a:p>
                  </a:txBody>
                  <a:tcPr marL="9525" marR="11430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AEDFB"/>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buNone/>
                      </a:pPr>
                      <a:r>
                        <a:rPr lang="en-US" sz="1000" b="1" i="0" u="none" strike="noStrike" dirty="0">
                          <a:solidFill>
                            <a:srgbClr val="595959"/>
                          </a:solidFill>
                          <a:effectLst/>
                          <a:latin typeface="Century Gothic" panose="020B0502020202020204" pitchFamily="34" charset="0"/>
                        </a:rPr>
                        <a:t>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550785134"/>
                  </a:ext>
                </a:extLst>
              </a:tr>
            </a:tbl>
          </a:graphicData>
        </a:graphic>
      </p:graphicFrame>
    </p:spTree>
    <p:extLst>
      <p:ext uri="{BB962C8B-B14F-4D97-AF65-F5344CB8AC3E}">
        <p14:creationId xmlns:p14="http://schemas.microsoft.com/office/powerpoint/2010/main" val="2473562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136</TotalTime>
  <Words>1655</Words>
  <Application>Microsoft Office PowerPoint</Application>
  <PresentationFormat>Widescreen</PresentationFormat>
  <Paragraphs>377</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8</cp:revision>
  <dcterms:created xsi:type="dcterms:W3CDTF">2025-05-29T13:39:50Z</dcterms:created>
  <dcterms:modified xsi:type="dcterms:W3CDTF">2025-08-28T01:33:10Z</dcterms:modified>
</cp:coreProperties>
</file>