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2" r:id="rId2"/>
    <p:sldId id="354" r:id="rId3"/>
    <p:sldId id="377" r:id="rId4"/>
    <p:sldId id="378" r:id="rId5"/>
    <p:sldId id="379" r:id="rId6"/>
    <p:sldId id="295" r:id="rId7"/>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EFCCE"/>
    <a:srgbClr val="5F2078"/>
    <a:srgbClr val="C3BA05"/>
    <a:srgbClr val="E8DD06"/>
    <a:srgbClr val="F2F2F2"/>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64D28-6414-4ACB-95D8-80FC441B53C1}" v="25" dt="2025-03-29T16:44:53.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4660"/>
  </p:normalViewPr>
  <p:slideViewPr>
    <p:cSldViewPr snapToGrid="0">
      <p:cViewPr>
        <p:scale>
          <a:sx n="100" d="100"/>
          <a:sy n="100" d="100"/>
        </p:scale>
        <p:origin x="163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0364D28-6414-4ACB-95D8-80FC441B53C1}"/>
    <pc:docChg chg="undo custSel addSld delSld modSld">
      <pc:chgData name="Bess Dunlevy" userId="dd4b9a8537dbe9d0" providerId="LiveId" clId="{30364D28-6414-4ACB-95D8-80FC441B53C1}" dt="2025-03-29T16:48:12.651" v="198" actId="122"/>
      <pc:docMkLst>
        <pc:docMk/>
      </pc:docMkLst>
      <pc:sldChg chg="addSp delSp modSp mod">
        <pc:chgData name="Bess Dunlevy" userId="dd4b9a8537dbe9d0" providerId="LiveId" clId="{30364D28-6414-4ACB-95D8-80FC441B53C1}" dt="2025-03-29T16:40:41.300" v="140" actId="20577"/>
        <pc:sldMkLst>
          <pc:docMk/>
          <pc:sldMk cId="1508588292" sldId="342"/>
        </pc:sldMkLst>
        <pc:spChg chg="add mod">
          <ac:chgData name="Bess Dunlevy" userId="dd4b9a8537dbe9d0" providerId="LiveId" clId="{30364D28-6414-4ACB-95D8-80FC441B53C1}" dt="2025-03-29T16:40:41.300" v="140" actId="20577"/>
          <ac:spMkLst>
            <pc:docMk/>
            <pc:sldMk cId="1508588292" sldId="342"/>
            <ac:spMk id="4" creationId="{CC3F258E-2DE4-06AD-9222-A22055D0EEE2}"/>
          </ac:spMkLst>
        </pc:spChg>
        <pc:spChg chg="add mod ord">
          <ac:chgData name="Bess Dunlevy" userId="dd4b9a8537dbe9d0" providerId="LiveId" clId="{30364D28-6414-4ACB-95D8-80FC441B53C1}" dt="2025-03-29T16:37:27.431" v="55" actId="167"/>
          <ac:spMkLst>
            <pc:docMk/>
            <pc:sldMk cId="1508588292" sldId="342"/>
            <ac:spMk id="5" creationId="{A0BD2D15-A86C-E327-F762-ED42CD2D95E5}"/>
          </ac:spMkLst>
        </pc:spChg>
        <pc:spChg chg="add mod">
          <ac:chgData name="Bess Dunlevy" userId="dd4b9a8537dbe9d0" providerId="LiveId" clId="{30364D28-6414-4ACB-95D8-80FC441B53C1}" dt="2025-03-29T16:38:16.475" v="68" actId="255"/>
          <ac:spMkLst>
            <pc:docMk/>
            <pc:sldMk cId="1508588292" sldId="342"/>
            <ac:spMk id="8" creationId="{F48CD14E-C374-F131-89E8-7211517C2E80}"/>
          </ac:spMkLst>
        </pc:spChg>
        <pc:spChg chg="mod">
          <ac:chgData name="Bess Dunlevy" userId="dd4b9a8537dbe9d0" providerId="LiveId" clId="{30364D28-6414-4ACB-95D8-80FC441B53C1}" dt="2025-03-29T16:36:31.965" v="43" actId="20577"/>
          <ac:spMkLst>
            <pc:docMk/>
            <pc:sldMk cId="1508588292" sldId="342"/>
            <ac:spMk id="33" creationId="{143A449B-AAB7-994A-92CE-8F48E2CA7DF6}"/>
          </ac:spMkLst>
        </pc:spChg>
        <pc:graphicFrameChg chg="add mod">
          <ac:chgData name="Bess Dunlevy" userId="dd4b9a8537dbe9d0" providerId="LiveId" clId="{30364D28-6414-4ACB-95D8-80FC441B53C1}" dt="2025-03-29T16:36:49.825" v="47" actId="1076"/>
          <ac:graphicFrameMkLst>
            <pc:docMk/>
            <pc:sldMk cId="1508588292" sldId="342"/>
            <ac:graphicFrameMk id="2" creationId="{459C052F-9B86-6F79-49BC-F607934E5569}"/>
          </ac:graphicFrameMkLst>
        </pc:graphicFrameChg>
        <pc:graphicFrameChg chg="del">
          <ac:chgData name="Bess Dunlevy" userId="dd4b9a8537dbe9d0" providerId="LiveId" clId="{30364D28-6414-4ACB-95D8-80FC441B53C1}" dt="2025-03-29T16:36:34.608" v="44" actId="478"/>
          <ac:graphicFrameMkLst>
            <pc:docMk/>
            <pc:sldMk cId="1508588292" sldId="342"/>
            <ac:graphicFrameMk id="7" creationId="{AAE12A0B-6034-B6AC-3667-8D2AB138362A}"/>
          </ac:graphicFrameMkLst>
        </pc:graphicFrameChg>
        <pc:picChg chg="ord">
          <ac:chgData name="Bess Dunlevy" userId="dd4b9a8537dbe9d0" providerId="LiveId" clId="{30364D28-6414-4ACB-95D8-80FC441B53C1}" dt="2025-03-29T16:37:30.602" v="56" actId="167"/>
          <ac:picMkLst>
            <pc:docMk/>
            <pc:sldMk cId="1508588292" sldId="342"/>
            <ac:picMk id="10" creationId="{952169CA-CEA5-4905-06E8-58771EF2FB56}"/>
          </ac:picMkLst>
        </pc:picChg>
      </pc:sldChg>
      <pc:sldChg chg="addSp delSp modSp mod">
        <pc:chgData name="Bess Dunlevy" userId="dd4b9a8537dbe9d0" providerId="LiveId" clId="{30364D28-6414-4ACB-95D8-80FC441B53C1}" dt="2025-03-29T16:44:39.920" v="185"/>
        <pc:sldMkLst>
          <pc:docMk/>
          <pc:sldMk cId="1529990629" sldId="354"/>
        </pc:sldMkLst>
        <pc:spChg chg="del">
          <ac:chgData name="Bess Dunlevy" userId="dd4b9a8537dbe9d0" providerId="LiveId" clId="{30364D28-6414-4ACB-95D8-80FC441B53C1}" dt="2025-03-29T16:40:55.861" v="142" actId="478"/>
          <ac:spMkLst>
            <pc:docMk/>
            <pc:sldMk cId="1529990629" sldId="354"/>
            <ac:spMk id="3" creationId="{C277FC27-0235-7893-CE03-4E2BB67CE521}"/>
          </ac:spMkLst>
        </pc:spChg>
        <pc:spChg chg="del">
          <ac:chgData name="Bess Dunlevy" userId="dd4b9a8537dbe9d0" providerId="LiveId" clId="{30364D28-6414-4ACB-95D8-80FC441B53C1}" dt="2025-03-29T16:40:55.013" v="141" actId="478"/>
          <ac:spMkLst>
            <pc:docMk/>
            <pc:sldMk cId="1529990629" sldId="354"/>
            <ac:spMk id="33" creationId="{7AF84929-22DA-6837-D223-B99614E6126B}"/>
          </ac:spMkLst>
        </pc:spChg>
        <pc:graphicFrameChg chg="add mod modGraphic">
          <ac:chgData name="Bess Dunlevy" userId="dd4b9a8537dbe9d0" providerId="LiveId" clId="{30364D28-6414-4ACB-95D8-80FC441B53C1}" dt="2025-03-29T16:44:39.920" v="185"/>
          <ac:graphicFrameMkLst>
            <pc:docMk/>
            <pc:sldMk cId="1529990629" sldId="354"/>
            <ac:graphicFrameMk id="2" creationId="{4366A3F6-0218-8AEB-5A73-41C6CBBD0505}"/>
          </ac:graphicFrameMkLst>
        </pc:graphicFrameChg>
        <pc:graphicFrameChg chg="del">
          <ac:chgData name="Bess Dunlevy" userId="dd4b9a8537dbe9d0" providerId="LiveId" clId="{30364D28-6414-4ACB-95D8-80FC441B53C1}" dt="2025-03-29T16:40:57.823" v="144" actId="478"/>
          <ac:graphicFrameMkLst>
            <pc:docMk/>
            <pc:sldMk cId="1529990629" sldId="354"/>
            <ac:graphicFrameMk id="4" creationId="{7E50277D-75DA-1C02-E656-1E49661C2070}"/>
          </ac:graphicFrameMkLst>
        </pc:graphicFrameChg>
        <pc:picChg chg="del">
          <ac:chgData name="Bess Dunlevy" userId="dd4b9a8537dbe9d0" providerId="LiveId" clId="{30364D28-6414-4ACB-95D8-80FC441B53C1}" dt="2025-03-29T16:40:56.908" v="143" actId="478"/>
          <ac:picMkLst>
            <pc:docMk/>
            <pc:sldMk cId="1529990629" sldId="354"/>
            <ac:picMk id="6" creationId="{9F7D86FC-6BB6-9971-C8AD-3743E3C7202A}"/>
          </ac:picMkLst>
        </pc:picChg>
      </pc:sldChg>
      <pc:sldChg chg="del">
        <pc:chgData name="Bess Dunlevy" userId="dd4b9a8537dbe9d0" providerId="LiveId" clId="{30364D28-6414-4ACB-95D8-80FC441B53C1}" dt="2025-03-29T16:44:09.779" v="181" actId="47"/>
        <pc:sldMkLst>
          <pc:docMk/>
          <pc:sldMk cId="278932858" sldId="373"/>
        </pc:sldMkLst>
      </pc:sldChg>
      <pc:sldChg chg="del">
        <pc:chgData name="Bess Dunlevy" userId="dd4b9a8537dbe9d0" providerId="LiveId" clId="{30364D28-6414-4ACB-95D8-80FC441B53C1}" dt="2025-03-29T16:44:09.779" v="181" actId="47"/>
        <pc:sldMkLst>
          <pc:docMk/>
          <pc:sldMk cId="3803010905" sldId="374"/>
        </pc:sldMkLst>
      </pc:sldChg>
      <pc:sldChg chg="del">
        <pc:chgData name="Bess Dunlevy" userId="dd4b9a8537dbe9d0" providerId="LiveId" clId="{30364D28-6414-4ACB-95D8-80FC441B53C1}" dt="2025-03-29T16:44:09.779" v="181" actId="47"/>
        <pc:sldMkLst>
          <pc:docMk/>
          <pc:sldMk cId="2246878716" sldId="375"/>
        </pc:sldMkLst>
      </pc:sldChg>
      <pc:sldChg chg="del">
        <pc:chgData name="Bess Dunlevy" userId="dd4b9a8537dbe9d0" providerId="LiveId" clId="{30364D28-6414-4ACB-95D8-80FC441B53C1}" dt="2025-03-29T16:44:09.779" v="181" actId="47"/>
        <pc:sldMkLst>
          <pc:docMk/>
          <pc:sldMk cId="3882282959" sldId="376"/>
        </pc:sldMkLst>
      </pc:sldChg>
      <pc:sldChg chg="addSp delSp modSp add mod">
        <pc:chgData name="Bess Dunlevy" userId="dd4b9a8537dbe9d0" providerId="LiveId" clId="{30364D28-6414-4ACB-95D8-80FC441B53C1}" dt="2025-03-29T16:44:43.864" v="186"/>
        <pc:sldMkLst>
          <pc:docMk/>
          <pc:sldMk cId="1410188742" sldId="377"/>
        </pc:sldMkLst>
        <pc:graphicFrameChg chg="del">
          <ac:chgData name="Bess Dunlevy" userId="dd4b9a8537dbe9d0" providerId="LiveId" clId="{30364D28-6414-4ACB-95D8-80FC441B53C1}" dt="2025-03-29T16:41:31.916" v="150" actId="478"/>
          <ac:graphicFrameMkLst>
            <pc:docMk/>
            <pc:sldMk cId="1410188742" sldId="377"/>
            <ac:graphicFrameMk id="2" creationId="{E23417E8-20E1-8B74-247F-105BD11C7052}"/>
          </ac:graphicFrameMkLst>
        </pc:graphicFrameChg>
        <pc:graphicFrameChg chg="add mod modGraphic">
          <ac:chgData name="Bess Dunlevy" userId="dd4b9a8537dbe9d0" providerId="LiveId" clId="{30364D28-6414-4ACB-95D8-80FC441B53C1}" dt="2025-03-29T16:44:43.864" v="186"/>
          <ac:graphicFrameMkLst>
            <pc:docMk/>
            <pc:sldMk cId="1410188742" sldId="377"/>
            <ac:graphicFrameMk id="3" creationId="{CC194A49-AFE7-2753-387C-A305DCAF8DD1}"/>
          </ac:graphicFrameMkLst>
        </pc:graphicFrameChg>
      </pc:sldChg>
      <pc:sldChg chg="addSp delSp modSp add mod">
        <pc:chgData name="Bess Dunlevy" userId="dd4b9a8537dbe9d0" providerId="LiveId" clId="{30364D28-6414-4ACB-95D8-80FC441B53C1}" dt="2025-03-29T16:48:12.651" v="198" actId="122"/>
        <pc:sldMkLst>
          <pc:docMk/>
          <pc:sldMk cId="3305243876" sldId="378"/>
        </pc:sldMkLst>
        <pc:graphicFrameChg chg="add mod modGraphic">
          <ac:chgData name="Bess Dunlevy" userId="dd4b9a8537dbe9d0" providerId="LiveId" clId="{30364D28-6414-4ACB-95D8-80FC441B53C1}" dt="2025-03-29T16:48:12.651" v="198" actId="122"/>
          <ac:graphicFrameMkLst>
            <pc:docMk/>
            <pc:sldMk cId="3305243876" sldId="378"/>
            <ac:graphicFrameMk id="2" creationId="{73AF6074-C1DC-AF82-62D7-1474B4E1F081}"/>
          </ac:graphicFrameMkLst>
        </pc:graphicFrameChg>
        <pc:graphicFrameChg chg="del">
          <ac:chgData name="Bess Dunlevy" userId="dd4b9a8537dbe9d0" providerId="LiveId" clId="{30364D28-6414-4ACB-95D8-80FC441B53C1}" dt="2025-03-29T16:42:20.618" v="159" actId="478"/>
          <ac:graphicFrameMkLst>
            <pc:docMk/>
            <pc:sldMk cId="3305243876" sldId="378"/>
            <ac:graphicFrameMk id="3" creationId="{EAAA9B48-8363-B92D-F494-DC7D9BE653B6}"/>
          </ac:graphicFrameMkLst>
        </pc:graphicFrameChg>
      </pc:sldChg>
      <pc:sldChg chg="addSp delSp modSp add mod">
        <pc:chgData name="Bess Dunlevy" userId="dd4b9a8537dbe9d0" providerId="LiveId" clId="{30364D28-6414-4ACB-95D8-80FC441B53C1}" dt="2025-03-29T16:45:16.039" v="197" actId="1076"/>
        <pc:sldMkLst>
          <pc:docMk/>
          <pc:sldMk cId="2792690742" sldId="379"/>
        </pc:sldMkLst>
        <pc:spChg chg="add mod">
          <ac:chgData name="Bess Dunlevy" userId="dd4b9a8537dbe9d0" providerId="LiveId" clId="{30364D28-6414-4ACB-95D8-80FC441B53C1}" dt="2025-03-29T16:44:07.645" v="180"/>
          <ac:spMkLst>
            <pc:docMk/>
            <pc:sldMk cId="2792690742" sldId="379"/>
            <ac:spMk id="5" creationId="{6E271AFD-D928-DBCF-F068-46624B2B0CDF}"/>
          </ac:spMkLst>
        </pc:spChg>
        <pc:graphicFrameChg chg="del">
          <ac:chgData name="Bess Dunlevy" userId="dd4b9a8537dbe9d0" providerId="LiveId" clId="{30364D28-6414-4ACB-95D8-80FC441B53C1}" dt="2025-03-29T16:43:18.337" v="169" actId="478"/>
          <ac:graphicFrameMkLst>
            <pc:docMk/>
            <pc:sldMk cId="2792690742" sldId="379"/>
            <ac:graphicFrameMk id="2" creationId="{001BCA48-2A0A-2018-3CAA-EECF38858329}"/>
          </ac:graphicFrameMkLst>
        </pc:graphicFrameChg>
        <pc:graphicFrameChg chg="add mod modGraphic">
          <ac:chgData name="Bess Dunlevy" userId="dd4b9a8537dbe9d0" providerId="LiveId" clId="{30364D28-6414-4ACB-95D8-80FC441B53C1}" dt="2025-03-29T16:45:08.151" v="194" actId="14734"/>
          <ac:graphicFrameMkLst>
            <pc:docMk/>
            <pc:sldMk cId="2792690742" sldId="379"/>
            <ac:graphicFrameMk id="3" creationId="{96FB6A3D-F189-E1C3-C3BD-DB2B293266D4}"/>
          </ac:graphicFrameMkLst>
        </pc:graphicFrameChg>
        <pc:graphicFrameChg chg="add mod modGraphic">
          <ac:chgData name="Bess Dunlevy" userId="dd4b9a8537dbe9d0" providerId="LiveId" clId="{30364D28-6414-4ACB-95D8-80FC441B53C1}" dt="2025-03-29T16:45:16.039" v="197" actId="1076"/>
          <ac:graphicFrameMkLst>
            <pc:docMk/>
            <pc:sldMk cId="2792690742" sldId="379"/>
            <ac:graphicFrameMk id="4" creationId="{07C9C242-9C5F-5DA0-065B-A5D8A10C961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E27571-D808-4FBB-8C0A-C0081B300BBE}" type="datetimeFigureOut">
              <a:rPr lang="en-US" smtClean="0"/>
              <a:t>7/17/2025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pt-br"/>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rtlCol="0"/>
          <a:lstStyle/>
          <a:p>
            <a:pPr rtl="0"/>
            <a:r>
              <a:rPr lang="pt-br"/>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rtlCol="0"/>
          <a:lstStyle/>
          <a:p>
            <a:pPr rtl="0"/>
            <a:r>
              <a:rPr lang="pt-br"/>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rtlCol="0" anchor="b"/>
          <a:lstStyle>
            <a:lvl1pPr>
              <a:defRPr sz="6000"/>
            </a:lvl1pPr>
          </a:lstStyle>
          <a:p>
            <a:pPr rtl="0"/>
            <a:r>
              <a:rPr lang="pt-br"/>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pt-br"/>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rtlCol="0"/>
          <a:lstStyle/>
          <a:p>
            <a:pPr rtl="0"/>
            <a:r>
              <a:rPr lang="pt-br"/>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rtlCol="0"/>
          <a:lstStyle/>
          <a:p>
            <a:pPr rtl="0"/>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rtlCol="0"/>
          <a:lstStyle/>
          <a:p>
            <a:pPr rtl="0"/>
            <a:r>
              <a:rPr lang="pt-br"/>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rtlCol="0"/>
          <a:lstStyle/>
          <a:p>
            <a:pPr rtl="0"/>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0BD2D15-A86C-E327-F762-ED42CD2D95E5}"/>
              </a:ext>
            </a:extLst>
          </p:cNvPr>
          <p:cNvSpPr/>
          <p:nvPr/>
        </p:nvSpPr>
        <p:spPr>
          <a:xfrm>
            <a:off x="396240" y="942629"/>
            <a:ext cx="11358880" cy="5732491"/>
          </a:xfrm>
          <a:prstGeom prst="rect">
            <a:avLst/>
          </a:prstGeom>
          <a:solidFill>
            <a:schemeClr val="tx2">
              <a:lumMod val="50000"/>
              <a:lumOff val="5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259841" y="236530"/>
            <a:ext cx="10829930"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Exemplo de modelo de planejamento de workshop</a:t>
            </a:r>
          </a:p>
        </p:txBody>
      </p:sp>
      <p:sp>
        <p:nvSpPr>
          <p:cNvPr id="4" name="TextBox 3">
            <a:extLst>
              <a:ext uri="{FF2B5EF4-FFF2-40B4-BE49-F238E27FC236}">
                <a16:creationId xmlns:a16="http://schemas.microsoft.com/office/drawing/2014/main" id="{CC3F258E-2DE4-06AD-9222-A22055D0EEE2}"/>
              </a:ext>
            </a:extLst>
          </p:cNvPr>
          <p:cNvSpPr txBox="1"/>
          <p:nvPr/>
        </p:nvSpPr>
        <p:spPr>
          <a:xfrm>
            <a:off x="721360" y="1778000"/>
            <a:ext cx="10861040" cy="5078313"/>
          </a:xfrm>
          <a:prstGeom prst="rect">
            <a:avLst/>
          </a:prstGeom>
          <a:noFill/>
        </p:spPr>
        <p:txBody>
          <a:bodyPr wrap="square" numCol="2" rtlCol="0">
            <a:spAutoFit/>
          </a:bodyPr>
          <a:lstStyle/>
          <a:p>
            <a:pPr rtl="0"/>
            <a:r>
              <a:rPr lang="pt-br" b="1" dirty="0">
                <a:solidFill>
                  <a:schemeClr val="bg1"/>
                </a:solidFill>
                <a:latin typeface="Century Gothic" panose="020B0502020202020204" pitchFamily="34" charset="0"/>
              </a:rPr>
              <a:t>Data e hora</a:t>
            </a:r>
          </a:p>
          <a:p>
            <a:pPr rtl="0"/>
            <a:r>
              <a:rPr lang="pt-br" dirty="0">
                <a:solidFill>
                  <a:schemeClr val="bg1"/>
                </a:solidFill>
                <a:latin typeface="Century Gothic" panose="020B0502020202020204" pitchFamily="34" charset="0"/>
              </a:rPr>
              <a:t>DD/MM/AA</a:t>
            </a:r>
          </a:p>
          <a:p>
            <a:pPr rtl="0"/>
            <a:endParaRPr lang="en-US" b="1"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Duração</a:t>
            </a:r>
          </a:p>
          <a:p>
            <a:pPr rtl="0"/>
            <a:r>
              <a:rPr lang="pt-br" dirty="0">
                <a:solidFill>
                  <a:schemeClr val="bg1"/>
                </a:solidFill>
                <a:latin typeface="Century Gothic" panose="020B0502020202020204" pitchFamily="34" charset="0"/>
              </a:rPr>
              <a:t>3 horas	</a:t>
            </a:r>
          </a:p>
          <a:p>
            <a:pPr rtl="0"/>
            <a:endParaRPr lang="en-US"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Facilitadores</a:t>
            </a:r>
          </a:p>
          <a:p>
            <a:pPr rtl="0"/>
            <a:r>
              <a:rPr lang="pt-br" dirty="0">
                <a:solidFill>
                  <a:schemeClr val="bg1"/>
                </a:solidFill>
                <a:latin typeface="Century Gothic" panose="020B0502020202020204" pitchFamily="34" charset="0"/>
              </a:rPr>
              <a:t>Romy Bailey, Analista de dados Analista de dados</a:t>
            </a:r>
          </a:p>
          <a:p>
            <a:pPr rtl="0"/>
            <a:endParaRPr lang="en-US"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Público-alvo</a:t>
            </a:r>
          </a:p>
          <a:p>
            <a:pPr rtl="0"/>
            <a:r>
              <a:rPr lang="pt-br" dirty="0">
                <a:solidFill>
                  <a:schemeClr val="bg1"/>
                </a:solidFill>
                <a:latin typeface="Century Gothic" panose="020B0502020202020204" pitchFamily="34" charset="0"/>
              </a:rPr>
              <a:t>Gerentes de nível médio e líderes de equipe</a:t>
            </a:r>
          </a:p>
          <a:p>
            <a:pPr rtl="0"/>
            <a:r>
              <a:rPr lang="pt-br" dirty="0">
                <a:solidFill>
                  <a:schemeClr val="bg1"/>
                </a:solidFill>
                <a:latin typeface="Century Gothic" panose="020B0502020202020204" pitchFamily="34" charset="0"/>
              </a:rPr>
              <a:t>	</a:t>
            </a:r>
          </a:p>
          <a:p>
            <a:pPr rtl="0"/>
            <a:r>
              <a:rPr lang="pt-br" b="1" dirty="0">
                <a:solidFill>
                  <a:schemeClr val="bg1"/>
                </a:solidFill>
                <a:latin typeface="Century Gothic" panose="020B0502020202020204" pitchFamily="34" charset="0"/>
              </a:rPr>
              <a:t>Localização</a:t>
            </a:r>
          </a:p>
          <a:p>
            <a:pPr rtl="0"/>
            <a:r>
              <a:rPr lang="pt-br" dirty="0">
                <a:solidFill>
                  <a:schemeClr val="bg1"/>
                </a:solidFill>
                <a:latin typeface="Century Gothic" panose="020B0502020202020204" pitchFamily="34" charset="0"/>
              </a:rPr>
              <a:t>Sala de Conferências A, Sede	</a:t>
            </a:r>
          </a:p>
          <a:p>
            <a:pPr rtl="0"/>
            <a:endParaRPr lang="en-US" dirty="0">
              <a:solidFill>
                <a:schemeClr val="bg1"/>
              </a:solidFill>
              <a:latin typeface="Century Gothic" panose="020B0502020202020204" pitchFamily="34" charset="0"/>
            </a:endParaRPr>
          </a:p>
          <a:p>
            <a:pPr rtl="0"/>
            <a:endParaRPr lang="en-US" dirty="0">
              <a:solidFill>
                <a:schemeClr val="bg1"/>
              </a:solidFill>
              <a:latin typeface="Century Gothic" panose="020B0502020202020204" pitchFamily="34" charset="0"/>
            </a:endParaRPr>
          </a:p>
          <a:p>
            <a:pPr rtl="0"/>
            <a:endParaRPr lang="en-US" dirty="0">
              <a:solidFill>
                <a:schemeClr val="bg1"/>
              </a:solidFill>
              <a:latin typeface="Century Gothic" panose="020B0502020202020204" pitchFamily="34" charset="0"/>
            </a:endParaRPr>
          </a:p>
          <a:p>
            <a:pPr rtl="0"/>
            <a:r>
              <a:rPr lang="pt-br" dirty="0">
                <a:solidFill>
                  <a:schemeClr val="bg1"/>
                </a:solidFill>
                <a:latin typeface="Century Gothic" panose="020B0502020202020204" pitchFamily="34" charset="0"/>
              </a:rPr>
              <a:t>		</a:t>
            </a:r>
          </a:p>
          <a:p>
            <a:pPr rtl="0"/>
            <a:r>
              <a:rPr lang="pt-br" b="1" dirty="0">
                <a:solidFill>
                  <a:schemeClr val="bg1"/>
                </a:solidFill>
                <a:latin typeface="Century Gothic" panose="020B0502020202020204" pitchFamily="34" charset="0"/>
              </a:rPr>
              <a:t>Tema/tópico do workshop</a:t>
            </a:r>
          </a:p>
          <a:p>
            <a:pPr rtl="0"/>
            <a:r>
              <a:rPr lang="pt-br" dirty="0">
                <a:solidFill>
                  <a:schemeClr val="bg1"/>
                </a:solidFill>
                <a:latin typeface="Century Gothic" panose="020B0502020202020204" pitchFamily="34" charset="0"/>
              </a:rPr>
              <a:t>Uso da análise de dados para aprimorar a tomada de decisões	</a:t>
            </a:r>
          </a:p>
          <a:p>
            <a:pPr rtl="0"/>
            <a:endParaRPr lang="en-US" dirty="0">
              <a:solidFill>
                <a:schemeClr val="bg1"/>
              </a:solidFill>
              <a:latin typeface="Century Gothic" panose="020B0502020202020204" pitchFamily="34" charset="0"/>
            </a:endParaRPr>
          </a:p>
          <a:p>
            <a:pPr rtl="0"/>
            <a:r>
              <a:rPr lang="pt-br" b="1" dirty="0">
                <a:solidFill>
                  <a:schemeClr val="bg1"/>
                </a:solidFill>
                <a:latin typeface="Century Gothic" panose="020B0502020202020204" pitchFamily="34" charset="0"/>
              </a:rPr>
              <a:t>Objetivos de aprendizagem</a:t>
            </a:r>
          </a:p>
          <a:p>
            <a:pPr rtl="0"/>
            <a:r>
              <a:rPr lang="pt-br" dirty="0">
                <a:solidFill>
                  <a:schemeClr val="bg1"/>
                </a:solidFill>
                <a:latin typeface="Century Gothic" panose="020B0502020202020204" pitchFamily="34" charset="0"/>
              </a:rPr>
              <a:t>Melhorar análise do trabalho para gerentes de nível médio e líderes de equipe	</a:t>
            </a:r>
          </a:p>
          <a:p>
            <a:pPr rtl="0"/>
            <a:r>
              <a:rPr lang="pt-br" dirty="0">
                <a:solidFill>
                  <a:schemeClr val="bg1"/>
                </a:solidFill>
                <a:latin typeface="Century Gothic" panose="020B0502020202020204" pitchFamily="34" charset="0"/>
              </a:rPr>
              <a:t>		</a:t>
            </a:r>
          </a:p>
          <a:p>
            <a:pPr rtl="0"/>
            <a:r>
              <a:rPr lang="pt-br" b="1" dirty="0">
                <a:solidFill>
                  <a:schemeClr val="bg1"/>
                </a:solidFill>
                <a:latin typeface="Century Gothic" panose="020B0502020202020204" pitchFamily="34" charset="0"/>
              </a:rPr>
              <a:t>Preparação pré-workshop</a:t>
            </a:r>
          </a:p>
          <a:p>
            <a:pPr rtl="0"/>
            <a:r>
              <a:rPr lang="pt-br" dirty="0">
                <a:solidFill>
                  <a:schemeClr val="bg1"/>
                </a:solidFill>
                <a:latin typeface="Century Gothic" panose="020B0502020202020204" pitchFamily="34" charset="0"/>
              </a:rPr>
              <a:t>Os participantes devem concluir uma breve pré-avaliação e revisar um estudo de caso fornecido.</a:t>
            </a:r>
            <a:endParaRPr lang="en-US" dirty="0"/>
          </a:p>
        </p:txBody>
      </p:sp>
      <p:sp>
        <p:nvSpPr>
          <p:cNvPr id="8" name="TextBox 7">
            <a:extLst>
              <a:ext uri="{FF2B5EF4-FFF2-40B4-BE49-F238E27FC236}">
                <a16:creationId xmlns:a16="http://schemas.microsoft.com/office/drawing/2014/main" id="{F48CD14E-C374-F131-89E8-7211517C2E80}"/>
              </a:ext>
            </a:extLst>
          </p:cNvPr>
          <p:cNvSpPr txBox="1"/>
          <p:nvPr/>
        </p:nvSpPr>
        <p:spPr>
          <a:xfrm>
            <a:off x="650240" y="1158241"/>
            <a:ext cx="10861040" cy="430887"/>
          </a:xfrm>
          <a:prstGeom prst="rect">
            <a:avLst/>
          </a:prstGeom>
          <a:noFill/>
        </p:spPr>
        <p:txBody>
          <a:bodyPr wrap="square" rtlCol="0">
            <a:spAutoFit/>
          </a:bodyPr>
          <a:lstStyle/>
          <a:p>
            <a:pPr algn="ctr" rtl="0"/>
            <a:r>
              <a:rPr lang="pt-br" sz="2200" dirty="0">
                <a:solidFill>
                  <a:schemeClr val="bg1"/>
                </a:solidFill>
                <a:latin typeface="Century Gothic" panose="020B0502020202020204" pitchFamily="34" charset="0"/>
              </a:rPr>
              <a:t>Título do workshop: tomada de decisão baseada em dados para gerentes</a:t>
            </a:r>
          </a:p>
        </p:txBody>
      </p:sp>
      <p:sp>
        <p:nvSpPr>
          <p:cNvPr id="2" name="TextBox 1">
            <a:extLst>
              <a:ext uri="{FF2B5EF4-FFF2-40B4-BE49-F238E27FC236}">
                <a16:creationId xmlns:a16="http://schemas.microsoft.com/office/drawing/2014/main" id="{DFA2E69C-007C-C22A-54C8-2C0D1A788FBB}"/>
              </a:ext>
            </a:extLst>
          </p:cNvPr>
          <p:cNvSpPr txBox="1"/>
          <p:nvPr/>
        </p:nvSpPr>
        <p:spPr>
          <a:xfrm>
            <a:off x="3339752" y="6605531"/>
            <a:ext cx="60977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pt-br" sz="1200" b="0" i="1" u="none" strike="noStrike">
                <a:solidFill>
                  <a:srgbClr val="001033"/>
                </a:solidFill>
                <a:effectLst/>
                <a:latin typeface="Century Gothic" panose="020B0502020202020204" pitchFamily="34" charset="0"/>
              </a:rPr>
              <a:t>Fornecido pela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66A3F6-0218-8AEB-5A73-41C6CBBD0505}"/>
              </a:ext>
            </a:extLst>
          </p:cNvPr>
          <p:cNvGraphicFramePr>
            <a:graphicFrameLocks noGrp="1"/>
          </p:cNvGraphicFramePr>
          <p:nvPr>
            <p:extLst>
              <p:ext uri="{D42A27DB-BD31-4B8C-83A1-F6EECF244321}">
                <p14:modId xmlns:p14="http://schemas.microsoft.com/office/powerpoint/2010/main" val="2758898828"/>
              </p:ext>
            </p:extLst>
          </p:nvPr>
        </p:nvGraphicFramePr>
        <p:xfrm>
          <a:off x="142241" y="108512"/>
          <a:ext cx="11907518" cy="6565234"/>
        </p:xfrm>
        <a:graphic>
          <a:graphicData uri="http://schemas.openxmlformats.org/drawingml/2006/table">
            <a:tbl>
              <a:tblPr/>
              <a:tblGrid>
                <a:gridCol w="2552646">
                  <a:extLst>
                    <a:ext uri="{9D8B030D-6E8A-4147-A177-3AD203B41FA5}">
                      <a16:colId xmlns:a16="http://schemas.microsoft.com/office/drawing/2014/main" val="1647722820"/>
                    </a:ext>
                  </a:extLst>
                </a:gridCol>
                <a:gridCol w="2338718">
                  <a:extLst>
                    <a:ext uri="{9D8B030D-6E8A-4147-A177-3AD203B41FA5}">
                      <a16:colId xmlns:a16="http://schemas.microsoft.com/office/drawing/2014/main" val="1644276655"/>
                    </a:ext>
                  </a:extLst>
                </a:gridCol>
                <a:gridCol w="2338718">
                  <a:extLst>
                    <a:ext uri="{9D8B030D-6E8A-4147-A177-3AD203B41FA5}">
                      <a16:colId xmlns:a16="http://schemas.microsoft.com/office/drawing/2014/main" val="700814926"/>
                    </a:ext>
                  </a:extLst>
                </a:gridCol>
                <a:gridCol w="2338718">
                  <a:extLst>
                    <a:ext uri="{9D8B030D-6E8A-4147-A177-3AD203B41FA5}">
                      <a16:colId xmlns:a16="http://schemas.microsoft.com/office/drawing/2014/main" val="4175213925"/>
                    </a:ext>
                  </a:extLst>
                </a:gridCol>
                <a:gridCol w="2338718">
                  <a:extLst>
                    <a:ext uri="{9D8B030D-6E8A-4147-A177-3AD203B41FA5}">
                      <a16:colId xmlns:a16="http://schemas.microsoft.com/office/drawing/2014/main" val="982854313"/>
                    </a:ext>
                  </a:extLst>
                </a:gridCol>
              </a:tblGrid>
              <a:tr h="914400">
                <a:tc gridSpan="5">
                  <a:txBody>
                    <a:bodyPr/>
                    <a:lstStyle/>
                    <a:p>
                      <a:pPr algn="l" rtl="0" fontAlgn="ctr"/>
                      <a:r>
                        <a:rPr lang="pt-br" sz="2100" b="1" i="0" u="none" strike="noStrike">
                          <a:solidFill>
                            <a:srgbClr val="FFFFFF"/>
                          </a:solidFill>
                          <a:effectLst/>
                          <a:latin typeface="Century Gothic" panose="020B0502020202020204" pitchFamily="34" charset="0"/>
                        </a:rPr>
                        <a:t>Agenda do workshop</a:t>
                      </a:r>
                    </a:p>
                  </a:txBody>
                  <a:tcPr marL="80558" marR="8951" marT="8951"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2770453423"/>
                  </a:ext>
                </a:extLst>
              </a:tr>
              <a:tr h="640080">
                <a:tc>
                  <a:txBody>
                    <a:bodyPr/>
                    <a:lstStyle/>
                    <a:p>
                      <a:pPr algn="ctr" rtl="0" fontAlgn="ctr"/>
                      <a:r>
                        <a:rPr lang="pt-br" sz="1400" b="0" i="0" u="none" strike="noStrike">
                          <a:solidFill>
                            <a:srgbClr val="595959"/>
                          </a:solidFill>
                          <a:effectLst/>
                          <a:latin typeface="Century Gothic" panose="020B0502020202020204" pitchFamily="34" charset="0"/>
                        </a:rPr>
                        <a:t>Hora</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Atividade/sessão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400" b="0" i="0" u="none" strike="noStrike" dirty="0">
                          <a:solidFill>
                            <a:srgbClr val="595959"/>
                          </a:solidFill>
                          <a:effectLst/>
                          <a:latin typeface="Century Gothic" panose="020B0502020202020204" pitchFamily="34" charset="0"/>
                        </a:rPr>
                        <a:t>Facilitador(a)/</a:t>
                      </a:r>
                      <a:br>
                        <a:rPr lang="pt-br" sz="1400" b="0" i="0" u="none" strike="noStrike" dirty="0">
                          <a:solidFill>
                            <a:srgbClr val="595959"/>
                          </a:solidFill>
                          <a:effectLst/>
                          <a:latin typeface="Century Gothic" panose="020B0502020202020204" pitchFamily="34" charset="0"/>
                        </a:rPr>
                      </a:br>
                      <a:r>
                        <a:rPr lang="pt-br" sz="1400" b="0" i="0" u="none" strike="noStrike" dirty="0">
                          <a:solidFill>
                            <a:srgbClr val="595959"/>
                          </a:solidFill>
                          <a:effectLst/>
                          <a:latin typeface="Century Gothic" panose="020B0502020202020204" pitchFamily="34" charset="0"/>
                        </a:rPr>
                        <a:t>palestrante</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Objetivo de aprendizagem</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Materiais necessários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1576905176"/>
                  </a:ext>
                </a:extLst>
              </a:tr>
              <a:tr h="715822">
                <a:tc>
                  <a:txBody>
                    <a:bodyPr/>
                    <a:lstStyle/>
                    <a:p>
                      <a:pPr algn="ctr" rtl="0" fontAlgn="ctr"/>
                      <a:r>
                        <a:rPr lang="pt-br" sz="1200" b="0" i="0" u="none" strike="noStrike" dirty="0">
                          <a:solidFill>
                            <a:srgbClr val="595959"/>
                          </a:solidFill>
                          <a:effectLst/>
                          <a:latin typeface="Century Gothic" panose="020B0502020202020204" pitchFamily="34" charset="0"/>
                        </a:rPr>
                        <a:t>9h00–9h15</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Boas-vindas e quebra-gelo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Criar condições para um ambiente de aprendizagem colaborativa</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Etiquetas com o nome, slides de boas-vindas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3373280"/>
                  </a:ext>
                </a:extLst>
              </a:tr>
              <a:tr h="715822">
                <a:tc>
                  <a:txBody>
                    <a:bodyPr/>
                    <a:lstStyle/>
                    <a:p>
                      <a:pPr algn="ctr" rtl="0" fontAlgn="ctr"/>
                      <a:r>
                        <a:rPr lang="pt-br" sz="1200" b="0" i="0" u="none" strike="noStrike">
                          <a:solidFill>
                            <a:srgbClr val="595959"/>
                          </a:solidFill>
                          <a:effectLst/>
                          <a:latin typeface="Century Gothic" panose="020B0502020202020204" pitchFamily="34" charset="0"/>
                        </a:rPr>
                        <a:t>9h15–9h45</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Introdução à tomada de decisão baseada em dados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Entender a função dos dados nos negócios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Slides da apresentação, folhetos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6368408"/>
                  </a:ext>
                </a:extLst>
              </a:tr>
              <a:tr h="715822">
                <a:tc>
                  <a:txBody>
                    <a:bodyPr/>
                    <a:lstStyle/>
                    <a:p>
                      <a:pPr algn="ctr" rtl="0" fontAlgn="ctr"/>
                      <a:r>
                        <a:rPr lang="pt-br" sz="1200" b="0" i="0" u="none" strike="noStrike">
                          <a:solidFill>
                            <a:srgbClr val="595959"/>
                          </a:solidFill>
                          <a:effectLst/>
                          <a:latin typeface="Century Gothic" panose="020B0502020202020204" pitchFamily="34" charset="0"/>
                        </a:rPr>
                        <a:t>9h45–10h30</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Exercício prático de análise de dados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dirty="0">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Aplicar técnicas básicas de análise usando um conjunto de dados de amostra</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Laptops, um conjunto de dados de amostra</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0806264"/>
                  </a:ext>
                </a:extLst>
              </a:tr>
              <a:tr h="715822">
                <a:tc>
                  <a:txBody>
                    <a:bodyPr/>
                    <a:lstStyle/>
                    <a:p>
                      <a:pPr algn="ctr" rtl="0" fontAlgn="ctr"/>
                      <a:r>
                        <a:rPr lang="pt-br" sz="1200" b="0" i="0" u="none" strike="noStrike">
                          <a:solidFill>
                            <a:srgbClr val="595959"/>
                          </a:solidFill>
                          <a:effectLst/>
                          <a:latin typeface="Century Gothic" panose="020B0502020202020204" pitchFamily="34" charset="0"/>
                        </a:rPr>
                        <a:t>10h30–10h45</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Intervalo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endParaRPr lang="en-US" sz="1200" b="0" i="0" u="none" strike="noStrike" dirty="0">
                        <a:solidFill>
                          <a:srgbClr val="595959"/>
                        </a:solidFill>
                        <a:effectLst/>
                        <a:latin typeface="Century Gothic" panose="020B0502020202020204" pitchFamily="34" charset="0"/>
                      </a:endParaRP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endParaRPr lang="en-US" sz="1200" b="0" i="0" u="none" strike="noStrike" dirty="0">
                        <a:solidFill>
                          <a:srgbClr val="595959"/>
                        </a:solidFill>
                        <a:effectLst/>
                        <a:latin typeface="Century Gothic" panose="020B0502020202020204" pitchFamily="34" charset="0"/>
                      </a:endParaRP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Lanches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2589428"/>
                  </a:ext>
                </a:extLst>
              </a:tr>
              <a:tr h="715822">
                <a:tc>
                  <a:txBody>
                    <a:bodyPr/>
                    <a:lstStyle/>
                    <a:p>
                      <a:pPr algn="ctr" rtl="0" fontAlgn="ctr"/>
                      <a:r>
                        <a:rPr lang="pt-br" sz="1200" b="0" i="0" u="none" strike="noStrike">
                          <a:solidFill>
                            <a:srgbClr val="595959"/>
                          </a:solidFill>
                          <a:effectLst/>
                          <a:latin typeface="Century Gothic" panose="020B0502020202020204" pitchFamily="34" charset="0"/>
                        </a:rPr>
                        <a:t>10h45–11h15</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Discussão de estudo de caso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Interpretar dados para tomar decisões estratégicas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Materiais de estudo de caso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0227929"/>
                  </a:ext>
                </a:extLst>
              </a:tr>
              <a:tr h="715822">
                <a:tc>
                  <a:txBody>
                    <a:bodyPr/>
                    <a:lstStyle/>
                    <a:p>
                      <a:pPr algn="ctr" rtl="0" fontAlgn="ctr"/>
                      <a:r>
                        <a:rPr lang="pt-br" sz="1200" b="0" i="0" u="none" strike="noStrike">
                          <a:solidFill>
                            <a:srgbClr val="595959"/>
                          </a:solidFill>
                          <a:effectLst/>
                          <a:latin typeface="Century Gothic" panose="020B0502020202020204" pitchFamily="34" charset="0"/>
                        </a:rPr>
                        <a:t>11h15–11h45</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Atividade em grupo: simulação de tomada de decisão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Praticar tomada de decisões baseadas em dados em cenários reais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Planilhas de cenário</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30206513"/>
                  </a:ext>
                </a:extLst>
              </a:tr>
              <a:tr h="715822">
                <a:tc>
                  <a:txBody>
                    <a:bodyPr/>
                    <a:lstStyle/>
                    <a:p>
                      <a:pPr algn="ctr" rtl="0" fontAlgn="ctr"/>
                      <a:r>
                        <a:rPr lang="pt-br" sz="1200" b="0" i="0" u="none" strike="noStrike">
                          <a:solidFill>
                            <a:srgbClr val="595959"/>
                          </a:solidFill>
                          <a:effectLst/>
                          <a:latin typeface="Century Gothic" panose="020B0502020202020204" pitchFamily="34" charset="0"/>
                        </a:rPr>
                        <a:t>11h45–12h00</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Perguntas e respostas e observações finais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Romy Bailey</a:t>
                      </a:r>
                    </a:p>
                  </a:txBody>
                  <a:tcPr marL="8951"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Recapitular as principais conclusões e discutir as próximas etapas</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Formulários de feedback</a:t>
                      </a:r>
                    </a:p>
                  </a:txBody>
                  <a:tcPr marL="80558" marR="8951" marT="895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70312876"/>
                  </a:ext>
                </a:extLst>
              </a:tr>
            </a:tbl>
          </a:graphicData>
        </a:graphic>
      </p:graphicFrame>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48B2-0DEB-D62B-8087-6A36F18CFD5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C194A49-AFE7-2753-387C-A305DCAF8DD1}"/>
              </a:ext>
            </a:extLst>
          </p:cNvPr>
          <p:cNvGraphicFramePr>
            <a:graphicFrameLocks noGrp="1"/>
          </p:cNvGraphicFramePr>
          <p:nvPr>
            <p:extLst>
              <p:ext uri="{D42A27DB-BD31-4B8C-83A1-F6EECF244321}">
                <p14:modId xmlns:p14="http://schemas.microsoft.com/office/powerpoint/2010/main" val="980117750"/>
              </p:ext>
            </p:extLst>
          </p:nvPr>
        </p:nvGraphicFramePr>
        <p:xfrm>
          <a:off x="162561" y="203201"/>
          <a:ext cx="11887199" cy="5793336"/>
        </p:xfrm>
        <a:graphic>
          <a:graphicData uri="http://schemas.openxmlformats.org/drawingml/2006/table">
            <a:tbl>
              <a:tblPr/>
              <a:tblGrid>
                <a:gridCol w="2548291">
                  <a:extLst>
                    <a:ext uri="{9D8B030D-6E8A-4147-A177-3AD203B41FA5}">
                      <a16:colId xmlns:a16="http://schemas.microsoft.com/office/drawing/2014/main" val="229648201"/>
                    </a:ext>
                  </a:extLst>
                </a:gridCol>
                <a:gridCol w="3741223">
                  <a:extLst>
                    <a:ext uri="{9D8B030D-6E8A-4147-A177-3AD203B41FA5}">
                      <a16:colId xmlns:a16="http://schemas.microsoft.com/office/drawing/2014/main" val="4235106125"/>
                    </a:ext>
                  </a:extLst>
                </a:gridCol>
                <a:gridCol w="3262958">
                  <a:extLst>
                    <a:ext uri="{9D8B030D-6E8A-4147-A177-3AD203B41FA5}">
                      <a16:colId xmlns:a16="http://schemas.microsoft.com/office/drawing/2014/main" val="320611841"/>
                    </a:ext>
                  </a:extLst>
                </a:gridCol>
                <a:gridCol w="2334727">
                  <a:extLst>
                    <a:ext uri="{9D8B030D-6E8A-4147-A177-3AD203B41FA5}">
                      <a16:colId xmlns:a16="http://schemas.microsoft.com/office/drawing/2014/main" val="357294707"/>
                    </a:ext>
                  </a:extLst>
                </a:gridCol>
              </a:tblGrid>
              <a:tr h="914400">
                <a:tc gridSpan="4">
                  <a:txBody>
                    <a:bodyPr/>
                    <a:lstStyle/>
                    <a:p>
                      <a:pPr algn="l" rtl="0" fontAlgn="ctr"/>
                      <a:r>
                        <a:rPr lang="pt-br" sz="2200" b="1" i="0" u="none" strike="noStrike">
                          <a:solidFill>
                            <a:srgbClr val="FFFFFF"/>
                          </a:solidFill>
                          <a:effectLst/>
                          <a:latin typeface="Century Gothic" panose="020B0502020202020204" pitchFamily="34" charset="0"/>
                        </a:rPr>
                        <a:t>Plano de engajamento</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920209336"/>
                  </a:ext>
                </a:extLst>
              </a:tr>
              <a:tr h="640080">
                <a:tc>
                  <a:txBody>
                    <a:bodyPr/>
                    <a:lstStyle/>
                    <a:p>
                      <a:pPr algn="l" rtl="0" fontAlgn="ctr"/>
                      <a:r>
                        <a:rPr lang="pt-br" sz="1400" b="0" i="0" u="none" strike="noStrike">
                          <a:solidFill>
                            <a:srgbClr val="595959"/>
                          </a:solidFill>
                          <a:effectLst/>
                          <a:latin typeface="Century Gothic" panose="020B0502020202020204" pitchFamily="34" charset="0"/>
                        </a:rPr>
                        <a:t>Estratégia de engajamento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Descrição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Responsabilidade de facilitadores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Resultado esperado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084526308"/>
                  </a:ext>
                </a:extLst>
              </a:tr>
              <a:tr h="1059714">
                <a:tc>
                  <a:txBody>
                    <a:bodyPr/>
                    <a:lstStyle/>
                    <a:p>
                      <a:pPr algn="l" rtl="0" fontAlgn="ctr"/>
                      <a:r>
                        <a:rPr lang="pt-br" sz="1200" b="0" i="0" u="none" strike="noStrike" dirty="0">
                          <a:solidFill>
                            <a:srgbClr val="595959"/>
                          </a:solidFill>
                          <a:effectLst/>
                          <a:latin typeface="Century Gothic" panose="020B0502020202020204" pitchFamily="34" charset="0"/>
                        </a:rPr>
                        <a:t>Atividade de quebra-gelo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Apresentações interativas com questionário rápido relacionado aos dados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Orientar discussão e criar uma atmosfera confortável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Aumentar participação e engajamento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4496395"/>
                  </a:ext>
                </a:extLst>
              </a:tr>
              <a:tr h="1059714">
                <a:tc>
                  <a:txBody>
                    <a:bodyPr/>
                    <a:lstStyle/>
                    <a:p>
                      <a:pPr algn="l" rtl="0" fontAlgn="ctr"/>
                      <a:r>
                        <a:rPr lang="pt-br" sz="1200" b="0" i="0" u="none" strike="noStrike">
                          <a:solidFill>
                            <a:srgbClr val="595959"/>
                          </a:solidFill>
                          <a:effectLst/>
                          <a:latin typeface="Century Gothic" panose="020B0502020202020204" pitchFamily="34" charset="0"/>
                        </a:rPr>
                        <a:t>Exercício prático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Os participantes analisam um conjunto de dados para gerar insights.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Fornecer orientação e responder às perguntas técnicas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Reforçar a aprendizagem </a:t>
                      </a:r>
                      <a:br>
                        <a:rPr lang="pt-br" sz="1200" b="0" i="0" u="none" strike="noStrike" dirty="0">
                          <a:solidFill>
                            <a:srgbClr val="595959"/>
                          </a:solidFill>
                          <a:effectLst/>
                          <a:latin typeface="Century Gothic" panose="020B0502020202020204" pitchFamily="34" charset="0"/>
                        </a:rPr>
                      </a:br>
                      <a:r>
                        <a:rPr lang="pt-br" sz="1200" b="0" i="0" u="none" strike="noStrike" dirty="0">
                          <a:solidFill>
                            <a:srgbClr val="595959"/>
                          </a:solidFill>
                          <a:effectLst/>
                          <a:latin typeface="Century Gothic" panose="020B0502020202020204" pitchFamily="34" charset="0"/>
                        </a:rPr>
                        <a:t>por meio da aplicação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0583070"/>
                  </a:ext>
                </a:extLst>
              </a:tr>
              <a:tr h="1059714">
                <a:tc>
                  <a:txBody>
                    <a:bodyPr/>
                    <a:lstStyle/>
                    <a:p>
                      <a:pPr algn="l" rtl="0" fontAlgn="ctr"/>
                      <a:r>
                        <a:rPr lang="pt-br" sz="1200" b="0" i="0" u="none" strike="noStrike">
                          <a:solidFill>
                            <a:srgbClr val="595959"/>
                          </a:solidFill>
                          <a:effectLst/>
                          <a:latin typeface="Century Gothic" panose="020B0502020202020204" pitchFamily="34" charset="0"/>
                        </a:rPr>
                        <a:t>Discussão de estudo de caso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Revisar um cenário do mundo real e extrair insights de dados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Facilitar discussão e incentivar diversas perspectivas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Melhorar pensamento crítico e habilidades de resolução de problemas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01169628"/>
                  </a:ext>
                </a:extLst>
              </a:tr>
              <a:tr h="1059714">
                <a:tc>
                  <a:txBody>
                    <a:bodyPr/>
                    <a:lstStyle/>
                    <a:p>
                      <a:pPr algn="l" rtl="0" fontAlgn="ctr"/>
                      <a:r>
                        <a:rPr lang="pt-br" sz="1200" b="0" i="0" u="none" strike="noStrike">
                          <a:solidFill>
                            <a:srgbClr val="595959"/>
                          </a:solidFill>
                          <a:effectLst/>
                          <a:latin typeface="Century Gothic" panose="020B0502020202020204" pitchFamily="34" charset="0"/>
                        </a:rPr>
                        <a:t>Simulação de tomada de decisão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As equipes trabalham em um cenário usando dados para justificar as escolhas.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Monitorar discussões em grupo e fornecer feedback</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Gerar confiança na aplicação de dados para decisões de negócios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65060622"/>
                  </a:ext>
                </a:extLst>
              </a:tr>
            </a:tbl>
          </a:graphicData>
        </a:graphic>
      </p:graphicFrame>
    </p:spTree>
    <p:extLst>
      <p:ext uri="{BB962C8B-B14F-4D97-AF65-F5344CB8AC3E}">
        <p14:creationId xmlns:p14="http://schemas.microsoft.com/office/powerpoint/2010/main" val="141018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4593-E64B-2982-21E2-58B8037A6E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AF6074-C1DC-AF82-62D7-1474B4E1F081}"/>
              </a:ext>
            </a:extLst>
          </p:cNvPr>
          <p:cNvGraphicFramePr>
            <a:graphicFrameLocks noGrp="1"/>
          </p:cNvGraphicFramePr>
          <p:nvPr>
            <p:extLst>
              <p:ext uri="{D42A27DB-BD31-4B8C-83A1-F6EECF244321}">
                <p14:modId xmlns:p14="http://schemas.microsoft.com/office/powerpoint/2010/main" val="3947519743"/>
              </p:ext>
            </p:extLst>
          </p:nvPr>
        </p:nvGraphicFramePr>
        <p:xfrm>
          <a:off x="167639" y="273208"/>
          <a:ext cx="11882122" cy="6039035"/>
        </p:xfrm>
        <a:graphic>
          <a:graphicData uri="http://schemas.openxmlformats.org/drawingml/2006/table">
            <a:tbl>
              <a:tblPr/>
              <a:tblGrid>
                <a:gridCol w="2547202">
                  <a:extLst>
                    <a:ext uri="{9D8B030D-6E8A-4147-A177-3AD203B41FA5}">
                      <a16:colId xmlns:a16="http://schemas.microsoft.com/office/drawing/2014/main" val="3253677892"/>
                    </a:ext>
                  </a:extLst>
                </a:gridCol>
                <a:gridCol w="4667460">
                  <a:extLst>
                    <a:ext uri="{9D8B030D-6E8A-4147-A177-3AD203B41FA5}">
                      <a16:colId xmlns:a16="http://schemas.microsoft.com/office/drawing/2014/main" val="41930322"/>
                    </a:ext>
                  </a:extLst>
                </a:gridCol>
                <a:gridCol w="2333730">
                  <a:extLst>
                    <a:ext uri="{9D8B030D-6E8A-4147-A177-3AD203B41FA5}">
                      <a16:colId xmlns:a16="http://schemas.microsoft.com/office/drawing/2014/main" val="4228318066"/>
                    </a:ext>
                  </a:extLst>
                </a:gridCol>
                <a:gridCol w="2333730">
                  <a:extLst>
                    <a:ext uri="{9D8B030D-6E8A-4147-A177-3AD203B41FA5}">
                      <a16:colId xmlns:a16="http://schemas.microsoft.com/office/drawing/2014/main" val="589102224"/>
                    </a:ext>
                  </a:extLst>
                </a:gridCol>
              </a:tblGrid>
              <a:tr h="914400">
                <a:tc gridSpan="4">
                  <a:txBody>
                    <a:bodyPr/>
                    <a:lstStyle/>
                    <a:p>
                      <a:pPr algn="l" rtl="0" fontAlgn="ctr"/>
                      <a:r>
                        <a:rPr lang="pt-br" sz="2200" b="1" i="0" u="none" strike="noStrike">
                          <a:solidFill>
                            <a:srgbClr val="FFFFFF"/>
                          </a:solidFill>
                          <a:effectLst/>
                          <a:latin typeface="Century Gothic" panose="020B0502020202020204" pitchFamily="34" charset="0"/>
                        </a:rPr>
                        <a:t>Recursos e logística para workshop</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3705386192"/>
                  </a:ext>
                </a:extLst>
              </a:tr>
              <a:tr h="640080">
                <a:tc>
                  <a:txBody>
                    <a:bodyPr/>
                    <a:lstStyle/>
                    <a:p>
                      <a:pPr algn="l" rtl="0" fontAlgn="ctr"/>
                      <a:r>
                        <a:rPr lang="pt-br" sz="1400" b="0" i="0" u="none" strike="noStrike">
                          <a:solidFill>
                            <a:srgbClr val="595959"/>
                          </a:solidFill>
                          <a:effectLst/>
                          <a:latin typeface="Century Gothic" panose="020B0502020202020204" pitchFamily="34" charset="0"/>
                        </a:rPr>
                        <a:t>Recurso/material</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Objetivo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400" b="0" i="0" u="none" strike="noStrike">
                          <a:solidFill>
                            <a:srgbClr val="595959"/>
                          </a:solidFill>
                          <a:effectLst/>
                          <a:latin typeface="Century Gothic" panose="020B0502020202020204" pitchFamily="34" charset="0"/>
                        </a:rPr>
                        <a:t>Elaborado por</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400" b="0" i="0" u="none" strike="noStrike">
                          <a:solidFill>
                            <a:srgbClr val="595959"/>
                          </a:solidFill>
                          <a:effectLst/>
                          <a:latin typeface="Century Gothic" panose="020B0502020202020204" pitchFamily="34" charset="0"/>
                        </a:rPr>
                        <a:t>Status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2288456263"/>
                  </a:ext>
                </a:extLst>
              </a:tr>
              <a:tr h="896911">
                <a:tc>
                  <a:txBody>
                    <a:bodyPr/>
                    <a:lstStyle/>
                    <a:p>
                      <a:pPr algn="l" rtl="0" fontAlgn="ctr"/>
                      <a:r>
                        <a:rPr lang="pt-br" sz="1200" b="0" i="0" u="none" strike="noStrike" dirty="0">
                          <a:solidFill>
                            <a:srgbClr val="595959"/>
                          </a:solidFill>
                          <a:effectLst/>
                          <a:latin typeface="Century Gothic" panose="020B0502020202020204" pitchFamily="34" charset="0"/>
                        </a:rPr>
                        <a:t>Slides da apresentação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Fornecer suporte visual para os principais tópicos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Romy Bailey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Tudo pronto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0926505"/>
                  </a:ext>
                </a:extLst>
              </a:tr>
              <a:tr h="896911">
                <a:tc>
                  <a:txBody>
                    <a:bodyPr/>
                    <a:lstStyle/>
                    <a:p>
                      <a:pPr algn="l" rtl="0" fontAlgn="ctr"/>
                      <a:r>
                        <a:rPr lang="pt-br" sz="1200" b="0" i="0" u="none" strike="noStrike">
                          <a:solidFill>
                            <a:srgbClr val="595959"/>
                          </a:solidFill>
                          <a:effectLst/>
                          <a:latin typeface="Century Gothic" panose="020B0502020202020204" pitchFamily="34" charset="0"/>
                        </a:rPr>
                        <a:t>Conjunto de dados de amostra</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Ferramenta de aprendizagem prática para exercícios </a:t>
                      </a:r>
                      <a:br>
                        <a:rPr lang="pt-br" sz="1200" b="0" i="0" u="none" strike="noStrike" dirty="0">
                          <a:solidFill>
                            <a:srgbClr val="595959"/>
                          </a:solidFill>
                          <a:effectLst/>
                          <a:latin typeface="Century Gothic" panose="020B0502020202020204" pitchFamily="34" charset="0"/>
                        </a:rPr>
                      </a:br>
                      <a:r>
                        <a:rPr lang="pt-br" sz="1200" b="0" i="0" u="none" strike="noStrike" dirty="0">
                          <a:solidFill>
                            <a:srgbClr val="595959"/>
                          </a:solidFill>
                          <a:effectLst/>
                          <a:latin typeface="Century Gothic" panose="020B0502020202020204" pitchFamily="34" charset="0"/>
                        </a:rPr>
                        <a:t>de análise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Departamento de TI</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Tudo pronto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26106528"/>
                  </a:ext>
                </a:extLst>
              </a:tr>
              <a:tr h="896911">
                <a:tc>
                  <a:txBody>
                    <a:bodyPr/>
                    <a:lstStyle/>
                    <a:p>
                      <a:pPr algn="l" rtl="0" fontAlgn="ctr"/>
                      <a:r>
                        <a:rPr lang="pt-br" sz="1200" b="0" i="0" u="none" strike="noStrike">
                          <a:solidFill>
                            <a:srgbClr val="595959"/>
                          </a:solidFill>
                          <a:effectLst/>
                          <a:latin typeface="Century Gothic" panose="020B0502020202020204" pitchFamily="34" charset="0"/>
                        </a:rPr>
                        <a:t>Pacote de estudo de caso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Um exemplo do mundo real para discussão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Aprendizagem e desenvolvimento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a:solidFill>
                            <a:srgbClr val="595959"/>
                          </a:solidFill>
                          <a:effectLst/>
                          <a:latin typeface="Century Gothic" panose="020B0502020202020204" pitchFamily="34" charset="0"/>
                        </a:rPr>
                        <a:t>Tudo pronto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65763706"/>
                  </a:ext>
                </a:extLst>
              </a:tr>
              <a:tr h="896911">
                <a:tc>
                  <a:txBody>
                    <a:bodyPr/>
                    <a:lstStyle/>
                    <a:p>
                      <a:pPr algn="l" rtl="0" fontAlgn="ctr"/>
                      <a:r>
                        <a:rPr lang="pt-br" sz="1200" b="0" i="0" u="none" strike="noStrike">
                          <a:solidFill>
                            <a:srgbClr val="595959"/>
                          </a:solidFill>
                          <a:effectLst/>
                          <a:latin typeface="Century Gothic" panose="020B0502020202020204" pitchFamily="34" charset="0"/>
                        </a:rPr>
                        <a:t>Planilhas de cenário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Orientar participantes na atividade de tomada de decisão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dirty="0">
                          <a:solidFill>
                            <a:srgbClr val="595959"/>
                          </a:solidFill>
                          <a:effectLst/>
                          <a:latin typeface="Century Gothic" panose="020B0502020202020204" pitchFamily="34" charset="0"/>
                        </a:rPr>
                        <a:t>Romy Bailey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dirty="0">
                          <a:solidFill>
                            <a:srgbClr val="595959"/>
                          </a:solidFill>
                          <a:effectLst/>
                          <a:latin typeface="Century Gothic" panose="020B0502020202020204" pitchFamily="34" charset="0"/>
                        </a:rPr>
                        <a:t>Em andamento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51121779"/>
                  </a:ext>
                </a:extLst>
              </a:tr>
              <a:tr h="896911">
                <a:tc>
                  <a:txBody>
                    <a:bodyPr/>
                    <a:lstStyle/>
                    <a:p>
                      <a:pPr algn="l" rtl="0" fontAlgn="ctr"/>
                      <a:r>
                        <a:rPr lang="pt-br" sz="1200" b="0" i="0" u="none" strike="noStrike">
                          <a:solidFill>
                            <a:srgbClr val="595959"/>
                          </a:solidFill>
                          <a:effectLst/>
                          <a:latin typeface="Century Gothic" panose="020B0502020202020204" pitchFamily="34" charset="0"/>
                        </a:rPr>
                        <a:t>Formulários de feedback</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Coletar avaliações pós-workshop</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200" b="0" i="0" u="none" strike="noStrike">
                          <a:solidFill>
                            <a:srgbClr val="595959"/>
                          </a:solidFill>
                          <a:effectLst/>
                          <a:latin typeface="Century Gothic" panose="020B0502020202020204" pitchFamily="34" charset="0"/>
                        </a:rPr>
                        <a:t>Departamento de RH</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200" b="0" i="0" u="none" strike="noStrike" dirty="0">
                          <a:solidFill>
                            <a:srgbClr val="595959"/>
                          </a:solidFill>
                          <a:effectLst/>
                          <a:latin typeface="Century Gothic" panose="020B0502020202020204" pitchFamily="34" charset="0"/>
                        </a:rPr>
                        <a:t>Tudo pronto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8522696"/>
                  </a:ext>
                </a:extLst>
              </a:tr>
            </a:tbl>
          </a:graphicData>
        </a:graphic>
      </p:graphicFrame>
    </p:spTree>
    <p:extLst>
      <p:ext uri="{BB962C8B-B14F-4D97-AF65-F5344CB8AC3E}">
        <p14:creationId xmlns:p14="http://schemas.microsoft.com/office/powerpoint/2010/main" val="330524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4AD4-CAA8-026C-7F4D-D20F76BD43F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FB6A3D-F189-E1C3-C3BD-DB2B293266D4}"/>
              </a:ext>
            </a:extLst>
          </p:cNvPr>
          <p:cNvGraphicFramePr>
            <a:graphicFrameLocks noGrp="1"/>
          </p:cNvGraphicFramePr>
          <p:nvPr>
            <p:extLst>
              <p:ext uri="{D42A27DB-BD31-4B8C-83A1-F6EECF244321}">
                <p14:modId xmlns:p14="http://schemas.microsoft.com/office/powerpoint/2010/main" val="1946895806"/>
              </p:ext>
            </p:extLst>
          </p:nvPr>
        </p:nvGraphicFramePr>
        <p:xfrm>
          <a:off x="198119" y="221774"/>
          <a:ext cx="11770360" cy="2693987"/>
        </p:xfrm>
        <a:graphic>
          <a:graphicData uri="http://schemas.openxmlformats.org/drawingml/2006/table">
            <a:tbl>
              <a:tblPr/>
              <a:tblGrid>
                <a:gridCol w="2523243">
                  <a:extLst>
                    <a:ext uri="{9D8B030D-6E8A-4147-A177-3AD203B41FA5}">
                      <a16:colId xmlns:a16="http://schemas.microsoft.com/office/drawing/2014/main" val="3134498005"/>
                    </a:ext>
                  </a:extLst>
                </a:gridCol>
                <a:gridCol w="4623559">
                  <a:extLst>
                    <a:ext uri="{9D8B030D-6E8A-4147-A177-3AD203B41FA5}">
                      <a16:colId xmlns:a16="http://schemas.microsoft.com/office/drawing/2014/main" val="1870952685"/>
                    </a:ext>
                  </a:extLst>
                </a:gridCol>
                <a:gridCol w="2311779">
                  <a:extLst>
                    <a:ext uri="{9D8B030D-6E8A-4147-A177-3AD203B41FA5}">
                      <a16:colId xmlns:a16="http://schemas.microsoft.com/office/drawing/2014/main" val="767189806"/>
                    </a:ext>
                  </a:extLst>
                </a:gridCol>
                <a:gridCol w="2311779">
                  <a:extLst>
                    <a:ext uri="{9D8B030D-6E8A-4147-A177-3AD203B41FA5}">
                      <a16:colId xmlns:a16="http://schemas.microsoft.com/office/drawing/2014/main" val="3511684117"/>
                    </a:ext>
                  </a:extLst>
                </a:gridCol>
              </a:tblGrid>
              <a:tr h="743426">
                <a:tc gridSpan="4">
                  <a:txBody>
                    <a:bodyPr/>
                    <a:lstStyle/>
                    <a:p>
                      <a:pPr algn="l" rtl="0" fontAlgn="ctr"/>
                      <a:r>
                        <a:rPr lang="pt-br" sz="2200" b="1" i="0" u="none" strike="noStrike">
                          <a:solidFill>
                            <a:srgbClr val="FFFFFF"/>
                          </a:solidFill>
                          <a:effectLst/>
                          <a:latin typeface="Century Gothic" panose="020B0502020202020204" pitchFamily="34" charset="0"/>
                        </a:rPr>
                        <a:t>Avaliação e acompanhamento pós-workshop</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1880631598"/>
                  </a:ext>
                </a:extLst>
              </a:tr>
              <a:tr h="428466">
                <a:tc>
                  <a:txBody>
                    <a:bodyPr/>
                    <a:lstStyle/>
                    <a:p>
                      <a:pPr algn="l" rtl="0" fontAlgn="ctr"/>
                      <a:r>
                        <a:rPr lang="pt-br" sz="1200" b="0" i="0" u="none" strike="noStrike">
                          <a:solidFill>
                            <a:srgbClr val="595959"/>
                          </a:solidFill>
                          <a:effectLst/>
                          <a:latin typeface="Century Gothic" panose="020B0502020202020204" pitchFamily="34" charset="0"/>
                        </a:rPr>
                        <a:t>Método de avaliação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l" rtl="0" fontAlgn="ctr"/>
                      <a:r>
                        <a:rPr lang="pt-br" sz="1200" b="0" i="0" u="none" strike="noStrike">
                          <a:solidFill>
                            <a:srgbClr val="595959"/>
                          </a:solidFill>
                          <a:effectLst/>
                          <a:latin typeface="Century Gothic" panose="020B0502020202020204" pitchFamily="34" charset="0"/>
                        </a:rPr>
                        <a:t>Principais perguntas/métricas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Prazo de conclusão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Proprietário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96647607"/>
                  </a:ext>
                </a:extLst>
              </a:tr>
              <a:tr h="507365">
                <a:tc>
                  <a:txBody>
                    <a:bodyPr/>
                    <a:lstStyle/>
                    <a:p>
                      <a:pPr algn="l" rtl="0" fontAlgn="ctr"/>
                      <a:r>
                        <a:rPr lang="pt-br" sz="1100" b="0" i="0" u="none" strike="noStrike" dirty="0">
                          <a:solidFill>
                            <a:srgbClr val="595959"/>
                          </a:solidFill>
                          <a:effectLst/>
                          <a:latin typeface="Century Gothic" panose="020B0502020202020204" pitchFamily="34" charset="0"/>
                        </a:rPr>
                        <a:t>Pesquisa de participantes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100" b="0" i="0" u="none" strike="noStrike">
                          <a:solidFill>
                            <a:srgbClr val="595959"/>
                          </a:solidFill>
                          <a:effectLst/>
                          <a:latin typeface="Century Gothic" panose="020B0502020202020204" pitchFamily="34" charset="0"/>
                        </a:rPr>
                        <a:t>O conteúdo foi relevante? Os exercícios aumentaram a compreensão?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000" b="0" i="0" u="none" strike="noStrike">
                          <a:solidFill>
                            <a:srgbClr val="595959"/>
                          </a:solidFill>
                          <a:effectLst/>
                          <a:latin typeface="Century Gothic" panose="020B0502020202020204" pitchFamily="34" charset="0"/>
                        </a:rPr>
                        <a:t>DD/MM/AA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Departamento de RH</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66253"/>
                  </a:ext>
                </a:extLst>
              </a:tr>
              <a:tr h="507365">
                <a:tc>
                  <a:txBody>
                    <a:bodyPr/>
                    <a:lstStyle/>
                    <a:p>
                      <a:pPr algn="l" rtl="0" fontAlgn="ctr"/>
                      <a:r>
                        <a:rPr lang="pt-br" sz="1100" b="0" i="0" u="none" strike="noStrike">
                          <a:solidFill>
                            <a:srgbClr val="595959"/>
                          </a:solidFill>
                          <a:effectLst/>
                          <a:latin typeface="Century Gothic" panose="020B0502020202020204" pitchFamily="34" charset="0"/>
                        </a:rPr>
                        <a:t>Revisão de facilitadores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100" b="0" i="0" u="none" strike="noStrike">
                          <a:solidFill>
                            <a:srgbClr val="595959"/>
                          </a:solidFill>
                          <a:effectLst/>
                          <a:latin typeface="Century Gothic" panose="020B0502020202020204" pitchFamily="34" charset="0"/>
                        </a:rPr>
                        <a:t>Os objetivos de aprendizagem foram atendidos? O que pode ser melhorado?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000" b="0" i="0" u="none" strike="noStrike">
                          <a:solidFill>
                            <a:srgbClr val="595959"/>
                          </a:solidFill>
                          <a:effectLst/>
                          <a:latin typeface="Century Gothic" panose="020B0502020202020204" pitchFamily="34" charset="0"/>
                        </a:rPr>
                        <a:t>DD/MM/AA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Romy Bailey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29655536"/>
                  </a:ext>
                </a:extLst>
              </a:tr>
              <a:tr h="507365">
                <a:tc>
                  <a:txBody>
                    <a:bodyPr/>
                    <a:lstStyle/>
                    <a:p>
                      <a:pPr algn="l" rtl="0" fontAlgn="ctr"/>
                      <a:r>
                        <a:rPr lang="pt-br" sz="1100" b="0" i="0" u="none" strike="noStrike">
                          <a:solidFill>
                            <a:srgbClr val="595959"/>
                          </a:solidFill>
                          <a:effectLst/>
                          <a:latin typeface="Century Gothic" panose="020B0502020202020204" pitchFamily="34" charset="0"/>
                        </a:rPr>
                        <a:t>Feedback de gerente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ctr"/>
                      <a:r>
                        <a:rPr lang="pt-br" sz="1100" b="0" i="0" u="none" strike="noStrike">
                          <a:solidFill>
                            <a:srgbClr val="595959"/>
                          </a:solidFill>
                          <a:effectLst/>
                          <a:latin typeface="Century Gothic" panose="020B0502020202020204" pitchFamily="34" charset="0"/>
                        </a:rPr>
                        <a:t>Os participantes aplicaram as novas habilidades nas respectivas funções?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000" b="0" i="0" u="none" strike="noStrike">
                          <a:solidFill>
                            <a:srgbClr val="595959"/>
                          </a:solidFill>
                          <a:effectLst/>
                          <a:latin typeface="Century Gothic" panose="020B0502020202020204" pitchFamily="34" charset="0"/>
                        </a:rPr>
                        <a:t>DD/MM/AA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dirty="0">
                          <a:solidFill>
                            <a:srgbClr val="595959"/>
                          </a:solidFill>
                          <a:effectLst/>
                          <a:latin typeface="Century Gothic" panose="020B0502020202020204" pitchFamily="34" charset="0"/>
                        </a:rPr>
                        <a:t>Gerentes de departamento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95326533"/>
                  </a:ext>
                </a:extLst>
              </a:tr>
            </a:tbl>
          </a:graphicData>
        </a:graphic>
      </p:graphicFrame>
      <p:graphicFrame>
        <p:nvGraphicFramePr>
          <p:cNvPr id="4" name="Table 3">
            <a:extLst>
              <a:ext uri="{FF2B5EF4-FFF2-40B4-BE49-F238E27FC236}">
                <a16:creationId xmlns:a16="http://schemas.microsoft.com/office/drawing/2014/main" id="{07C9C242-9C5F-5DA0-065B-A5D8A10C961F}"/>
              </a:ext>
            </a:extLst>
          </p:cNvPr>
          <p:cNvGraphicFramePr>
            <a:graphicFrameLocks noGrp="1"/>
          </p:cNvGraphicFramePr>
          <p:nvPr>
            <p:extLst>
              <p:ext uri="{D42A27DB-BD31-4B8C-83A1-F6EECF244321}">
                <p14:modId xmlns:p14="http://schemas.microsoft.com/office/powerpoint/2010/main" val="107561446"/>
              </p:ext>
            </p:extLst>
          </p:nvPr>
        </p:nvGraphicFramePr>
        <p:xfrm>
          <a:off x="198119" y="3114291"/>
          <a:ext cx="11770358" cy="3224130"/>
        </p:xfrm>
        <a:graphic>
          <a:graphicData uri="http://schemas.openxmlformats.org/drawingml/2006/table">
            <a:tbl>
              <a:tblPr/>
              <a:tblGrid>
                <a:gridCol w="4467885">
                  <a:extLst>
                    <a:ext uri="{9D8B030D-6E8A-4147-A177-3AD203B41FA5}">
                      <a16:colId xmlns:a16="http://schemas.microsoft.com/office/drawing/2014/main" val="3374856650"/>
                    </a:ext>
                  </a:extLst>
                </a:gridCol>
                <a:gridCol w="2676099">
                  <a:extLst>
                    <a:ext uri="{9D8B030D-6E8A-4147-A177-3AD203B41FA5}">
                      <a16:colId xmlns:a16="http://schemas.microsoft.com/office/drawing/2014/main" val="2934580849"/>
                    </a:ext>
                  </a:extLst>
                </a:gridCol>
                <a:gridCol w="2313187">
                  <a:extLst>
                    <a:ext uri="{9D8B030D-6E8A-4147-A177-3AD203B41FA5}">
                      <a16:colId xmlns:a16="http://schemas.microsoft.com/office/drawing/2014/main" val="39778655"/>
                    </a:ext>
                  </a:extLst>
                </a:gridCol>
                <a:gridCol w="2313187">
                  <a:extLst>
                    <a:ext uri="{9D8B030D-6E8A-4147-A177-3AD203B41FA5}">
                      <a16:colId xmlns:a16="http://schemas.microsoft.com/office/drawing/2014/main" val="2408124626"/>
                    </a:ext>
                  </a:extLst>
                </a:gridCol>
              </a:tblGrid>
              <a:tr h="701910">
                <a:tc gridSpan="4">
                  <a:txBody>
                    <a:bodyPr/>
                    <a:lstStyle/>
                    <a:p>
                      <a:pPr algn="l" rtl="0" fontAlgn="ctr"/>
                      <a:r>
                        <a:rPr lang="pt-br" sz="2200" b="1" i="0" u="none" strike="noStrike">
                          <a:solidFill>
                            <a:srgbClr val="FFFFFF"/>
                          </a:solidFill>
                          <a:effectLst/>
                          <a:latin typeface="Century Gothic" panose="020B0502020202020204" pitchFamily="34" charset="0"/>
                        </a:rPr>
                        <a:t>Status e ações de acompanhamento</a:t>
                      </a:r>
                    </a:p>
                  </a:txBody>
                  <a:tcPr marL="85725" marR="9525" marT="9525" marB="0" anchor="ctr">
                    <a:lnL w="19050" cap="flat" cmpd="sng" algn="ctr">
                      <a:solidFill>
                        <a:srgbClr val="CAEDFB"/>
                      </a:solidFill>
                      <a:prstDash val="solid"/>
                      <a:round/>
                      <a:headEnd type="none" w="med" len="med"/>
                      <a:tailEnd type="none" w="med" len="med"/>
                    </a:lnL>
                    <a:lnR w="19050" cap="flat" cmpd="sng" algn="ctr">
                      <a:solidFill>
                        <a:srgbClr val="CAEDFB"/>
                      </a:solidFill>
                      <a:prstDash val="solid"/>
                      <a:round/>
                      <a:headEnd type="none" w="med" len="med"/>
                      <a:tailEnd type="none" w="med" len="med"/>
                    </a:lnR>
                    <a:lnT w="19050" cap="flat" cmpd="sng" algn="ctr">
                      <a:solidFill>
                        <a:srgbClr val="CAEDF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93D9"/>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681076556"/>
                  </a:ext>
                </a:extLst>
              </a:tr>
              <a:tr h="492760">
                <a:tc>
                  <a:txBody>
                    <a:bodyPr/>
                    <a:lstStyle/>
                    <a:p>
                      <a:pPr algn="l" rtl="0" fontAlgn="ctr"/>
                      <a:r>
                        <a:rPr lang="pt-br" sz="1200" b="0" i="0" u="none" strike="noStrike">
                          <a:solidFill>
                            <a:srgbClr val="595959"/>
                          </a:solidFill>
                          <a:effectLst/>
                          <a:latin typeface="Century Gothic" panose="020B0502020202020204" pitchFamily="34" charset="0"/>
                        </a:rPr>
                        <a:t>Status e ações de acompanhamento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Proprietário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Prazo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tc>
                  <a:txBody>
                    <a:bodyPr/>
                    <a:lstStyle/>
                    <a:p>
                      <a:pPr algn="ctr" rtl="0" fontAlgn="ctr"/>
                      <a:r>
                        <a:rPr lang="pt-br" sz="1200" b="0" i="0" u="none" strike="noStrike">
                          <a:solidFill>
                            <a:srgbClr val="595959"/>
                          </a:solidFill>
                          <a:effectLst/>
                          <a:latin typeface="Century Gothic" panose="020B0502020202020204" pitchFamily="34" charset="0"/>
                        </a:rPr>
                        <a:t>Status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B"/>
                    </a:solidFill>
                  </a:tcPr>
                </a:tc>
                <a:extLst>
                  <a:ext uri="{0D108BD9-81ED-4DB2-BD59-A6C34878D82A}">
                    <a16:rowId xmlns:a16="http://schemas.microsoft.com/office/drawing/2014/main" val="4125027970"/>
                  </a:ext>
                </a:extLst>
              </a:tr>
              <a:tr h="507365">
                <a:tc>
                  <a:txBody>
                    <a:bodyPr/>
                    <a:lstStyle/>
                    <a:p>
                      <a:pPr algn="l" rtl="0" fontAlgn="ctr"/>
                      <a:r>
                        <a:rPr lang="pt-br" sz="1100" b="0" i="0" u="none" strike="noStrike">
                          <a:solidFill>
                            <a:srgbClr val="595959"/>
                          </a:solidFill>
                          <a:effectLst/>
                          <a:latin typeface="Century Gothic" panose="020B0502020202020204" pitchFamily="34" charset="0"/>
                        </a:rPr>
                        <a:t>Distribuir slides de apresentação e principais conclusões.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Aprendizagem e desenvolvimento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000" b="0" i="0" u="none" strike="noStrike">
                          <a:solidFill>
                            <a:srgbClr val="595959"/>
                          </a:solidFill>
                          <a:effectLst/>
                          <a:latin typeface="Century Gothic" panose="020B0502020202020204" pitchFamily="34" charset="0"/>
                        </a:rPr>
                        <a:t>DD/MM/AA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Concluído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70128"/>
                  </a:ext>
                </a:extLst>
              </a:tr>
              <a:tr h="507365">
                <a:tc>
                  <a:txBody>
                    <a:bodyPr/>
                    <a:lstStyle/>
                    <a:p>
                      <a:pPr algn="l" rtl="0" fontAlgn="ctr"/>
                      <a:r>
                        <a:rPr lang="pt-br" sz="1100" b="0" i="0" u="none" strike="noStrike">
                          <a:solidFill>
                            <a:srgbClr val="595959"/>
                          </a:solidFill>
                          <a:effectLst/>
                          <a:latin typeface="Century Gothic" panose="020B0502020202020204" pitchFamily="34" charset="0"/>
                        </a:rPr>
                        <a:t>Fornecer recursos adicionais para os participantes que precisam de suporte extra</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Romy Bailey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000" b="0" i="0" u="none" strike="noStrike">
                          <a:solidFill>
                            <a:srgbClr val="595959"/>
                          </a:solidFill>
                          <a:effectLst/>
                          <a:latin typeface="Century Gothic" panose="020B0502020202020204" pitchFamily="34" charset="0"/>
                        </a:rPr>
                        <a:t>DD/MM/AA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Em andamento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7649852"/>
                  </a:ext>
                </a:extLst>
              </a:tr>
              <a:tr h="507365">
                <a:tc>
                  <a:txBody>
                    <a:bodyPr/>
                    <a:lstStyle/>
                    <a:p>
                      <a:pPr algn="l" rtl="0" fontAlgn="ctr"/>
                      <a:r>
                        <a:rPr lang="pt-br" sz="1100" b="0" i="0" u="none" strike="noStrike">
                          <a:solidFill>
                            <a:srgbClr val="595959"/>
                          </a:solidFill>
                          <a:effectLst/>
                          <a:latin typeface="Century Gothic" panose="020B0502020202020204" pitchFamily="34" charset="0"/>
                        </a:rPr>
                        <a:t>Agendar uma sessão de coaching de acompanhamento.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Departamento de RH</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000" b="0" i="0" u="none" strike="noStrike">
                          <a:solidFill>
                            <a:srgbClr val="595959"/>
                          </a:solidFill>
                          <a:effectLst/>
                          <a:latin typeface="Century Gothic" panose="020B0502020202020204" pitchFamily="34" charset="0"/>
                        </a:rPr>
                        <a:t>DD/MM/AA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Planejado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3092652"/>
                  </a:ext>
                </a:extLst>
              </a:tr>
              <a:tr h="507365">
                <a:tc>
                  <a:txBody>
                    <a:bodyPr/>
                    <a:lstStyle/>
                    <a:p>
                      <a:pPr algn="l" rtl="0" fontAlgn="ctr"/>
                      <a:r>
                        <a:rPr lang="pt-br" sz="1100" b="0" i="0" u="none" strike="noStrike">
                          <a:solidFill>
                            <a:srgbClr val="595959"/>
                          </a:solidFill>
                          <a:effectLst/>
                          <a:latin typeface="Century Gothic" panose="020B0502020202020204" pitchFamily="34" charset="0"/>
                        </a:rPr>
                        <a:t>Avaliar impacto do workshop por meio do feedback do departamento.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a:solidFill>
                            <a:srgbClr val="595959"/>
                          </a:solidFill>
                          <a:effectLst/>
                          <a:latin typeface="Century Gothic" panose="020B0502020202020204" pitchFamily="34" charset="0"/>
                        </a:rPr>
                        <a:t>Gerentes de departamento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000" b="0" i="0" u="none" strike="noStrike">
                          <a:solidFill>
                            <a:srgbClr val="595959"/>
                          </a:solidFill>
                          <a:effectLst/>
                          <a:latin typeface="Century Gothic" panose="020B0502020202020204" pitchFamily="34" charset="0"/>
                        </a:rPr>
                        <a:t>DD/MM/AA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pt-br" sz="1100" b="0" i="0" u="none" strike="noStrike" dirty="0">
                          <a:solidFill>
                            <a:srgbClr val="595959"/>
                          </a:solidFill>
                          <a:effectLst/>
                          <a:latin typeface="Century Gothic" panose="020B0502020202020204" pitchFamily="34" charset="0"/>
                        </a:rPr>
                        <a:t>Planejado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4722323"/>
                  </a:ext>
                </a:extLst>
              </a:tr>
            </a:tbl>
          </a:graphicData>
        </a:graphic>
      </p:graphicFrame>
      <p:sp>
        <p:nvSpPr>
          <p:cNvPr id="2" name="Text Box 2">
            <a:extLst>
              <a:ext uri="{FF2B5EF4-FFF2-40B4-BE49-F238E27FC236}">
                <a16:creationId xmlns:a16="http://schemas.microsoft.com/office/drawing/2014/main" id="{23897FB2-1768-AE6F-1C3B-356C4BDAC06D}"/>
              </a:ext>
            </a:extLst>
          </p:cNvPr>
          <p:cNvSpPr txBox="1">
            <a:spLocks noChangeArrowheads="1"/>
          </p:cNvSpPr>
          <p:nvPr/>
        </p:nvSpPr>
        <p:spPr bwMode="auto">
          <a:xfrm>
            <a:off x="0" y="6506913"/>
            <a:ext cx="12192000" cy="353695"/>
          </a:xfrm>
          <a:prstGeom prst="rect">
            <a:avLst/>
          </a:prstGeom>
          <a:noFill/>
          <a:ln w="9525">
            <a:noFill/>
            <a:miter lim="800000"/>
            <a:headEnd/>
            <a:tailEnd/>
          </a:ln>
        </p:spPr>
        <p:txBody>
          <a:bodyPr rot="0" vert="horz" wrap="square" lIns="91440" tIns="45720" rIns="91440" bIns="45720" rtlCol="0" anchor="t" anchorCtr="0">
            <a:noAutofit/>
          </a:bodyPr>
          <a:lstStyle/>
          <a:p>
            <a:pPr marL="0" marR="0" algn="ctr" rtl="0"/>
            <a:r>
              <a:rPr lang="pt-br"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endParaRPr lang="en-US" sz="1100" dirty="0">
              <a:effectLst/>
              <a:latin typeface="Century Gothic" panose="020B0502020202020204" pitchFamily="34" charset="0"/>
              <a:ea typeface="DengXian" panose="02010600030101010101" pitchFamily="2" charset="-122"/>
              <a:cs typeface="Century Gothic" panose="020B0502020202020204" pitchFamily="34" charset="0"/>
            </a:endParaRPr>
          </a:p>
        </p:txBody>
      </p:sp>
    </p:spTree>
    <p:extLst>
      <p:ext uri="{BB962C8B-B14F-4D97-AF65-F5344CB8AC3E}">
        <p14:creationId xmlns:p14="http://schemas.microsoft.com/office/powerpoint/2010/main" val="279269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endParaRPr lang="en-US" sz="1200" b="1" dirty="0">
                        <a:solidFill>
                          <a:schemeClr val="tx1"/>
                        </a:solidFill>
                        <a:effectLst/>
                        <a:latin typeface="Century Gothic" panose="020B0502020202020204" pitchFamily="34" charset="0"/>
                      </a:endParaRP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251</TotalTime>
  <Words>763</Words>
  <Application>Microsoft Office PowerPoint</Application>
  <PresentationFormat>Widescreen</PresentationFormat>
  <Paragraphs>157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Sun Ye</cp:lastModifiedBy>
  <cp:revision>23</cp:revision>
  <dcterms:created xsi:type="dcterms:W3CDTF">2024-07-31T18:43:37Z</dcterms:created>
  <dcterms:modified xsi:type="dcterms:W3CDTF">2025-07-17T03:38:46Z</dcterms:modified>
</cp:coreProperties>
</file>